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2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omments/comment14.xml" ContentType="application/vnd.openxmlformats-officedocument.presentationml.comment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comments/comment15.xml" ContentType="application/vnd.openxmlformats-officedocument.presentationml.comment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comments/comment16.xml" ContentType="application/vnd.openxmlformats-officedocument.presentationml.comments+xml"/>
  <Override PartName="/ppt/notesSlides/notesSlide56.xml" ContentType="application/vnd.openxmlformats-officedocument.presentationml.notesSlide+xml"/>
  <Override PartName="/ppt/comments/comment17.xml" ContentType="application/vnd.openxmlformats-officedocument.presentationml.comments+xml"/>
  <Override PartName="/ppt/notesSlides/notesSlide57.xml" ContentType="application/vnd.openxmlformats-officedocument.presentationml.notesSlide+xml"/>
  <Override PartName="/ppt/comments/comment18.xml" ContentType="application/vnd.openxmlformats-officedocument.presentationml.comment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  <p:sldMasterId id="2147483984" r:id="rId28"/>
    <p:sldMasterId id="2147483996" r:id="rId29"/>
    <p:sldMasterId id="2147484008" r:id="rId30"/>
    <p:sldMasterId id="2147484020" r:id="rId31"/>
    <p:sldMasterId id="2147484032" r:id="rId32"/>
    <p:sldMasterId id="2147484044" r:id="rId33"/>
    <p:sldMasterId id="2147484056" r:id="rId34"/>
    <p:sldMasterId id="2147484068" r:id="rId35"/>
    <p:sldMasterId id="2147484080" r:id="rId36"/>
    <p:sldMasterId id="2147484092" r:id="rId37"/>
    <p:sldMasterId id="2147484500" r:id="rId38"/>
  </p:sldMasterIdLst>
  <p:notesMasterIdLst>
    <p:notesMasterId r:id="rId122"/>
  </p:notesMasterIdLst>
  <p:handoutMasterIdLst>
    <p:handoutMasterId r:id="rId123"/>
  </p:handoutMasterIdLst>
  <p:sldIdLst>
    <p:sldId id="256" r:id="rId39"/>
    <p:sldId id="543" r:id="rId40"/>
    <p:sldId id="544" r:id="rId41"/>
    <p:sldId id="545" r:id="rId42"/>
    <p:sldId id="546" r:id="rId43"/>
    <p:sldId id="547" r:id="rId44"/>
    <p:sldId id="548" r:id="rId45"/>
    <p:sldId id="549" r:id="rId46"/>
    <p:sldId id="550" r:id="rId47"/>
    <p:sldId id="551" r:id="rId48"/>
    <p:sldId id="552" r:id="rId49"/>
    <p:sldId id="553" r:id="rId50"/>
    <p:sldId id="555" r:id="rId51"/>
    <p:sldId id="554" r:id="rId52"/>
    <p:sldId id="556" r:id="rId53"/>
    <p:sldId id="557" r:id="rId54"/>
    <p:sldId id="558" r:id="rId55"/>
    <p:sldId id="559" r:id="rId56"/>
    <p:sldId id="560" r:id="rId57"/>
    <p:sldId id="561" r:id="rId58"/>
    <p:sldId id="562" r:id="rId59"/>
    <p:sldId id="563" r:id="rId60"/>
    <p:sldId id="564" r:id="rId61"/>
    <p:sldId id="565" r:id="rId62"/>
    <p:sldId id="566" r:id="rId63"/>
    <p:sldId id="567" r:id="rId64"/>
    <p:sldId id="568" r:id="rId65"/>
    <p:sldId id="478" r:id="rId66"/>
    <p:sldId id="479" r:id="rId67"/>
    <p:sldId id="443" r:id="rId68"/>
    <p:sldId id="530" r:id="rId69"/>
    <p:sldId id="531" r:id="rId70"/>
    <p:sldId id="532" r:id="rId71"/>
    <p:sldId id="533" r:id="rId72"/>
    <p:sldId id="433" r:id="rId73"/>
    <p:sldId id="513" r:id="rId74"/>
    <p:sldId id="440" r:id="rId75"/>
    <p:sldId id="514" r:id="rId76"/>
    <p:sldId id="434" r:id="rId77"/>
    <p:sldId id="515" r:id="rId78"/>
    <p:sldId id="435" r:id="rId79"/>
    <p:sldId id="436" r:id="rId80"/>
    <p:sldId id="516" r:id="rId81"/>
    <p:sldId id="437" r:id="rId82"/>
    <p:sldId id="517" r:id="rId83"/>
    <p:sldId id="518" r:id="rId84"/>
    <p:sldId id="439" r:id="rId85"/>
    <p:sldId id="519" r:id="rId86"/>
    <p:sldId id="453" r:id="rId87"/>
    <p:sldId id="570" r:id="rId88"/>
    <p:sldId id="571" r:id="rId89"/>
    <p:sldId id="572" r:id="rId90"/>
    <p:sldId id="573" r:id="rId91"/>
    <p:sldId id="574" r:id="rId92"/>
    <p:sldId id="575" r:id="rId93"/>
    <p:sldId id="576" r:id="rId94"/>
    <p:sldId id="569" r:id="rId95"/>
    <p:sldId id="305" r:id="rId96"/>
    <p:sldId id="308" r:id="rId97"/>
    <p:sldId id="307" r:id="rId98"/>
    <p:sldId id="309" r:id="rId99"/>
    <p:sldId id="306" r:id="rId100"/>
    <p:sldId id="521" r:id="rId101"/>
    <p:sldId id="522" r:id="rId102"/>
    <p:sldId id="523" r:id="rId103"/>
    <p:sldId id="524" r:id="rId104"/>
    <p:sldId id="525" r:id="rId105"/>
    <p:sldId id="535" r:id="rId106"/>
    <p:sldId id="536" r:id="rId107"/>
    <p:sldId id="537" r:id="rId108"/>
    <p:sldId id="528" r:id="rId109"/>
    <p:sldId id="542" r:id="rId110"/>
    <p:sldId id="529" r:id="rId111"/>
    <p:sldId id="540" r:id="rId112"/>
    <p:sldId id="541" r:id="rId113"/>
    <p:sldId id="538" r:id="rId114"/>
    <p:sldId id="526" r:id="rId115"/>
    <p:sldId id="527" r:id="rId116"/>
    <p:sldId id="539" r:id="rId117"/>
    <p:sldId id="441" r:id="rId118"/>
    <p:sldId id="534" r:id="rId119"/>
    <p:sldId id="480" r:id="rId120"/>
    <p:sldId id="290" r:id="rId121"/>
  </p:sldIdLst>
  <p:sldSz cx="9144000" cy="6858000" type="screen4x3"/>
  <p:notesSz cx="7008813" cy="92948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sil Sampaio Amarante Segundo" initials="GSAS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6323" autoAdjust="0"/>
  </p:normalViewPr>
  <p:slideViewPr>
    <p:cSldViewPr>
      <p:cViewPr>
        <p:scale>
          <a:sx n="75" d="100"/>
          <a:sy n="75" d="100"/>
        </p:scale>
        <p:origin x="1152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79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63" Type="http://schemas.openxmlformats.org/officeDocument/2006/relationships/slide" Target="slides/slide25.xml"/><Relationship Id="rId68" Type="http://schemas.openxmlformats.org/officeDocument/2006/relationships/slide" Target="slides/slide30.xml"/><Relationship Id="rId84" Type="http://schemas.openxmlformats.org/officeDocument/2006/relationships/slide" Target="slides/slide46.xml"/><Relationship Id="rId89" Type="http://schemas.openxmlformats.org/officeDocument/2006/relationships/slide" Target="slides/slide51.xml"/><Relationship Id="rId112" Type="http://schemas.openxmlformats.org/officeDocument/2006/relationships/slide" Target="slides/slide74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69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5.xml"/><Relationship Id="rId58" Type="http://schemas.openxmlformats.org/officeDocument/2006/relationships/slide" Target="slides/slide20.xml"/><Relationship Id="rId74" Type="http://schemas.openxmlformats.org/officeDocument/2006/relationships/slide" Target="slides/slide36.xml"/><Relationship Id="rId79" Type="http://schemas.openxmlformats.org/officeDocument/2006/relationships/slide" Target="slides/slide41.xml"/><Relationship Id="rId102" Type="http://schemas.openxmlformats.org/officeDocument/2006/relationships/slide" Target="slides/slide64.xml"/><Relationship Id="rId123" Type="http://schemas.openxmlformats.org/officeDocument/2006/relationships/handoutMaster" Target="handoutMasters/handoutMaster1.xml"/><Relationship Id="rId12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2.xml"/><Relationship Id="rId95" Type="http://schemas.openxmlformats.org/officeDocument/2006/relationships/slide" Target="slides/slide5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5.xml"/><Relationship Id="rId48" Type="http://schemas.openxmlformats.org/officeDocument/2006/relationships/slide" Target="slides/slide10.xml"/><Relationship Id="rId56" Type="http://schemas.openxmlformats.org/officeDocument/2006/relationships/slide" Target="slides/slide18.xml"/><Relationship Id="rId64" Type="http://schemas.openxmlformats.org/officeDocument/2006/relationships/slide" Target="slides/slide26.xml"/><Relationship Id="rId69" Type="http://schemas.openxmlformats.org/officeDocument/2006/relationships/slide" Target="slides/slide31.xml"/><Relationship Id="rId77" Type="http://schemas.openxmlformats.org/officeDocument/2006/relationships/slide" Target="slides/slide39.xml"/><Relationship Id="rId100" Type="http://schemas.openxmlformats.org/officeDocument/2006/relationships/slide" Target="slides/slide62.xml"/><Relationship Id="rId105" Type="http://schemas.openxmlformats.org/officeDocument/2006/relationships/slide" Target="slides/slide67.xml"/><Relationship Id="rId113" Type="http://schemas.openxmlformats.org/officeDocument/2006/relationships/slide" Target="slides/slide75.xml"/><Relationship Id="rId118" Type="http://schemas.openxmlformats.org/officeDocument/2006/relationships/slide" Target="slides/slide80.xml"/><Relationship Id="rId12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3.xml"/><Relationship Id="rId72" Type="http://schemas.openxmlformats.org/officeDocument/2006/relationships/slide" Target="slides/slide34.xml"/><Relationship Id="rId80" Type="http://schemas.openxmlformats.org/officeDocument/2006/relationships/slide" Target="slides/slide42.xml"/><Relationship Id="rId85" Type="http://schemas.openxmlformats.org/officeDocument/2006/relationships/slide" Target="slides/slide47.xml"/><Relationship Id="rId93" Type="http://schemas.openxmlformats.org/officeDocument/2006/relationships/slide" Target="slides/slide55.xml"/><Relationship Id="rId98" Type="http://schemas.openxmlformats.org/officeDocument/2006/relationships/slide" Target="slides/slide60.xml"/><Relationship Id="rId121" Type="http://schemas.openxmlformats.org/officeDocument/2006/relationships/slide" Target="slides/slide8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8.xml"/><Relationship Id="rId59" Type="http://schemas.openxmlformats.org/officeDocument/2006/relationships/slide" Target="slides/slide21.xml"/><Relationship Id="rId67" Type="http://schemas.openxmlformats.org/officeDocument/2006/relationships/slide" Target="slides/slide29.xml"/><Relationship Id="rId103" Type="http://schemas.openxmlformats.org/officeDocument/2006/relationships/slide" Target="slides/slide65.xml"/><Relationship Id="rId108" Type="http://schemas.openxmlformats.org/officeDocument/2006/relationships/slide" Target="slides/slide70.xml"/><Relationship Id="rId116" Type="http://schemas.openxmlformats.org/officeDocument/2006/relationships/slide" Target="slides/slide78.xml"/><Relationship Id="rId124" Type="http://schemas.openxmlformats.org/officeDocument/2006/relationships/commentAuthors" Target="commentAuthor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3.xml"/><Relationship Id="rId54" Type="http://schemas.openxmlformats.org/officeDocument/2006/relationships/slide" Target="slides/slide16.xml"/><Relationship Id="rId62" Type="http://schemas.openxmlformats.org/officeDocument/2006/relationships/slide" Target="slides/slide24.xml"/><Relationship Id="rId70" Type="http://schemas.openxmlformats.org/officeDocument/2006/relationships/slide" Target="slides/slide32.xml"/><Relationship Id="rId75" Type="http://schemas.openxmlformats.org/officeDocument/2006/relationships/slide" Target="slides/slide37.xml"/><Relationship Id="rId83" Type="http://schemas.openxmlformats.org/officeDocument/2006/relationships/slide" Target="slides/slide45.xml"/><Relationship Id="rId88" Type="http://schemas.openxmlformats.org/officeDocument/2006/relationships/slide" Target="slides/slide50.xml"/><Relationship Id="rId91" Type="http://schemas.openxmlformats.org/officeDocument/2006/relationships/slide" Target="slides/slide53.xml"/><Relationship Id="rId96" Type="http://schemas.openxmlformats.org/officeDocument/2006/relationships/slide" Target="slides/slide58.xml"/><Relationship Id="rId111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1.xml"/><Relationship Id="rId57" Type="http://schemas.openxmlformats.org/officeDocument/2006/relationships/slide" Target="slides/slide19.xml"/><Relationship Id="rId106" Type="http://schemas.openxmlformats.org/officeDocument/2006/relationships/slide" Target="slides/slide68.xml"/><Relationship Id="rId114" Type="http://schemas.openxmlformats.org/officeDocument/2006/relationships/slide" Target="slides/slide76.xml"/><Relationship Id="rId119" Type="http://schemas.openxmlformats.org/officeDocument/2006/relationships/slide" Target="slides/slide81.xml"/><Relationship Id="rId12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6.xml"/><Relationship Id="rId52" Type="http://schemas.openxmlformats.org/officeDocument/2006/relationships/slide" Target="slides/slide14.xml"/><Relationship Id="rId60" Type="http://schemas.openxmlformats.org/officeDocument/2006/relationships/slide" Target="slides/slide22.xml"/><Relationship Id="rId65" Type="http://schemas.openxmlformats.org/officeDocument/2006/relationships/slide" Target="slides/slide27.xml"/><Relationship Id="rId73" Type="http://schemas.openxmlformats.org/officeDocument/2006/relationships/slide" Target="slides/slide35.xml"/><Relationship Id="rId78" Type="http://schemas.openxmlformats.org/officeDocument/2006/relationships/slide" Target="slides/slide40.xml"/><Relationship Id="rId81" Type="http://schemas.openxmlformats.org/officeDocument/2006/relationships/slide" Target="slides/slide43.xml"/><Relationship Id="rId86" Type="http://schemas.openxmlformats.org/officeDocument/2006/relationships/slide" Target="slides/slide48.xml"/><Relationship Id="rId94" Type="http://schemas.openxmlformats.org/officeDocument/2006/relationships/slide" Target="slides/slide56.xml"/><Relationship Id="rId99" Type="http://schemas.openxmlformats.org/officeDocument/2006/relationships/slide" Target="slides/slide61.xml"/><Relationship Id="rId101" Type="http://schemas.openxmlformats.org/officeDocument/2006/relationships/slide" Target="slides/slide63.xml"/><Relationship Id="rId12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.xml"/><Relationship Id="rId109" Type="http://schemas.openxmlformats.org/officeDocument/2006/relationships/slide" Target="slides/slide71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2.xml"/><Relationship Id="rId55" Type="http://schemas.openxmlformats.org/officeDocument/2006/relationships/slide" Target="slides/slide17.xml"/><Relationship Id="rId76" Type="http://schemas.openxmlformats.org/officeDocument/2006/relationships/slide" Target="slides/slide38.xml"/><Relationship Id="rId97" Type="http://schemas.openxmlformats.org/officeDocument/2006/relationships/slide" Target="slides/slide59.xml"/><Relationship Id="rId104" Type="http://schemas.openxmlformats.org/officeDocument/2006/relationships/slide" Target="slides/slide66.xml"/><Relationship Id="rId120" Type="http://schemas.openxmlformats.org/officeDocument/2006/relationships/slide" Target="slides/slide82.xml"/><Relationship Id="rId12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3.xml"/><Relationship Id="rId92" Type="http://schemas.openxmlformats.org/officeDocument/2006/relationships/slide" Target="slides/slide54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66" Type="http://schemas.openxmlformats.org/officeDocument/2006/relationships/slide" Target="slides/slide28.xml"/><Relationship Id="rId87" Type="http://schemas.openxmlformats.org/officeDocument/2006/relationships/slide" Target="slides/slide49.xml"/><Relationship Id="rId110" Type="http://schemas.openxmlformats.org/officeDocument/2006/relationships/slide" Target="slides/slide72.xml"/><Relationship Id="rId115" Type="http://schemas.openxmlformats.org/officeDocument/2006/relationships/slide" Target="slides/slide77.xml"/><Relationship Id="rId61" Type="http://schemas.openxmlformats.org/officeDocument/2006/relationships/slide" Target="slides/slide23.xml"/><Relationship Id="rId82" Type="http://schemas.openxmlformats.org/officeDocument/2006/relationships/slide" Target="slides/slide4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3T00:39:46.898" idx="5">
    <p:pos x="10" y="10"/>
    <p:text>O investimento da indústria nas grandes universidades americanas é sinal de uma relaçção saudável e duradoura, que irriga a inovação mantendo uma correia de ligação, mas ela é bem menor que o investimento do próprio governo.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3T00:53:38.759" idx="14">
    <p:pos x="10" y="10"/>
    <p:text>Mas não basta investir e criar, há que proteger as criações através de patentes e outros ativos. E há que vigiar...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3T00:51:46.200" idx="13">
    <p:pos x="10" y="10"/>
    <p:text>Mesmo aqui, a maioria dos pedidos de patentes é de não-residentes.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3T00:55:52.591" idx="16">
    <p:pos x="146" y="146"/>
    <p:text>Refletindo o baixo investimento industrial, boa parte dos nossos principais patenteadores são instituições acadêmicas;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3T00:56:42.284" idx="17">
    <p:pos x="10" y="10"/>
    <p:text>E nossa academia não tem ainda tradição de proteger.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3T21:29:44.968" idx="20">
    <p:pos x="10" y="10"/>
    <p:text/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3T20:45:50.270" idx="18">
    <p:pos x="10" y="10"/>
    <p:text>Possibilidade de remanejamento como regra e não como excessão quase impossível, como hoje.</p:tex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3T21:13:32.333" idx="19">
    <p:pos x="10" y="10"/>
    <p:text>Novas funções para os NITs, para agire como promotoras de inovação e não apenas da proteção da PI.</p:tex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3T21:13:32.333" idx="19">
    <p:pos x="10" y="10"/>
    <p:text>Novas funções para os NITs, para agire como promotoras de inovação e não apenas da proteção da PI.</p:tex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3T21:31:09.722" idx="21">
    <p:pos x="2735" y="2763"/>
    <p:text>Melhor formato para NIT com PJ próprio (Fundação, OS, OSCIP...) ainda está em estudo.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3T00:42:21.118" idx="6">
    <p:pos x="5692" y="719"/>
    <p:text>O forte investimento interno em P&amp;D da indústria é essencial e sinal de um sistema robusto.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3T00:43:09.444" idx="7">
    <p:pos x="10" y="10"/>
    <p:text/>
  </p:cm>
  <p:cm authorId="1" dt="2015-04-23T00:43:11.065" idx="8">
    <p:pos x="146" y="146"/>
    <p:text>No Brasil os jovens são pouco atraídos para carreiras de CT&amp;I e isso se reflete no investimento em carreiras que pouco participam das atividades de inovação tecnológica.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3T00:46:18.449" idx="9">
    <p:pos x="10" y="10"/>
    <p:text>Formamos doutores principalmente para o sistema acadêmico ou para  administração pública. Poucos participam do processo de inovação nas empresas.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3T00:36:59.293" idx="2">
    <p:pos x="10" y="10"/>
    <p:text>Formação de pessoal em pós-graduação tem crescido muito no Brasil.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3T00:35:44.720" idx="1">
    <p:pos x="10" y="10"/>
    <p:text>Além de nossa produção científica crescer rápido em quantidade, a qualidade média também tem crescido, mas precisa crescer mais.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3T00:38:56.201" idx="3">
    <p:pos x="10" y="10"/>
    <p:text>Somos uma dos países em que a produção de papers mais cresce.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3T00:48:19.690" idx="10">
    <p:pos x="10" y="10"/>
    <p:text>Enquanto outtris países cresceram rapidamente em termos de apropriação do valor do conhecimento, o Brasil andou de lado.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23T00:49:11.521" idx="11">
    <p:pos x="10" y="10"/>
    <p:text>Investimos bastante se comparado com nossos vizinhos, mas menos que as nações desenvolvidas (lembrando que a maior parte deste investimento é público e não das indústrias).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1pPr>
          </a:lstStyle>
          <a:p>
            <a:pPr>
              <a:defRPr sz="1400"/>
            </a:pPr>
            <a:endParaRPr lang="pt-BR"/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3967163" y="0"/>
            <a:ext cx="3041650" cy="4651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1pPr>
          </a:lstStyle>
          <a:p>
            <a:pPr>
              <a:defRPr sz="1400"/>
            </a:pPr>
            <a:endParaRPr lang="pt-BR"/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8829675"/>
            <a:ext cx="3041650" cy="4651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1pPr>
          </a:lstStyle>
          <a:p>
            <a:pPr>
              <a:defRPr sz="1400"/>
            </a:pPr>
            <a:endParaRPr lang="pt-BR"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3967163" y="8829675"/>
            <a:ext cx="3041650" cy="4651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3636EDA-533E-47B6-8795-D01E3987D8F2}" type="slidenum">
              <a:rPr lang="pt-BR" altLang="pt-BR"/>
              <a:pPr>
                <a:defRPr/>
              </a:pPr>
              <a:t>‹nº›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2673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Move="1" noResize="1"/>
          </p:cNvSpPr>
          <p:nvPr/>
        </p:nvSpPr>
        <p:spPr>
          <a:xfrm>
            <a:off x="0" y="0"/>
            <a:ext cx="7008813" cy="9294813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lIns="0" tIns="0" rIns="0" bIns="0" anchor="ctr" anchorCtr="1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0" y="0"/>
            <a:ext cx="7008813" cy="9294813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0" y="0"/>
            <a:ext cx="3038475" cy="465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3970338" y="0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3240" tIns="46440" rIns="93240" bIns="46440" anchor="t" anchorCtr="0" compatLnSpc="0"/>
          <a:lstStyle>
            <a:lvl1pPr marL="0" marR="0" lvl="0" indent="0" algn="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200">
                <a:latin typeface="Calibri" pitchFamily="34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9942" name="Espaço Reservado para Imagem de Slide 5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1100" y="696913"/>
            <a:ext cx="4646613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9943" name="Espaço Reservado para Anotações 6"/>
          <p:cNvSpPr txBox="1"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5463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8" name="Forma livre 7"/>
          <p:cNvSpPr/>
          <p:nvPr/>
        </p:nvSpPr>
        <p:spPr>
          <a:xfrm>
            <a:off x="0" y="8829675"/>
            <a:ext cx="3038475" cy="465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Espaço Reservado para Número de Slide 8"/>
          <p:cNvSpPr txBox="1"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6887" cy="463550"/>
          </a:xfrm>
          <a:prstGeom prst="rect">
            <a:avLst/>
          </a:prstGeom>
          <a:noFill/>
          <a:ln>
            <a:noFill/>
          </a:ln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Arial Unicode MS" panose="020B0604020202020204" pitchFamily="34" charset="-128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18D9D809-71FA-4FC9-B549-94CB12D616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0674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50"/>
      </a:spcBef>
      <a:spcAft>
        <a:spcPct val="0"/>
      </a:spcAft>
      <a:tabLst>
        <a:tab pos="0" algn="l"/>
        <a:tab pos="447675" algn="l"/>
        <a:tab pos="896938" algn="l"/>
        <a:tab pos="1346200" algn="l"/>
        <a:tab pos="1795463" algn="l"/>
        <a:tab pos="2244725" algn="l"/>
        <a:tab pos="2693988" algn="l"/>
        <a:tab pos="3143250" algn="l"/>
        <a:tab pos="3592513" algn="l"/>
        <a:tab pos="4041775" algn="l"/>
        <a:tab pos="4491038" algn="l"/>
        <a:tab pos="4940300" algn="l"/>
        <a:tab pos="5389563" algn="l"/>
        <a:tab pos="5838825" algn="l"/>
        <a:tab pos="6288088" algn="l"/>
        <a:tab pos="6737350" algn="l"/>
        <a:tab pos="7186613" algn="l"/>
        <a:tab pos="7635875" algn="l"/>
        <a:tab pos="8085138" algn="l"/>
        <a:tab pos="8534400" algn="l"/>
        <a:tab pos="8983663" algn="l"/>
      </a:tabLst>
      <a:defRPr lang="pt-BR" sz="1200">
        <a:solidFill>
          <a:srgbClr val="000000"/>
        </a:solidFill>
        <a:latin typeface="Times New Roman" pitchFamily="18"/>
        <a:ea typeface="Arial Unicode MS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540529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3577512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4252581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400941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3754622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99905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242026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619092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2559723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2603189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170006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2824687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34964915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2427279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1666824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40681790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1916097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3034401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2881759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29683174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13175427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316913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41444712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5025003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4652165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29419939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6053450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8394987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12021551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19870623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10191310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30205943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2081442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27362072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34491237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22646128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Embora não haja citação explícita à regulamentação destes artigos (218 e 219 da CF) na Lei.</a:t>
            </a: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15184116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Politica Nacional que deve primar pela agilidade e pela viabilização dos resultados.</a:t>
            </a: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37906429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435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pPr eaLnBrk="1"/>
            <a:r>
              <a:rPr altLang="pt-BR" smtClean="0">
                <a:latin typeface="Times New Roman" panose="02020603050405020304" pitchFamily="18" charset="0"/>
                <a:ea typeface="Arial Unicode MS" panose="020B0604020202020204" pitchFamily="34" charset="-128"/>
                <a:cs typeface="Mangal" panose="02040503050203030202" pitchFamily="18" charset="0"/>
              </a:rPr>
              <a:t>A </a:t>
            </a:r>
            <a:r>
              <a:rPr altLang="pt-BR" u="sng" smtClean="0">
                <a:latin typeface="Times New Roman" panose="02020603050405020304" pitchFamily="18" charset="0"/>
                <a:ea typeface="Arial Unicode MS" panose="020B0604020202020204" pitchFamily="34" charset="-128"/>
                <a:cs typeface="Mangal" panose="02040503050203030202" pitchFamily="18" charset="0"/>
              </a:rPr>
              <a:t>Política Nacional de Ciência, Tecnologia e Inovação</a:t>
            </a:r>
            <a:r>
              <a:rPr altLang="pt-BR" smtClean="0">
                <a:latin typeface="Times New Roman" panose="02020603050405020304" pitchFamily="18" charset="0"/>
                <a:ea typeface="Arial Unicode MS" panose="020B0604020202020204" pitchFamily="34" charset="-128"/>
                <a:cs typeface="Mangal" panose="02040503050203030202" pitchFamily="18" charset="0"/>
              </a:rPr>
              <a:t> é uma política de estado, executada segundo os princípios norteadores elencados neste artigo e que precisam ser observados no exercício da Lei.</a:t>
            </a:r>
          </a:p>
        </p:txBody>
      </p:sp>
    </p:spTree>
    <p:extLst>
      <p:ext uri="{BB962C8B-B14F-4D97-AF65-F5344CB8AC3E}">
        <p14:creationId xmlns:p14="http://schemas.microsoft.com/office/powerpoint/2010/main" val="39303317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15032404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Ambientes favoráveis à Inovação – Incubadoras, Parques Tecnológicos e outros;</a:t>
            </a:r>
          </a:p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 dirty="0" smtClean="0"/>
          </a:p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É muito comum a continuidade das ações de formação e capacitação ser ameaçada, quer por inconstância do financiamento ou por excesso de burocracia;</a:t>
            </a:r>
          </a:p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12989097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Ambientes favoráveis à Inovação – Incubadoras, Parques Tecnológicos e outros;</a:t>
            </a:r>
          </a:p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 dirty="0" smtClean="0"/>
          </a:p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É muito comum a continuidade das ações de formação e capacitação ser ameaçada, quer por inconstância do financiamento ou por excesso de burocracia;</a:t>
            </a:r>
          </a:p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13034964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Ambientes favoráveis à Inovação – Incubadoras, Parques Tecnológicos e outros;</a:t>
            </a:r>
          </a:p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 dirty="0" smtClean="0"/>
          </a:p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É muito comum a continuidade das ações de formação e capacitação ser ameaçada, quer por inconstância do financiamento ou por excesso de burocracia;</a:t>
            </a:r>
          </a:p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39175870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O Sistema Financeiro é importante ferramenta da Política de Inovação. O SNCTI deve operar de forma cooperativa em todas as esferas públicas e com as organizações civis atuantes no setor.</a:t>
            </a: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509784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34666696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O Sistema Financeiro é importante ferramenta da Política de Inovação. O SNCTI deve operar de forma cooperativa em todas as esferas públicas e com as organizações civis atuantes no setor.</a:t>
            </a: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17009797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O Sistema Financeiro é importante ferramenta da Política de Inovação. O SNCTI deve operar de forma cooperativa em todas as esferas públicas e com as organizações civis atuantes no setor.</a:t>
            </a: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27957739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O Sistema Financeiro é importante ferramenta da Política de Inovação. O SNCTI deve operar de forma cooperativa em todas as esferas públicas e com as organizações civis atuantes no setor.</a:t>
            </a: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15977354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O Sistema Financeiro é importante ferramenta da Política de Inovação. O SNCTI deve operar de forma cooperativa em todas as esferas públicas e com as organizações civis atuantes no setor.</a:t>
            </a: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222940341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O Sistema Financeiro é importante ferramenta da Política de Inovação. O SNCTI deve operar de forma cooperativa em todas as esferas públicas e com as organizações civis atuantes no setor.</a:t>
            </a: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24878202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O Sistema Financeiro é importante ferramenta da Política de Inovação. O SNCTI deve operar de forma cooperativa em todas as esferas públicas e com as organizações civis atuantes no setor.</a:t>
            </a: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14254643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O Sistema Financeiro é importante ferramenta da Política de Inovação. O SNCTI deve operar de forma cooperativa em todas as esferas públicas e com as organizações civis atuantes no setor.</a:t>
            </a: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21676073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O Sistema Financeiro é importante ferramenta da Política de Inovação. O SNCTI deve operar de forma cooperativa em todas as esferas públicas e com as organizações civis atuantes no setor.</a:t>
            </a: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4459969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O Sistema Financeiro é importante ferramenta da Política de Inovação. O SNCTI deve operar de forma cooperativa em todas as esferas públicas e com as organizações civis atuantes no setor.</a:t>
            </a: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18774009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O Sistema Financeiro é importante ferramenta da Política de Inovação. O SNCTI deve operar de forma cooperativa em todas as esferas públicas e com as organizações civis atuantes no setor.</a:t>
            </a: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63613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259390974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O Sistema Financeiro é importante ferramenta da Política de Inovação. O SNCTI deve operar de forma cooperativa em todas as esferas públicas e com as organizações civis atuantes no setor.</a:t>
            </a: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36139053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O Sistema Financeiro é importante ferramenta da Política de Inovação. O SNCTI deve operar de forma cooperativa em todas as esferas públicas e com as organizações civis atuantes no setor.</a:t>
            </a: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15005518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O Sistema Financeiro é importante ferramenta da Política de Inovação. O SNCTI deve operar de forma cooperativa em todas as esferas públicas e com as organizações civis atuantes no setor.</a:t>
            </a: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258971645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O Sistema Financeiro é importante ferramenta da Política de Inovação. O SNCTI deve operar de forma cooperativa em todas as esferas públicas e com as organizações civis atuantes no setor.</a:t>
            </a:r>
            <a:endParaRPr kern="1200" dirty="0"/>
          </a:p>
        </p:txBody>
      </p:sp>
    </p:spTree>
    <p:extLst>
      <p:ext uri="{BB962C8B-B14F-4D97-AF65-F5344CB8AC3E}">
        <p14:creationId xmlns:p14="http://schemas.microsoft.com/office/powerpoint/2010/main" val="4254018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Importante lembrar de que não trata-se apenas da Inovação, como objetivo isolado, mas de todo um sistema integrado, que capacita o país e o torna sustentável e competitivo. Esta Política Nacional, executada através do Sistema Nacional de CT&amp;I, começa da ciência básica, trabalhada essencialmente nas ICT e chega até os entes que exercitam a inovação (essencialmente as empresas). Esta é uma cadeia interligada e interdependente.</a:t>
            </a:r>
          </a:p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Não pode mais haver incompatibilidades legais entre as ações da União, estados, DF e municípios, como ocorre hoje, nesta área. Por isso a inclusão no art. 24 da CF (legislação concorrente).</a:t>
            </a:r>
          </a:p>
        </p:txBody>
      </p:sp>
    </p:spTree>
    <p:extLst>
      <p:ext uri="{BB962C8B-B14F-4D97-AF65-F5344CB8AC3E}">
        <p14:creationId xmlns:p14="http://schemas.microsoft.com/office/powerpoint/2010/main" val="36996371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Importante lembrar de que não trata-se apenas da Inovação, como objetivo isolado, mas de todo um sistema integrado, que capacita o país e o torna sustentável e competitivo. Esta Política Nacional, executada através do Sistema Nacional de CT&amp;I, começa da ciência básica, trabalhada essencialmente nas ICT e chega até os entes que exercitam a inovação (essencialmente as empresas). Esta é uma cadeia interligada e interdependente.</a:t>
            </a:r>
          </a:p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r>
              <a:rPr kern="1200" dirty="0" smtClean="0"/>
              <a:t>Não pode mais haver incompatibilidades legais entre as ações da União, estados, DF e municípios, como ocorre hoje, nesta área. Por isso a inclusão no art. 24 da CF (legislação concorrente).</a:t>
            </a:r>
          </a:p>
        </p:txBody>
      </p:sp>
    </p:spTree>
    <p:extLst>
      <p:ext uri="{BB962C8B-B14F-4D97-AF65-F5344CB8AC3E}">
        <p14:creationId xmlns:p14="http://schemas.microsoft.com/office/powerpoint/2010/main" val="361681182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370729704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792845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403591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366127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eaLnBrk="1" fontAlgn="auto">
              <a:spcBef>
                <a:spcPts val="448"/>
              </a:spcBef>
              <a:spcAft>
                <a:spcPts val="0"/>
              </a:spcAft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/>
            </a:pPr>
            <a:endParaRPr kern="1200"/>
          </a:p>
        </p:txBody>
      </p:sp>
    </p:spTree>
    <p:extLst>
      <p:ext uri="{BB962C8B-B14F-4D97-AF65-F5344CB8AC3E}">
        <p14:creationId xmlns:p14="http://schemas.microsoft.com/office/powerpoint/2010/main" val="338120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Junho/2011</a:t>
            </a: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BB22-12F9-4B9A-BC92-7F8D08F9D7B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7181061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Junho/2011</a:t>
            </a: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06E1D-1EBF-4130-BAD2-6CAE0B3393C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85034136"/>
      </p:ext>
    </p:extLst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D0107-1EA9-4AE8-BFA7-11C8C07ABDB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28864503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DD2B3-ED91-4746-9B35-FA1AE1FF2FD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47638847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31D77-666A-44C2-A3B4-D73838088ED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50866812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2075B-AFDF-46BB-BBAE-5CD40D28168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23467725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E5A4D-0F8E-42DB-A0F8-BAC0E4E9D88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2054932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E6658-3734-4717-A297-F842ADB2A44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47639034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0F4BD-A867-4469-A091-7809E9B85BF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44993560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7F6BE-D171-4940-92CA-44D6E83F7C3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596445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8DB80-C5C4-4A58-8066-F2BE13C2153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43302985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54F3C-ABBB-455F-AF58-6F987BF4937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1180161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Junho/2011</a:t>
            </a: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72B68-8753-4F45-ABF8-9778E458880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22194981"/>
      </p:ext>
    </p:extLst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1E214-1914-4CB2-9E04-6010D83482B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46863694"/>
      </p:ext>
    </p:extLst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48F4E-2ED7-49E9-A267-24862B0CCC3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66639567"/>
      </p:ext>
    </p:extLst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6FE45-67ED-41F3-AF59-1767DA2EFAF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61048409"/>
      </p:ext>
    </p:extLst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54AC4-D7B6-4594-9F1C-71E51BC4E2C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67829204"/>
      </p:ext>
    </p:extLst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1D00A-3B2E-4C77-8C9D-A89EF43F575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03461553"/>
      </p:ext>
    </p:extLst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9F35F-D3FA-4148-A5BC-6C054222C4B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81373895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B58D1-3D0A-4399-9E84-429F9F99082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94468722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35D4A-DFB4-44C7-9E02-EC755BDE500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2843709"/>
      </p:ext>
    </p:extLst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61D1F-0B92-40C9-A465-3E932CE3DEB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91398837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97557-BAD8-4978-9B84-895099B1EFD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8300998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F6DDD-85AA-46EB-9FFA-00226DA8CAA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34811105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3567A-C7A1-4E9D-876C-56895124FA1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84043588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AF3F-41D0-4F63-A800-6F804F7662C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25101342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551BA-9014-4574-8C94-B16678DE64F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59608111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73299-15E6-4CCB-8FFA-864F3AC6981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2784932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44BAB-5E1B-41B0-8BFB-B3C704C956B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6278545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57DAE-1A52-4CC1-9C14-2F7B2EFFDCC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9988878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F01C-C25F-4274-8054-E5D67C6BFD6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7759547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92CE2-7E78-4FE8-9B78-D609A44147F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3659835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37509-7A4D-475D-8677-5D2CAA55652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5262272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FF682-5AE1-4B31-B8B2-F105BB7BFF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79475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A01FD-CA05-41D1-8C77-83905BCE210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18596074"/>
      </p:ext>
    </p:extLst>
  </p:cSld>
  <p:clrMapOvr>
    <a:masterClrMapping/>
  </p:clrMapOvr>
  <p:transition spd="slow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710ED-E41F-47F9-97CD-F24F793481F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8720228"/>
      </p:ext>
    </p:extLst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1EED6-65F1-42BD-9BB9-A704F70034D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3455946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3ECC3-53BE-4842-96AE-6B6BC9DD3C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908316"/>
      </p:ext>
    </p:extLst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942912"/>
      </p:ext>
    </p:extLst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056781"/>
      </p:ext>
    </p:extLst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99339783"/>
      </p:ext>
    </p:extLst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365473"/>
      </p:ext>
    </p:extLst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339496"/>
      </p:ext>
    </p:extLst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750733"/>
      </p:ext>
    </p:extLst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28448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5F814-7C4F-4ECD-89B4-80366096611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58941752"/>
      </p:ext>
    </p:extLst>
  </p:cSld>
  <p:clrMapOvr>
    <a:masterClrMapping/>
  </p:clrMapOvr>
  <p:transition spd="slow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71079355"/>
      </p:ext>
    </p:extLst>
  </p:cSld>
  <p:clrMapOvr>
    <a:masterClrMapping/>
  </p:clrMapOvr>
  <p:transition spd="slow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44399806"/>
      </p:ext>
    </p:extLst>
  </p:cSld>
  <p:clrMapOvr>
    <a:masterClrMapping/>
  </p:clrMapOvr>
  <p:transition spd="slow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405594"/>
      </p:ext>
    </p:extLst>
  </p:cSld>
  <p:clrMapOvr>
    <a:masterClrMapping/>
  </p:clrMapOvr>
  <p:transition spd="slow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705767"/>
      </p:ext>
    </p:extLst>
  </p:cSld>
  <p:clrMapOvr>
    <a:masterClrMapping/>
  </p:clrMapOvr>
  <p:transition spd="slow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37854"/>
      </p:ext>
    </p:extLst>
  </p:cSld>
  <p:clrMapOvr>
    <a:masterClrMapping/>
  </p:clrMapOvr>
  <p:transition spd="slow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885681"/>
      </p:ext>
    </p:extLst>
  </p:cSld>
  <p:clrMapOvr>
    <a:masterClrMapping/>
  </p:clrMapOvr>
  <p:transition spd="slow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04862291"/>
      </p:ext>
    </p:extLst>
  </p:cSld>
  <p:clrMapOvr>
    <a:masterClrMapping/>
  </p:clrMapOvr>
  <p:transition spd="slow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914213"/>
      </p:ext>
    </p:extLst>
  </p:cSld>
  <p:clrMapOvr>
    <a:masterClrMapping/>
  </p:clrMapOvr>
  <p:transition spd="slow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256138"/>
      </p:ext>
    </p:extLst>
  </p:cSld>
  <p:clrMapOvr>
    <a:masterClrMapping/>
  </p:clrMapOvr>
  <p:transition spd="slow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60566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A083-DEEB-4A1D-8354-B9FDE39945F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06942284"/>
      </p:ext>
    </p:extLst>
  </p:cSld>
  <p:clrMapOvr>
    <a:masterClrMapping/>
  </p:clrMapOvr>
  <p:transition spd="slow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486231"/>
      </p:ext>
    </p:extLst>
  </p:cSld>
  <p:clrMapOvr>
    <a:masterClrMapping/>
  </p:clrMapOvr>
  <p:transition spd="slow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62573317"/>
      </p:ext>
    </p:extLst>
  </p:cSld>
  <p:clrMapOvr>
    <a:masterClrMapping/>
  </p:clrMapOvr>
  <p:transition spd="slow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85845335"/>
      </p:ext>
    </p:extLst>
  </p:cSld>
  <p:clrMapOvr>
    <a:masterClrMapping/>
  </p:clrMapOvr>
  <p:transition spd="slow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495653"/>
      </p:ext>
    </p:extLst>
  </p:cSld>
  <p:clrMapOvr>
    <a:masterClrMapping/>
  </p:clrMapOvr>
  <p:transition spd="slow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808698"/>
      </p:ext>
    </p:extLst>
  </p:cSld>
  <p:clrMapOvr>
    <a:masterClrMapping/>
  </p:clrMapOvr>
  <p:transition spd="slow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463942"/>
      </p:ext>
    </p:extLst>
  </p:cSld>
  <p:clrMapOvr>
    <a:masterClrMapping/>
  </p:clrMapOvr>
  <p:transition spd="slow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003515"/>
      </p:ext>
    </p:extLst>
  </p:cSld>
  <p:clrMapOvr>
    <a:masterClrMapping/>
  </p:clrMapOvr>
  <p:transition spd="slow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70100715"/>
      </p:ext>
    </p:extLst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151418"/>
      </p:ext>
    </p:extLst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72879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55BAE-4CDE-4F92-BDE7-9DAE8795839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57518499"/>
      </p:ext>
    </p:extLst>
  </p:cSld>
  <p:clrMapOvr>
    <a:masterClrMapping/>
  </p:clrMapOvr>
  <p:transition spd="slow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369678"/>
      </p:ext>
    </p:extLst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25805"/>
      </p:ext>
    </p:extLst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11636220"/>
      </p:ext>
    </p:extLst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59874252"/>
      </p:ext>
    </p:extLst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9252110"/>
      </p:ext>
    </p:extLst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854196"/>
      </p:ext>
    </p:extLst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782676"/>
      </p:ext>
    </p:extLst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886406"/>
      </p:ext>
    </p:extLst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40171889"/>
      </p:ext>
    </p:extLst>
  </p:cSld>
  <p:clrMapOvr>
    <a:masterClrMapping/>
  </p:clrMapOvr>
  <p:transition spd="slow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97221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1DDB1-AA98-48DF-BBAE-59A358DB7F7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07521416"/>
      </p:ext>
    </p:extLst>
  </p:cSld>
  <p:clrMapOvr>
    <a:masterClrMapping/>
  </p:clrMapOvr>
  <p:transition spd="slow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801094"/>
      </p:ext>
    </p:extLst>
  </p:cSld>
  <p:clrMapOvr>
    <a:masterClrMapping/>
  </p:clrMapOvr>
  <p:transition spd="slow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108264"/>
      </p:ext>
    </p:extLst>
  </p:cSld>
  <p:clrMapOvr>
    <a:masterClrMapping/>
  </p:clrMapOvr>
  <p:transition spd="slow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888598"/>
      </p:ext>
    </p:extLst>
  </p:cSld>
  <p:clrMapOvr>
    <a:masterClrMapping/>
  </p:clrMapOvr>
  <p:transition spd="slow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55640820"/>
      </p:ext>
    </p:extLst>
  </p:cSld>
  <p:clrMapOvr>
    <a:masterClrMapping/>
  </p:clrMapOvr>
  <p:transition spd="slow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6801012"/>
      </p:ext>
    </p:extLst>
  </p:cSld>
  <p:clrMapOvr>
    <a:masterClrMapping/>
  </p:clrMapOvr>
  <p:transition spd="slow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401580"/>
      </p:ext>
    </p:extLst>
  </p:cSld>
  <p:clrMapOvr>
    <a:masterClrMapping/>
  </p:clrMapOvr>
  <p:transition spd="slow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74618"/>
      </p:ext>
    </p:extLst>
  </p:cSld>
  <p:clrMapOvr>
    <a:masterClrMapping/>
  </p:clrMapOvr>
  <p:transition spd="slow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868187"/>
      </p:ext>
    </p:extLst>
  </p:cSld>
  <p:clrMapOvr>
    <a:masterClrMapping/>
  </p:clrMapOvr>
  <p:transition spd="slow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6537743"/>
      </p:ext>
    </p:extLst>
  </p:cSld>
  <p:clrMapOvr>
    <a:masterClrMapping/>
  </p:clrMapOvr>
  <p:transition spd="slow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6893268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612FF-2A3B-47CB-B153-24D30BB5EA6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83493129"/>
      </p:ext>
    </p:extLst>
  </p:cSld>
  <p:clrMapOvr>
    <a:masterClrMapping/>
  </p:clrMapOvr>
  <p:transition spd="slow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309001"/>
      </p:ext>
    </p:extLst>
  </p:cSld>
  <p:clrMapOvr>
    <a:masterClrMapping/>
  </p:clrMapOvr>
  <p:transition spd="slow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144989"/>
      </p:ext>
    </p:extLst>
  </p:cSld>
  <p:clrMapOvr>
    <a:masterClrMapping/>
  </p:clrMapOvr>
  <p:transition spd="slow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229574"/>
      </p:ext>
    </p:extLst>
  </p:cSld>
  <p:clrMapOvr>
    <a:masterClrMapping/>
  </p:clrMapOvr>
  <p:transition spd="slow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518759"/>
      </p:ext>
    </p:extLst>
  </p:cSld>
  <p:clrMapOvr>
    <a:masterClrMapping/>
  </p:clrMapOvr>
  <p:transition spd="slow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88233227"/>
      </p:ext>
    </p:extLst>
  </p:cSld>
  <p:clrMapOvr>
    <a:masterClrMapping/>
  </p:clrMapOvr>
  <p:transition spd="slow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96189742"/>
      </p:ext>
    </p:extLst>
  </p:cSld>
  <p:clrMapOvr>
    <a:masterClrMapping/>
  </p:clrMapOvr>
  <p:transition spd="slow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605011"/>
      </p:ext>
    </p:extLst>
  </p:cSld>
  <p:clrMapOvr>
    <a:masterClrMapping/>
  </p:clrMapOvr>
  <p:transition spd="slow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550520"/>
      </p:ext>
    </p:extLst>
  </p:cSld>
  <p:clrMapOvr>
    <a:masterClrMapping/>
  </p:clrMapOvr>
  <p:transition spd="slow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130824"/>
      </p:ext>
    </p:extLst>
  </p:cSld>
  <p:clrMapOvr>
    <a:masterClrMapping/>
  </p:clrMapOvr>
  <p:transition spd="slow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8284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E2817-046B-4252-B3DD-728E058D7F2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46437123"/>
      </p:ext>
    </p:extLst>
  </p:cSld>
  <p:clrMapOvr>
    <a:masterClrMapping/>
  </p:clrMapOvr>
  <p:transition spd="slow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9741919"/>
      </p:ext>
    </p:extLst>
  </p:cSld>
  <p:clrMapOvr>
    <a:masterClrMapping/>
  </p:clrMapOvr>
  <p:transition spd="slow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198079"/>
      </p:ext>
    </p:extLst>
  </p:cSld>
  <p:clrMapOvr>
    <a:masterClrMapping/>
  </p:clrMapOvr>
  <p:transition spd="slow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35704"/>
      </p:ext>
    </p:extLst>
  </p:cSld>
  <p:clrMapOvr>
    <a:masterClrMapping/>
  </p:clrMapOvr>
  <p:transition spd="slow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0950274"/>
      </p:ext>
    </p:extLst>
  </p:cSld>
  <p:clrMapOvr>
    <a:masterClrMapping/>
  </p:clrMapOvr>
  <p:transition spd="slow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961140"/>
      </p:ext>
    </p:extLst>
  </p:cSld>
  <p:clrMapOvr>
    <a:masterClrMapping/>
  </p:clrMapOvr>
  <p:transition spd="slow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78597772"/>
      </p:ext>
    </p:extLst>
  </p:cSld>
  <p:clrMapOvr>
    <a:masterClrMapping/>
  </p:clrMapOvr>
  <p:transition spd="slow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23899351"/>
      </p:ext>
    </p:extLst>
  </p:cSld>
  <p:clrMapOvr>
    <a:masterClrMapping/>
  </p:clrMapOvr>
  <p:transition spd="slow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580377"/>
      </p:ext>
    </p:extLst>
  </p:cSld>
  <p:clrMapOvr>
    <a:masterClrMapping/>
  </p:clrMapOvr>
  <p:transition spd="slow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881884"/>
      </p:ext>
    </p:extLst>
  </p:cSld>
  <p:clrMapOvr>
    <a:masterClrMapping/>
  </p:clrMapOvr>
  <p:transition spd="slow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107144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Junho/2011</a:t>
            </a: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01405-4B0B-41F2-86B5-14CB5985C7D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7276676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A7B26-CBDA-46F9-BB29-B2A2779764C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00140075"/>
      </p:ext>
    </p:extLst>
  </p:cSld>
  <p:clrMapOvr>
    <a:masterClrMapping/>
  </p:clrMapOvr>
  <p:transition spd="slow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65359"/>
      </p:ext>
    </p:extLst>
  </p:cSld>
  <p:clrMapOvr>
    <a:masterClrMapping/>
  </p:clrMapOvr>
  <p:transition spd="slow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08586179"/>
      </p:ext>
    </p:extLst>
  </p:cSld>
  <p:clrMapOvr>
    <a:masterClrMapping/>
  </p:clrMapOvr>
  <p:transition spd="slow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129214"/>
      </p:ext>
    </p:extLst>
  </p:cSld>
  <p:clrMapOvr>
    <a:masterClrMapping/>
  </p:clrMapOvr>
  <p:transition spd="slow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717565"/>
      </p:ext>
    </p:extLst>
  </p:cSld>
  <p:clrMapOvr>
    <a:masterClrMapping/>
  </p:clrMapOvr>
  <p:transition spd="slow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477885"/>
      </p:ext>
    </p:extLst>
  </p:cSld>
  <p:clrMapOvr>
    <a:masterClrMapping/>
  </p:clrMapOvr>
  <p:transition spd="slow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77698"/>
      </p:ext>
    </p:extLst>
  </p:cSld>
  <p:clrMapOvr>
    <a:masterClrMapping/>
  </p:clrMapOvr>
  <p:transition spd="slow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166163100"/>
      </p:ext>
    </p:extLst>
  </p:cSld>
  <p:clrMapOvr>
    <a:masterClrMapping/>
  </p:clrMapOvr>
  <p:transition spd="slow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52788486"/>
      </p:ext>
    </p:extLst>
  </p:cSld>
  <p:clrMapOvr>
    <a:masterClrMapping/>
  </p:clrMapOvr>
  <p:transition spd="slow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3998579"/>
      </p:ext>
    </p:extLst>
  </p:cSld>
  <p:clrMapOvr>
    <a:masterClrMapping/>
  </p:clrMapOvr>
  <p:transition spd="slow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967220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C6E89-DB70-47E1-B2A6-ED9F2734E35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75316114"/>
      </p:ext>
    </p:extLst>
  </p:cSld>
  <p:clrMapOvr>
    <a:masterClrMapping/>
  </p:clrMapOvr>
  <p:transition spd="slow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424025"/>
      </p:ext>
    </p:extLst>
  </p:cSld>
  <p:clrMapOvr>
    <a:masterClrMapping/>
  </p:clrMapOvr>
  <p:transition spd="slow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530299"/>
      </p:ext>
    </p:extLst>
  </p:cSld>
  <p:clrMapOvr>
    <a:masterClrMapping/>
  </p:clrMapOvr>
  <p:transition spd="slow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61267644"/>
      </p:ext>
    </p:extLst>
  </p:cSld>
  <p:clrMapOvr>
    <a:masterClrMapping/>
  </p:clrMapOvr>
  <p:transition spd="slow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897330"/>
      </p:ext>
    </p:extLst>
  </p:cSld>
  <p:clrMapOvr>
    <a:masterClrMapping/>
  </p:clrMapOvr>
  <p:transition spd="slow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505884"/>
      </p:ext>
    </p:extLst>
  </p:cSld>
  <p:clrMapOvr>
    <a:masterClrMapping/>
  </p:clrMapOvr>
  <p:transition spd="slow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544786"/>
      </p:ext>
    </p:extLst>
  </p:cSld>
  <p:clrMapOvr>
    <a:masterClrMapping/>
  </p:clrMapOvr>
  <p:transition spd="slow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210834"/>
      </p:ext>
    </p:extLst>
  </p:cSld>
  <p:clrMapOvr>
    <a:masterClrMapping/>
  </p:clrMapOvr>
  <p:transition spd="slow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2862812"/>
      </p:ext>
    </p:extLst>
  </p:cSld>
  <p:clrMapOvr>
    <a:masterClrMapping/>
  </p:clrMapOvr>
  <p:transition spd="slow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39998944"/>
      </p:ext>
    </p:extLst>
  </p:cSld>
  <p:clrMapOvr>
    <a:masterClrMapping/>
  </p:clrMapOvr>
  <p:transition spd="slow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55808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FF1C3-2C3F-41C2-836E-C4F32CEDA69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22517857"/>
      </p:ext>
    </p:extLst>
  </p:cSld>
  <p:clrMapOvr>
    <a:masterClrMapping/>
  </p:clrMapOvr>
  <p:transition spd="slow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360872"/>
      </p:ext>
    </p:extLst>
  </p:cSld>
  <p:clrMapOvr>
    <a:masterClrMapping/>
  </p:clrMapOvr>
  <p:transition spd="slow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727449"/>
      </p:ext>
    </p:extLst>
  </p:cSld>
  <p:clrMapOvr>
    <a:masterClrMapping/>
  </p:clrMapOvr>
  <p:transition spd="slow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872155"/>
      </p:ext>
    </p:extLst>
  </p:cSld>
  <p:clrMapOvr>
    <a:masterClrMapping/>
  </p:clrMapOvr>
  <p:transition spd="slow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26203133"/>
      </p:ext>
    </p:extLst>
  </p:cSld>
  <p:clrMapOvr>
    <a:masterClrMapping/>
  </p:clrMapOvr>
  <p:transition spd="slow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099620"/>
      </p:ext>
    </p:extLst>
  </p:cSld>
  <p:clrMapOvr>
    <a:masterClrMapping/>
  </p:clrMapOvr>
  <p:transition spd="slow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317800"/>
      </p:ext>
    </p:extLst>
  </p:cSld>
  <p:clrMapOvr>
    <a:masterClrMapping/>
  </p:clrMapOvr>
  <p:transition spd="slow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068583"/>
      </p:ext>
    </p:extLst>
  </p:cSld>
  <p:clrMapOvr>
    <a:masterClrMapping/>
  </p:clrMapOvr>
  <p:transition spd="slow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775984"/>
      </p:ext>
    </p:extLst>
  </p:cSld>
  <p:clrMapOvr>
    <a:masterClrMapping/>
  </p:clrMapOvr>
  <p:transition spd="slow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29635576"/>
      </p:ext>
    </p:extLst>
  </p:cSld>
  <p:clrMapOvr>
    <a:masterClrMapping/>
  </p:clrMapOvr>
  <p:transition spd="slow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36078292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321E8-2A3D-4814-8189-58D873B3FC6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77050708"/>
      </p:ext>
    </p:extLst>
  </p:cSld>
  <p:clrMapOvr>
    <a:masterClrMapping/>
  </p:clrMapOvr>
  <p:transition spd="slow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060123"/>
      </p:ext>
    </p:extLst>
  </p:cSld>
  <p:clrMapOvr>
    <a:masterClrMapping/>
  </p:clrMapOvr>
  <p:transition spd="slow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429722"/>
      </p:ext>
    </p:extLst>
  </p:cSld>
  <p:clrMapOvr>
    <a:masterClrMapping/>
  </p:clrMapOvr>
  <p:transition spd="slow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052937"/>
      </p:ext>
    </p:extLst>
  </p:cSld>
  <p:clrMapOvr>
    <a:masterClrMapping/>
  </p:clrMapOvr>
  <p:transition spd="slow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825221"/>
      </p:ext>
    </p:extLst>
  </p:cSld>
  <p:clrMapOvr>
    <a:masterClrMapping/>
  </p:clrMapOvr>
  <p:transition spd="slow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10626022"/>
      </p:ext>
    </p:extLst>
  </p:cSld>
  <p:clrMapOvr>
    <a:masterClrMapping/>
  </p:clrMapOvr>
  <p:transition spd="slow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004722"/>
      </p:ext>
    </p:extLst>
  </p:cSld>
  <p:clrMapOvr>
    <a:masterClrMapping/>
  </p:clrMapOvr>
  <p:transition spd="slow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0486688"/>
      </p:ext>
    </p:extLst>
  </p:cSld>
  <p:clrMapOvr>
    <a:masterClrMapping/>
  </p:clrMapOvr>
  <p:transition spd="slow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131932"/>
      </p:ext>
    </p:extLst>
  </p:cSld>
  <p:clrMapOvr>
    <a:masterClrMapping/>
  </p:clrMapOvr>
  <p:transition spd="slow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715274"/>
      </p:ext>
    </p:extLst>
  </p:cSld>
  <p:clrMapOvr>
    <a:masterClrMapping/>
  </p:clrMapOvr>
  <p:transition spd="slow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835073857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48337-5D15-4F0A-A128-00FC4E6B517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76871255"/>
      </p:ext>
    </p:extLst>
  </p:cSld>
  <p:clrMapOvr>
    <a:masterClrMapping/>
  </p:clrMapOvr>
  <p:transition spd="slow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598528837"/>
      </p:ext>
    </p:extLst>
  </p:cSld>
  <p:clrMapOvr>
    <a:masterClrMapping/>
  </p:clrMapOvr>
  <p:transition spd="slow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432100"/>
      </p:ext>
    </p:extLst>
  </p:cSld>
  <p:clrMapOvr>
    <a:masterClrMapping/>
  </p:clrMapOvr>
  <p:transition spd="slow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272608"/>
      </p:ext>
    </p:extLst>
  </p:cSld>
  <p:clrMapOvr>
    <a:masterClrMapping/>
  </p:clrMapOvr>
  <p:transition spd="slow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616686"/>
      </p:ext>
    </p:extLst>
  </p:cSld>
  <p:clrMapOvr>
    <a:masterClrMapping/>
  </p:clrMapOvr>
  <p:transition spd="slow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162399"/>
      </p:ext>
    </p:extLst>
  </p:cSld>
  <p:clrMapOvr>
    <a:masterClrMapping/>
  </p:clrMapOvr>
  <p:transition spd="slow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27463129"/>
      </p:ext>
    </p:extLst>
  </p:cSld>
  <p:clrMapOvr>
    <a:masterClrMapping/>
  </p:clrMapOvr>
  <p:transition spd="slow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05957"/>
      </p:ext>
    </p:extLst>
  </p:cSld>
  <p:clrMapOvr>
    <a:masterClrMapping/>
  </p:clrMapOvr>
  <p:transition spd="slow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1899630"/>
      </p:ext>
    </p:extLst>
  </p:cSld>
  <p:clrMapOvr>
    <a:masterClrMapping/>
  </p:clrMapOvr>
  <p:transition spd="slow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1392156"/>
      </p:ext>
    </p:extLst>
  </p:cSld>
  <p:clrMapOvr>
    <a:masterClrMapping/>
  </p:clrMapOvr>
  <p:transition spd="slow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958575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C0583-8917-4C3E-8A39-B8DE1F47E8D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55448819"/>
      </p:ext>
    </p:extLst>
  </p:cSld>
  <p:clrMapOvr>
    <a:masterClrMapping/>
  </p:clrMapOvr>
  <p:transition spd="slow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95527082"/>
      </p:ext>
    </p:extLst>
  </p:cSld>
  <p:clrMapOvr>
    <a:masterClrMapping/>
  </p:clrMapOvr>
  <p:transition spd="slow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03891237"/>
      </p:ext>
    </p:extLst>
  </p:cSld>
  <p:clrMapOvr>
    <a:masterClrMapping/>
  </p:clrMapOvr>
  <p:transition spd="slow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159795"/>
      </p:ext>
    </p:extLst>
  </p:cSld>
  <p:clrMapOvr>
    <a:masterClrMapping/>
  </p:clrMapOvr>
  <p:transition spd="slow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378251"/>
      </p:ext>
    </p:extLst>
  </p:cSld>
  <p:clrMapOvr>
    <a:masterClrMapping/>
  </p:clrMapOvr>
  <p:transition spd="slow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008196"/>
      </p:ext>
    </p:extLst>
  </p:cSld>
  <p:clrMapOvr>
    <a:masterClrMapping/>
  </p:clrMapOvr>
  <p:transition spd="slow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656654"/>
      </p:ext>
    </p:extLst>
  </p:cSld>
  <p:clrMapOvr>
    <a:masterClrMapping/>
  </p:clrMapOvr>
  <p:transition spd="slow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4633718"/>
      </p:ext>
    </p:extLst>
  </p:cSld>
  <p:clrMapOvr>
    <a:masterClrMapping/>
  </p:clrMapOvr>
  <p:transition spd="slow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798033"/>
      </p:ext>
    </p:extLst>
  </p:cSld>
  <p:clrMapOvr>
    <a:masterClrMapping/>
  </p:clrMapOvr>
  <p:transition spd="slow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602487"/>
      </p:ext>
    </p:extLst>
  </p:cSld>
  <p:clrMapOvr>
    <a:masterClrMapping/>
  </p:clrMapOvr>
  <p:transition spd="slow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60832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EA641-7621-40B2-B4BC-23147E8A105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06074487"/>
      </p:ext>
    </p:extLst>
  </p:cSld>
  <p:clrMapOvr>
    <a:masterClrMapping/>
  </p:clrMapOvr>
  <p:transition spd="slow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96468"/>
      </p:ext>
    </p:extLst>
  </p:cSld>
  <p:clrMapOvr>
    <a:masterClrMapping/>
  </p:clrMapOvr>
  <p:transition spd="slow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55627044"/>
      </p:ext>
    </p:extLst>
  </p:cSld>
  <p:clrMapOvr>
    <a:masterClrMapping/>
  </p:clrMapOvr>
  <p:transition spd="slow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8092558"/>
      </p:ext>
    </p:extLst>
  </p:cSld>
  <p:clrMapOvr>
    <a:masterClrMapping/>
  </p:clrMapOvr>
  <p:transition spd="slow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462069"/>
      </p:ext>
    </p:extLst>
  </p:cSld>
  <p:clrMapOvr>
    <a:masterClrMapping/>
  </p:clrMapOvr>
  <p:transition spd="slow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031323"/>
      </p:ext>
    </p:extLst>
  </p:cSld>
  <p:clrMapOvr>
    <a:masterClrMapping/>
  </p:clrMapOvr>
  <p:transition spd="slow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059285"/>
      </p:ext>
    </p:extLst>
  </p:cSld>
  <p:clrMapOvr>
    <a:masterClrMapping/>
  </p:clrMapOvr>
  <p:transition spd="slow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911643"/>
      </p:ext>
    </p:extLst>
  </p:cSld>
  <p:clrMapOvr>
    <a:masterClrMapping/>
  </p:clrMapOvr>
  <p:transition spd="slow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08337985"/>
      </p:ext>
    </p:extLst>
  </p:cSld>
  <p:clrMapOvr>
    <a:masterClrMapping/>
  </p:clrMapOvr>
  <p:transition spd="slow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648495"/>
      </p:ext>
    </p:extLst>
  </p:cSld>
  <p:clrMapOvr>
    <a:masterClrMapping/>
  </p:clrMapOvr>
  <p:transition spd="slow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7385784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7075-DB46-4D57-9128-ACCF295AAB6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12113725"/>
      </p:ext>
    </p:extLst>
  </p:cSld>
  <p:clrMapOvr>
    <a:masterClrMapping/>
  </p:clrMapOvr>
  <p:transition spd="slow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984893"/>
      </p:ext>
    </p:extLst>
  </p:cSld>
  <p:clrMapOvr>
    <a:masterClrMapping/>
  </p:clrMapOvr>
  <p:transition spd="slow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722200"/>
      </p:ext>
    </p:extLst>
  </p:cSld>
  <p:clrMapOvr>
    <a:masterClrMapping/>
  </p:clrMapOvr>
  <p:transition spd="slow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57122457"/>
      </p:ext>
    </p:extLst>
  </p:cSld>
  <p:clrMapOvr>
    <a:masterClrMapping/>
  </p:clrMapOvr>
  <p:transition spd="slow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75079952"/>
      </p:ext>
    </p:extLst>
  </p:cSld>
  <p:clrMapOvr>
    <a:masterClrMapping/>
  </p:clrMapOvr>
  <p:transition spd="slow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2623"/>
      </p:ext>
    </p:extLst>
  </p:cSld>
  <p:clrMapOvr>
    <a:masterClrMapping/>
  </p:clrMapOvr>
  <p:transition spd="slow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388147"/>
      </p:ext>
    </p:extLst>
  </p:cSld>
  <p:clrMapOvr>
    <a:masterClrMapping/>
  </p:clrMapOvr>
  <p:transition spd="slow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123949"/>
      </p:ext>
    </p:extLst>
  </p:cSld>
  <p:clrMapOvr>
    <a:masterClrMapping/>
  </p:clrMapOvr>
  <p:transition spd="slow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161997"/>
      </p:ext>
    </p:extLst>
  </p:cSld>
  <p:clrMapOvr>
    <a:masterClrMapping/>
  </p:clrMapOvr>
  <p:transition spd="slow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25560757"/>
      </p:ext>
    </p:extLst>
  </p:cSld>
  <p:clrMapOvr>
    <a:masterClrMapping/>
  </p:clrMapOvr>
  <p:transition spd="slow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312300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D4E0A-71C1-4FF9-85F4-7B9A9CA1475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17667183"/>
      </p:ext>
    </p:extLst>
  </p:cSld>
  <p:clrMapOvr>
    <a:masterClrMapping/>
  </p:clrMapOvr>
  <p:transition spd="slow"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172169"/>
      </p:ext>
    </p:extLst>
  </p:cSld>
  <p:clrMapOvr>
    <a:masterClrMapping/>
  </p:clrMapOvr>
  <p:transition spd="slow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523890"/>
      </p:ext>
    </p:extLst>
  </p:cSld>
  <p:clrMapOvr>
    <a:masterClrMapping/>
  </p:clrMapOvr>
  <p:transition spd="slow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996288"/>
      </p:ext>
    </p:extLst>
  </p:cSld>
  <p:clrMapOvr>
    <a:masterClrMapping/>
  </p:clrMapOvr>
  <p:transition spd="slow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90458539"/>
      </p:ext>
    </p:extLst>
  </p:cSld>
  <p:clrMapOvr>
    <a:masterClrMapping/>
  </p:clrMapOvr>
  <p:transition spd="slow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58701681"/>
      </p:ext>
    </p:extLst>
  </p:cSld>
  <p:clrMapOvr>
    <a:masterClrMapping/>
  </p:clrMapOvr>
  <p:transition spd="slow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372620"/>
      </p:ext>
    </p:extLst>
  </p:cSld>
  <p:clrMapOvr>
    <a:masterClrMapping/>
  </p:clrMapOvr>
  <p:transition spd="slow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167480"/>
      </p:ext>
    </p:extLst>
  </p:cSld>
  <p:clrMapOvr>
    <a:masterClrMapping/>
  </p:clrMapOvr>
  <p:transition spd="slow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213756"/>
      </p:ext>
    </p:extLst>
  </p:cSld>
  <p:clrMapOvr>
    <a:masterClrMapping/>
  </p:clrMapOvr>
  <p:transition spd="slow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382284"/>
      </p:ext>
    </p:extLst>
  </p:cSld>
  <p:clrMapOvr>
    <a:masterClrMapping/>
  </p:clrMapOvr>
  <p:transition spd="slow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53453154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D63FA-5AC1-4D6A-9521-785B6AC4447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43268286"/>
      </p:ext>
    </p:extLst>
  </p:cSld>
  <p:clrMapOvr>
    <a:masterClrMapping/>
  </p:clrMapOvr>
  <p:transition spd="slow"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033560"/>
      </p:ext>
    </p:extLst>
  </p:cSld>
  <p:clrMapOvr>
    <a:masterClrMapping/>
  </p:clrMapOvr>
  <p:transition spd="slow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729021"/>
      </p:ext>
    </p:extLst>
  </p:cSld>
  <p:clrMapOvr>
    <a:masterClrMapping/>
  </p:clrMapOvr>
  <p:transition spd="slow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761907"/>
      </p:ext>
    </p:extLst>
  </p:cSld>
  <p:clrMapOvr>
    <a:masterClrMapping/>
  </p:clrMapOvr>
  <p:transition spd="slow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285329"/>
      </p:ext>
    </p:extLst>
  </p:cSld>
  <p:clrMapOvr>
    <a:masterClrMapping/>
  </p:clrMapOvr>
  <p:transition spd="slow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34697798"/>
      </p:ext>
    </p:extLst>
  </p:cSld>
  <p:clrMapOvr>
    <a:masterClrMapping/>
  </p:clrMapOvr>
  <p:transition spd="slow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90125966"/>
      </p:ext>
    </p:extLst>
  </p:cSld>
  <p:clrMapOvr>
    <a:masterClrMapping/>
  </p:clrMapOvr>
  <p:transition spd="slow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174707"/>
      </p:ext>
    </p:extLst>
  </p:cSld>
  <p:clrMapOvr>
    <a:masterClrMapping/>
  </p:clrMapOvr>
  <p:transition spd="slow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078938"/>
      </p:ext>
    </p:extLst>
  </p:cSld>
  <p:clrMapOvr>
    <a:masterClrMapping/>
  </p:clrMapOvr>
  <p:transition spd="slow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111293"/>
      </p:ext>
    </p:extLst>
  </p:cSld>
  <p:clrMapOvr>
    <a:masterClrMapping/>
  </p:clrMapOvr>
  <p:transition spd="slow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13545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Junho/2011</a:t>
            </a: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31B46-8CFB-4517-B08C-55994F05813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46359035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6DD0-E85A-40FB-91B0-92D77E0BB39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63482677"/>
      </p:ext>
    </p:extLst>
  </p:cSld>
  <p:clrMapOvr>
    <a:masterClrMapping/>
  </p:clrMapOvr>
  <p:transition spd="slow"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47288094"/>
      </p:ext>
    </p:extLst>
  </p:cSld>
  <p:clrMapOvr>
    <a:masterClrMapping/>
  </p:clrMapOvr>
  <p:transition spd="slow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6026561"/>
      </p:ext>
    </p:extLst>
  </p:cSld>
  <p:clrMapOvr>
    <a:masterClrMapping/>
  </p:clrMapOvr>
  <p:transition spd="slow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934552"/>
      </p:ext>
    </p:extLst>
  </p:cSld>
  <p:clrMapOvr>
    <a:masterClrMapping/>
  </p:clrMapOvr>
  <p:transition spd="slow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702953"/>
      </p:ext>
    </p:extLst>
  </p:cSld>
  <p:clrMapOvr>
    <a:masterClrMapping/>
  </p:clrMapOvr>
  <p:transition spd="slow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967280"/>
      </p:ext>
    </p:extLst>
  </p:cSld>
  <p:clrMapOvr>
    <a:masterClrMapping/>
  </p:clrMapOvr>
  <p:transition spd="slow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52317927"/>
      </p:ext>
    </p:extLst>
  </p:cSld>
  <p:clrMapOvr>
    <a:masterClrMapping/>
  </p:clrMapOvr>
  <p:transition spd="slow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89785588"/>
      </p:ext>
    </p:extLst>
  </p:cSld>
  <p:clrMapOvr>
    <a:masterClrMapping/>
  </p:clrMapOvr>
  <p:transition spd="slow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784329"/>
      </p:ext>
    </p:extLst>
  </p:cSld>
  <p:clrMapOvr>
    <a:masterClrMapping/>
  </p:clrMapOvr>
  <p:transition spd="slow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5598624"/>
      </p:ext>
    </p:extLst>
  </p:cSld>
  <p:clrMapOvr>
    <a:masterClrMapping/>
  </p:clrMapOvr>
  <p:transition spd="slow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723675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9291D-1E2E-495C-A2D7-83DBAA6A9FB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0688283"/>
      </p:ext>
    </p:extLst>
  </p:cSld>
  <p:clrMapOvr>
    <a:masterClrMapping/>
  </p:clrMapOvr>
  <p:transition spd="slow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601164"/>
      </p:ext>
    </p:extLst>
  </p:cSld>
  <p:clrMapOvr>
    <a:masterClrMapping/>
  </p:clrMapOvr>
  <p:transition spd="slow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38667941"/>
      </p:ext>
    </p:extLst>
  </p:cSld>
  <p:clrMapOvr>
    <a:masterClrMapping/>
  </p:clrMapOvr>
  <p:transition spd="slow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112041"/>
      </p:ext>
    </p:extLst>
  </p:cSld>
  <p:clrMapOvr>
    <a:masterClrMapping/>
  </p:clrMapOvr>
  <p:transition spd="slow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360389"/>
      </p:ext>
    </p:extLst>
  </p:cSld>
  <p:clrMapOvr>
    <a:masterClrMapping/>
  </p:clrMapOvr>
  <p:transition spd="slow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928280"/>
      </p:ext>
    </p:extLst>
  </p:cSld>
  <p:clrMapOvr>
    <a:masterClrMapping/>
  </p:clrMapOvr>
  <p:transition spd="slow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27935"/>
      </p:ext>
    </p:extLst>
  </p:cSld>
  <p:clrMapOvr>
    <a:masterClrMapping/>
  </p:clrMapOvr>
  <p:transition spd="slow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93977091"/>
      </p:ext>
    </p:extLst>
  </p:cSld>
  <p:clrMapOvr>
    <a:masterClrMapping/>
  </p:clrMapOvr>
  <p:transition spd="slow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75244421"/>
      </p:ext>
    </p:extLst>
  </p:cSld>
  <p:clrMapOvr>
    <a:masterClrMapping/>
  </p:clrMapOvr>
  <p:transition spd="slow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777519"/>
      </p:ext>
    </p:extLst>
  </p:cSld>
  <p:clrMapOvr>
    <a:masterClrMapping/>
  </p:clrMapOvr>
  <p:transition spd="slow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15587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2E1E0-37D7-4FE3-BB67-4F323574F16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67606671"/>
      </p:ext>
    </p:extLst>
  </p:cSld>
  <p:clrMapOvr>
    <a:masterClrMapping/>
  </p:clrMapOvr>
  <p:transition spd="slow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326511"/>
      </p:ext>
    </p:extLst>
  </p:cSld>
  <p:clrMapOvr>
    <a:masterClrMapping/>
  </p:clrMapOvr>
  <p:transition spd="slow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357337"/>
      </p:ext>
    </p:extLst>
  </p:cSld>
  <p:clrMapOvr>
    <a:masterClrMapping/>
  </p:clrMapOvr>
  <p:transition spd="slow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549147181"/>
      </p:ext>
    </p:extLst>
  </p:cSld>
  <p:clrMapOvr>
    <a:masterClrMapping/>
  </p:clrMapOvr>
  <p:transition spd="slow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266546"/>
      </p:ext>
    </p:extLst>
  </p:cSld>
  <p:clrMapOvr>
    <a:masterClrMapping/>
  </p:clrMapOvr>
  <p:transition spd="slow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0231955"/>
      </p:ext>
    </p:extLst>
  </p:cSld>
  <p:clrMapOvr>
    <a:masterClrMapping/>
  </p:clrMapOvr>
  <p:transition spd="slow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848675"/>
      </p:ext>
    </p:extLst>
  </p:cSld>
  <p:clrMapOvr>
    <a:masterClrMapping/>
  </p:clrMapOvr>
  <p:transition spd="slow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4685168"/>
      </p:ext>
    </p:extLst>
  </p:cSld>
  <p:clrMapOvr>
    <a:masterClrMapping/>
  </p:clrMapOvr>
  <p:transition spd="slow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512017291"/>
      </p:ext>
    </p:extLst>
  </p:cSld>
  <p:clrMapOvr>
    <a:masterClrMapping/>
  </p:clrMapOvr>
  <p:transition spd="slow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257659821"/>
      </p:ext>
    </p:extLst>
  </p:cSld>
  <p:clrMapOvr>
    <a:masterClrMapping/>
  </p:clrMapOvr>
  <p:transition spd="slow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833150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9A1D3-AB30-454E-9B1E-377BD183E76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22291198"/>
      </p:ext>
    </p:extLst>
  </p:cSld>
  <p:clrMapOvr>
    <a:masterClrMapping/>
  </p:clrMapOvr>
  <p:transition spd="slow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0675803"/>
      </p:ext>
    </p:extLst>
  </p:cSld>
  <p:clrMapOvr>
    <a:masterClrMapping/>
  </p:clrMapOvr>
  <p:transition spd="slow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557649"/>
      </p:ext>
    </p:extLst>
  </p:cSld>
  <p:clrMapOvr>
    <a:masterClrMapping/>
  </p:clrMapOvr>
  <p:transition spd="slow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247962"/>
      </p:ext>
    </p:extLst>
  </p:cSld>
  <p:clrMapOvr>
    <a:masterClrMapping/>
  </p:clrMapOvr>
  <p:transition spd="slow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006475782"/>
      </p:ext>
    </p:extLst>
  </p:cSld>
  <p:clrMapOvr>
    <a:masterClrMapping/>
  </p:clrMapOvr>
  <p:transition spd="slow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867984"/>
      </p:ext>
    </p:extLst>
  </p:cSld>
  <p:clrMapOvr>
    <a:masterClrMapping/>
  </p:clrMapOvr>
  <p:transition spd="slow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794557"/>
      </p:ext>
    </p:extLst>
  </p:cSld>
  <p:clrMapOvr>
    <a:masterClrMapping/>
  </p:clrMapOvr>
  <p:transition spd="slow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626969"/>
      </p:ext>
    </p:extLst>
  </p:cSld>
  <p:clrMapOvr>
    <a:masterClrMapping/>
  </p:clrMapOvr>
  <p:transition spd="slow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144943"/>
      </p:ext>
    </p:extLst>
  </p:cSld>
  <p:clrMapOvr>
    <a:masterClrMapping/>
  </p:clrMapOvr>
  <p:transition spd="slow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0467062"/>
      </p:ext>
    </p:extLst>
  </p:cSld>
  <p:clrMapOvr>
    <a:masterClrMapping/>
  </p:clrMapOvr>
  <p:transition spd="slow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4874301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1ACDB-B5B1-450C-8DA8-D55780140E5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95084307"/>
      </p:ext>
    </p:extLst>
  </p:cSld>
  <p:clrMapOvr>
    <a:masterClrMapping/>
  </p:clrMapOvr>
  <p:transition spd="slow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872438"/>
      </p:ext>
    </p:extLst>
  </p:cSld>
  <p:clrMapOvr>
    <a:masterClrMapping/>
  </p:clrMapOvr>
  <p:transition spd="slow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267100"/>
      </p:ext>
    </p:extLst>
  </p:cSld>
  <p:clrMapOvr>
    <a:masterClrMapping/>
  </p:clrMapOvr>
  <p:transition spd="slow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776629"/>
      </p:ext>
    </p:extLst>
  </p:cSld>
  <p:clrMapOvr>
    <a:masterClrMapping/>
  </p:clrMapOvr>
  <p:transition spd="slow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6635516"/>
      </p:ext>
    </p:extLst>
  </p:cSld>
  <p:clrMapOvr>
    <a:masterClrMapping/>
  </p:clrMapOvr>
  <p:transition spd="slow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81200302"/>
      </p:ext>
    </p:extLst>
  </p:cSld>
  <p:clrMapOvr>
    <a:masterClrMapping/>
  </p:clrMapOvr>
  <p:transition spd="slow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031669"/>
      </p:ext>
    </p:extLst>
  </p:cSld>
  <p:clrMapOvr>
    <a:masterClrMapping/>
  </p:clrMapOvr>
  <p:transition spd="slow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229857"/>
      </p:ext>
    </p:extLst>
  </p:cSld>
  <p:clrMapOvr>
    <a:masterClrMapping/>
  </p:clrMapOvr>
  <p:transition spd="slow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355915"/>
      </p:ext>
    </p:extLst>
  </p:cSld>
  <p:clrMapOvr>
    <a:masterClrMapping/>
  </p:clrMapOvr>
  <p:transition spd="slow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48390"/>
      </p:ext>
    </p:extLst>
  </p:cSld>
  <p:clrMapOvr>
    <a:masterClrMapping/>
  </p:clrMapOvr>
  <p:transition spd="slow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49571310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78B54-3EF8-4360-9F29-7625B63FA3F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72393211"/>
      </p:ext>
    </p:extLst>
  </p:cSld>
  <p:clrMapOvr>
    <a:masterClrMapping/>
  </p:clrMapOvr>
  <p:transition spd="slow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47210898"/>
      </p:ext>
    </p:extLst>
  </p:cSld>
  <p:clrMapOvr>
    <a:masterClrMapping/>
  </p:clrMapOvr>
  <p:transition spd="slow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065615"/>
      </p:ext>
    </p:extLst>
  </p:cSld>
  <p:clrMapOvr>
    <a:masterClrMapping/>
  </p:clrMapOvr>
  <p:transition spd="slow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638810"/>
      </p:ext>
    </p:extLst>
  </p:cSld>
  <p:clrMapOvr>
    <a:masterClrMapping/>
  </p:clrMapOvr>
  <p:transition spd="slow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749120"/>
      </p:ext>
    </p:extLst>
  </p:cSld>
  <p:clrMapOvr>
    <a:masterClrMapping/>
  </p:clrMapOvr>
  <p:transition spd="slow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609695"/>
      </p:ext>
    </p:extLst>
  </p:cSld>
  <p:clrMapOvr>
    <a:masterClrMapping/>
  </p:clrMapOvr>
  <p:transition spd="slow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30617097"/>
      </p:ext>
    </p:extLst>
  </p:cSld>
  <p:clrMapOvr>
    <a:masterClrMapping/>
  </p:clrMapOvr>
  <p:transition spd="slow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720047"/>
      </p:ext>
    </p:extLst>
  </p:cSld>
  <p:clrMapOvr>
    <a:masterClrMapping/>
  </p:clrMapOvr>
  <p:transition spd="slow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186143"/>
      </p:ext>
    </p:extLst>
  </p:cSld>
  <p:clrMapOvr>
    <a:masterClrMapping/>
  </p:clrMapOvr>
  <p:transition spd="slow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81660"/>
      </p:ext>
    </p:extLst>
  </p:cSld>
  <p:clrMapOvr>
    <a:masterClrMapping/>
  </p:clrMapOvr>
  <p:transition spd="slow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560466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63A49-EB55-4202-B97D-9A1CE73E831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27883187"/>
      </p:ext>
    </p:extLst>
  </p:cSld>
  <p:clrMapOvr>
    <a:masterClrMapping/>
  </p:clrMapOvr>
  <p:transition spd="slow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92991682"/>
      </p:ext>
    </p:extLst>
  </p:cSld>
  <p:clrMapOvr>
    <a:masterClrMapping/>
  </p:clrMapOvr>
  <p:transition spd="slow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13824362"/>
      </p:ext>
    </p:extLst>
  </p:cSld>
  <p:clrMapOvr>
    <a:masterClrMapping/>
  </p:clrMapOvr>
  <p:transition spd="slow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85199"/>
      </p:ext>
    </p:extLst>
  </p:cSld>
  <p:clrMapOvr>
    <a:masterClrMapping/>
  </p:clrMapOvr>
  <p:transition spd="slow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109222"/>
      </p:ext>
    </p:extLst>
  </p:cSld>
  <p:clrMapOvr>
    <a:masterClrMapping/>
  </p:clrMapOvr>
  <p:transition spd="slow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4695182"/>
      </p:ext>
    </p:extLst>
  </p:cSld>
  <p:clrMapOvr>
    <a:masterClrMapping/>
  </p:clrMapOvr>
  <p:transition spd="slow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931018"/>
      </p:ext>
    </p:extLst>
  </p:cSld>
  <p:clrMapOvr>
    <a:masterClrMapping/>
  </p:clrMapOvr>
  <p:transition spd="slow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316917931"/>
      </p:ext>
    </p:extLst>
  </p:cSld>
  <p:clrMapOvr>
    <a:masterClrMapping/>
  </p:clrMapOvr>
  <p:transition spd="slow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718861"/>
      </p:ext>
    </p:extLst>
  </p:cSld>
  <p:clrMapOvr>
    <a:masterClrMapping/>
  </p:clrMapOvr>
  <p:transition spd="slow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619164"/>
      </p:ext>
    </p:extLst>
  </p:cSld>
  <p:clrMapOvr>
    <a:masterClrMapping/>
  </p:clrMapOvr>
  <p:transition spd="slow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171906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D2FFD-4F65-45C8-BBAB-CD91958CEDE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08826218"/>
      </p:ext>
    </p:extLst>
  </p:cSld>
  <p:clrMapOvr>
    <a:masterClrMapping/>
  </p:clrMapOvr>
  <p:transition spd="slow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77486"/>
      </p:ext>
    </p:extLst>
  </p:cSld>
  <p:clrMapOvr>
    <a:masterClrMapping/>
  </p:clrMapOvr>
  <p:transition spd="slow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0084275"/>
      </p:ext>
    </p:extLst>
  </p:cSld>
  <p:clrMapOvr>
    <a:masterClrMapping/>
  </p:clrMapOvr>
  <p:transition spd="slow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0810083"/>
      </p:ext>
    </p:extLst>
  </p:cSld>
  <p:clrMapOvr>
    <a:masterClrMapping/>
  </p:clrMapOvr>
  <p:transition spd="slow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190540"/>
      </p:ext>
    </p:extLst>
  </p:cSld>
  <p:clrMapOvr>
    <a:masterClrMapping/>
  </p:clrMapOvr>
  <p:transition spd="slow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172133"/>
      </p:ext>
    </p:extLst>
  </p:cSld>
  <p:clrMapOvr>
    <a:masterClrMapping/>
  </p:clrMapOvr>
  <p:transition spd="slow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858895"/>
      </p:ext>
    </p:extLst>
  </p:cSld>
  <p:clrMapOvr>
    <a:masterClrMapping/>
  </p:clrMapOvr>
  <p:transition spd="slow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913456"/>
      </p:ext>
    </p:extLst>
  </p:cSld>
  <p:clrMapOvr>
    <a:masterClrMapping/>
  </p:clrMapOvr>
  <p:transition spd="slow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76963177"/>
      </p:ext>
    </p:extLst>
  </p:cSld>
  <p:clrMapOvr>
    <a:masterClrMapping/>
  </p:clrMapOvr>
  <p:transition spd="slow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456420"/>
      </p:ext>
    </p:extLst>
  </p:cSld>
  <p:clrMapOvr>
    <a:masterClrMapping/>
  </p:clrMapOvr>
  <p:transition spd="slow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38485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EB9CA-109C-4FA0-915C-9C67809F08C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34827358"/>
      </p:ext>
    </p:extLst>
  </p:cSld>
  <p:clrMapOvr>
    <a:masterClrMapping/>
  </p:clrMapOvr>
  <p:transition spd="slow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915458"/>
      </p:ext>
    </p:extLst>
  </p:cSld>
  <p:clrMapOvr>
    <a:masterClrMapping/>
  </p:clrMapOvr>
  <p:transition spd="slow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911380"/>
      </p:ext>
    </p:extLst>
  </p:cSld>
  <p:clrMapOvr>
    <a:masterClrMapping/>
  </p:clrMapOvr>
  <p:transition spd="slow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63630691"/>
      </p:ext>
    </p:extLst>
  </p:cSld>
  <p:clrMapOvr>
    <a:masterClrMapping/>
  </p:clrMapOvr>
  <p:transition spd="slow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25477892"/>
      </p:ext>
    </p:extLst>
  </p:cSld>
  <p:clrMapOvr>
    <a:masterClrMapping/>
  </p:clrMapOvr>
  <p:transition spd="slow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251785"/>
      </p:ext>
    </p:extLst>
  </p:cSld>
  <p:clrMapOvr>
    <a:masterClrMapping/>
  </p:clrMapOvr>
  <p:transition spd="slow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675479"/>
      </p:ext>
    </p:extLst>
  </p:cSld>
  <p:clrMapOvr>
    <a:masterClrMapping/>
  </p:clrMapOvr>
  <p:transition spd="slow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742332"/>
      </p:ext>
    </p:extLst>
  </p:cSld>
  <p:clrMapOvr>
    <a:masterClrMapping/>
  </p:clrMapOvr>
  <p:transition spd="slow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956666"/>
      </p:ext>
    </p:extLst>
  </p:cSld>
  <p:clrMapOvr>
    <a:masterClrMapping/>
  </p:clrMapOvr>
  <p:transition spd="slow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14052057"/>
      </p:ext>
    </p:extLst>
  </p:cSld>
  <p:clrMapOvr>
    <a:masterClrMapping/>
  </p:clrMapOvr>
  <p:transition spd="slow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850460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D1AC0-F54A-4589-AD33-D7578AF58D9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39051264"/>
      </p:ext>
    </p:extLst>
  </p:cSld>
  <p:clrMapOvr>
    <a:masterClrMapping/>
  </p:clrMapOvr>
  <p:transition spd="slow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980886"/>
      </p:ext>
    </p:extLst>
  </p:cSld>
  <p:clrMapOvr>
    <a:masterClrMapping/>
  </p:clrMapOvr>
  <p:transition spd="slow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8190339"/>
      </p:ext>
    </p:extLst>
  </p:cSld>
  <p:clrMapOvr>
    <a:masterClrMapping/>
  </p:clrMapOvr>
  <p:transition spd="slow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809414"/>
      </p:ext>
    </p:extLst>
  </p:cSld>
  <p:clrMapOvr>
    <a:masterClrMapping/>
  </p:clrMapOvr>
  <p:transition spd="slow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82790112"/>
      </p:ext>
    </p:extLst>
  </p:cSld>
  <p:clrMapOvr>
    <a:masterClrMapping/>
  </p:clrMapOvr>
  <p:transition spd="slow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53037177"/>
      </p:ext>
    </p:extLst>
  </p:cSld>
  <p:clrMapOvr>
    <a:masterClrMapping/>
  </p:clrMapOvr>
  <p:transition spd="slow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626568"/>
      </p:ext>
    </p:extLst>
  </p:cSld>
  <p:clrMapOvr>
    <a:masterClrMapping/>
  </p:clrMapOvr>
  <p:transition spd="slow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095420"/>
      </p:ext>
    </p:extLst>
  </p:cSld>
  <p:clrMapOvr>
    <a:masterClrMapping/>
  </p:clrMapOvr>
  <p:transition spd="slow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028771"/>
      </p:ext>
    </p:extLst>
  </p:cSld>
  <p:clrMapOvr>
    <a:masterClrMapping/>
  </p:clrMapOvr>
  <p:transition spd="slow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3258559"/>
      </p:ext>
    </p:extLst>
  </p:cSld>
  <p:clrMapOvr>
    <a:masterClrMapping/>
  </p:clrMapOvr>
  <p:transition spd="slow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1054377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Junho/2011</a:t>
            </a:r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57B8C-0A74-4459-B9F2-E742F20AF40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73316242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5E7DE-20A6-49FD-90E2-9EF770AAFAA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65810222"/>
      </p:ext>
    </p:extLst>
  </p:cSld>
  <p:clrMapOvr>
    <a:masterClrMapping/>
  </p:clrMapOvr>
  <p:transition spd="slow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968082"/>
      </p:ext>
    </p:extLst>
  </p:cSld>
  <p:clrMapOvr>
    <a:masterClrMapping/>
  </p:clrMapOvr>
  <p:transition spd="slow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413861"/>
      </p:ext>
    </p:extLst>
  </p:cSld>
  <p:clrMapOvr>
    <a:masterClrMapping/>
  </p:clrMapOvr>
  <p:transition spd="slow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847595"/>
      </p:ext>
    </p:extLst>
  </p:cSld>
  <p:clrMapOvr>
    <a:masterClrMapping/>
  </p:clrMapOvr>
  <p:transition spd="slow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392038"/>
      </p:ext>
    </p:extLst>
  </p:cSld>
  <p:clrMapOvr>
    <a:masterClrMapping/>
  </p:clrMapOvr>
  <p:transition spd="slow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60985586"/>
      </p:ext>
    </p:extLst>
  </p:cSld>
  <p:clrMapOvr>
    <a:masterClrMapping/>
  </p:clrMapOvr>
  <p:transition spd="slow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00135292"/>
      </p:ext>
    </p:extLst>
  </p:cSld>
  <p:clrMapOvr>
    <a:masterClrMapping/>
  </p:clrMapOvr>
  <p:transition spd="slow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200775"/>
      </p:ext>
    </p:extLst>
  </p:cSld>
  <p:clrMapOvr>
    <a:masterClrMapping/>
  </p:clrMapOvr>
  <p:transition spd="slow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104320"/>
      </p:ext>
    </p:extLst>
  </p:cSld>
  <p:clrMapOvr>
    <a:masterClrMapping/>
  </p:clrMapOvr>
  <p:transition spd="slow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312946"/>
      </p:ext>
    </p:extLst>
  </p:cSld>
  <p:clrMapOvr>
    <a:masterClrMapping/>
  </p:clrMapOvr>
  <p:transition spd="slow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64307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45641-087E-45D1-81A4-389F56A4FA6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74757525"/>
      </p:ext>
    </p:extLst>
  </p:cSld>
  <p:clrMapOvr>
    <a:masterClrMapping/>
  </p:clrMapOvr>
  <p:transition spd="slow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294075345"/>
      </p:ext>
    </p:extLst>
  </p:cSld>
  <p:clrMapOvr>
    <a:masterClrMapping/>
  </p:clrMapOvr>
  <p:transition spd="slow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917527"/>
      </p:ext>
    </p:extLst>
  </p:cSld>
  <p:clrMapOvr>
    <a:masterClrMapping/>
  </p:clrMapOvr>
  <p:transition spd="slow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162990"/>
      </p:ext>
    </p:extLst>
  </p:cSld>
  <p:clrMapOvr>
    <a:masterClrMapping/>
  </p:clrMapOvr>
  <p:transition spd="slow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047574"/>
      </p:ext>
    </p:extLst>
  </p:cSld>
  <p:clrMapOvr>
    <a:masterClrMapping/>
  </p:clrMapOvr>
  <p:transition spd="slow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830251"/>
      </p:ext>
    </p:extLst>
  </p:cSld>
  <p:clrMapOvr>
    <a:masterClrMapping/>
  </p:clrMapOvr>
  <p:transition spd="slow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672296081"/>
      </p:ext>
    </p:extLst>
  </p:cSld>
  <p:clrMapOvr>
    <a:masterClrMapping/>
  </p:clrMapOvr>
  <p:transition spd="slow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55662291"/>
      </p:ext>
    </p:extLst>
  </p:cSld>
  <p:clrMapOvr>
    <a:masterClrMapping/>
  </p:clrMapOvr>
  <p:transition spd="slow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452021"/>
      </p:ext>
    </p:extLst>
  </p:cSld>
  <p:clrMapOvr>
    <a:masterClrMapping/>
  </p:clrMapOvr>
  <p:transition spd="slow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712439"/>
      </p:ext>
    </p:extLst>
  </p:cSld>
  <p:clrMapOvr>
    <a:masterClrMapping/>
  </p:clrMapOvr>
  <p:transition spd="slow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681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85FAD-2907-4C56-A263-BEA72300776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19946830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E45A0-6391-4E41-BEAE-DC946D7D6FD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06569918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C8E4-3941-4977-B391-EBE491C3BFF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21090908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C3F74-2689-4F85-AE37-99D018CD78F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46847039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382D7-D57F-4CCD-80A4-C01B513D1E0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74027790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772D2-55FD-4637-A772-8076933E84E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74202584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8F467-9700-490D-B103-2CFB028816E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93698282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925CB-DBBD-489F-AD83-B10E6161A4B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5277626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Junho/2011</a:t>
            </a:r>
          </a:p>
        </p:txBody>
      </p:sp>
      <p:sp>
        <p:nvSpPr>
          <p:cNvPr id="8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59896-BC8F-4991-BE3E-BDAE3C50C61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61272742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50A1F-A85D-4172-B3E4-16EFFCBEBC9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56708484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F7789-4B8A-43F0-A4BA-6C7A1502ADF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32103731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63F95-8A1C-41CE-9A16-CF2259BEC01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9294959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BC480-318F-451C-927A-3BA67946C8F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59678178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483FE-976D-4F7D-82E7-D8B0F782711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20256804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FF40-780A-43F2-9113-BB61754C1F8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40886094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7B797-3F0D-4C97-BFFE-208993B00E5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39631042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0F5EA-6990-438A-889B-CD4E1ECA22D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11014357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59C5-21E7-44F3-A0FE-429C24502CC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7821397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D4A8B-6D6A-4794-ADAB-1C0AB611776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9965056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Junho/2011</a:t>
            </a:r>
          </a:p>
        </p:txBody>
      </p:sp>
      <p:sp>
        <p:nvSpPr>
          <p:cNvPr id="4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01A83-B09E-4A35-865F-94F44512528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58805102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D47FA-6A75-43DB-8B5F-B0069631441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10820381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5D037-D9A7-4CA3-9E75-C62C030DE1A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89045347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F8CED-7AB8-4B34-BE2D-F60BB485B0A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4018927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4AF97-A919-4018-9D5C-970CEEB4794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07960294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23850-329B-4769-9E8C-57CAB56E4B2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53464180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731D0-625D-48C4-90AD-A45BA078FE9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05021138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9ABA9-1964-4E0A-A8C2-BFE7D6E493F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35554382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640E-2343-4FA8-B9F0-10CFA5ADA57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28515455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534D8-CDBB-48BE-BA23-F412B55C2BD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56340179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7098C-1AA8-4BC5-AE72-D324BB03C20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9232126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Junho/2011</a:t>
            </a:r>
          </a:p>
        </p:txBody>
      </p:sp>
      <p:sp>
        <p:nvSpPr>
          <p:cNvPr id="3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5793C-0FA5-4D42-AC82-466201D951A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53125466"/>
      </p:ext>
    </p:extLst>
  </p:cSld>
  <p:clrMapOvr>
    <a:masterClrMapping/>
  </p:clrMapOvr>
  <p:transition spd="slow"/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D1F0C-195B-4F6A-BAD0-CA9B47E0809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75000894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4F21-1890-4F27-8EA2-DE0D7190136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21867298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F8C6C-02C2-4169-BA96-9C112D025B8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57536016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3BC1E-DD43-4CA4-B90A-2ACBE4B9C3A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11913197"/>
      </p:ext>
    </p:extLst>
  </p:cSld>
  <p:clrMapOvr>
    <a:masterClrMapping/>
  </p:clrMapOvr>
  <p:transition spd="slow"/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F7413-D3EC-444E-9210-06DBDFBC21B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85753676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EA4CB-0D50-43D0-BBE0-E6875BCE98F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57389588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E4B34-B735-4385-944F-79879D5EE26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33188053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EFCBE-8320-4824-9607-D8C37D64C67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03959424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843B7-9C86-40A9-9A9D-FE0617ED838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39419941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3296D-40C4-4B69-9F96-0E390F690C3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3592078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Junho/2011</a:t>
            </a:r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87F97-F24E-4F71-934D-A0078638F16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80178173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0BD6D-938A-4DF9-93A2-D54CCB527E4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99828468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50129-6BFA-49B2-8B87-DA5B842215B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78040771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0C671-864E-4013-9BB0-B6A5B05D90CB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6171674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87202-A017-4932-AF6D-A7C3B176923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86794630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1A86C-6030-455A-81A4-92C60DD1B77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23719214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E3A3E-2DD9-4E20-8394-7EFDA4E4867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64049355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7C0D2-3F85-4FAF-A85E-24FAD1FFF9D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26891345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E95F5-666F-4A76-9A1F-22952F9C240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93338088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5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BC626-CDDE-4A5F-9E05-D0E3E4E90D2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27819973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D1904-33A6-4C10-8A27-A84753C7FAB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6427467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Junho/2011</a:t>
            </a:r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7229E-DFCC-43E2-9654-F5F509BC8F2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05032468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961B7-E46C-4C31-ACBF-638B3FEE70DD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3701795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9C09B-93E9-46AC-B381-2BB18F02121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63198944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429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464050" y="2239963"/>
            <a:ext cx="3568700" cy="3608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3E6DF-9419-41F6-86A2-865AF5DB67DE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96340056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095E5-183D-4F70-B85A-CF89175A8E5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25109859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401F1-ECBD-4F19-AAB7-738D6AB7578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20811726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1B4FD-76C3-419A-96F6-8D7FDD3D588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19023236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CD9E3-86AB-41F0-900A-3E41FDE59EE3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55836582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F446E-741D-4113-BC3B-EEF6E7E958E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72173963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99666-FDB8-4A68-BDA2-FED0356A914A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58388239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210300" y="1096963"/>
            <a:ext cx="1822450" cy="475138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42950" y="1096963"/>
            <a:ext cx="5314950" cy="475138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88D62-1ABC-4E82-BDB2-20ECA89F1C8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7840267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Relationship Id="rId14" Type="http://schemas.openxmlformats.org/officeDocument/2006/relationships/image" Target="../media/image2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Relationship Id="rId14" Type="http://schemas.openxmlformats.org/officeDocument/2006/relationships/image" Target="../media/image7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theme" Target="../theme/theme38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slideLayout" Target="../slideLayouts/slideLayout419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1027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437063" y="6354763"/>
            <a:ext cx="1681162" cy="45878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kern="120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>
              <a:defRPr/>
            </a:pPr>
            <a:r>
              <a:t>Junho/2011</a:t>
            </a: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4"/>
          </p:nvPr>
        </p:nvSpPr>
        <p:spPr>
          <a:xfrm>
            <a:off x="382588" y="6354763"/>
            <a:ext cx="1341437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5244FE-AF52-4746-97B4-DAAC11C6761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10243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437063" y="6354763"/>
            <a:ext cx="1681162" cy="45878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kern="120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4"/>
          </p:nvPr>
        </p:nvSpPr>
        <p:spPr>
          <a:xfrm>
            <a:off x="382588" y="6354763"/>
            <a:ext cx="1341437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DEDC76-A7B3-41BA-B792-6D0859E229E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0" r:id="rId1"/>
    <p:sldLayoutId id="2147484601" r:id="rId2"/>
    <p:sldLayoutId id="2147484602" r:id="rId3"/>
    <p:sldLayoutId id="2147484603" r:id="rId4"/>
    <p:sldLayoutId id="2147484604" r:id="rId5"/>
    <p:sldLayoutId id="2147484605" r:id="rId6"/>
    <p:sldLayoutId id="2147484606" r:id="rId7"/>
    <p:sldLayoutId id="2147484607" r:id="rId8"/>
    <p:sldLayoutId id="2147484608" r:id="rId9"/>
    <p:sldLayoutId id="2147484609" r:id="rId10"/>
    <p:sldLayoutId id="2147484610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11267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437063" y="6354763"/>
            <a:ext cx="1681162" cy="45878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kern="120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4"/>
          </p:nvPr>
        </p:nvSpPr>
        <p:spPr>
          <a:xfrm>
            <a:off x="382588" y="6354763"/>
            <a:ext cx="1341437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567DD5-AEEA-41EE-BE32-1D802C754FD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612" r:id="rId2"/>
    <p:sldLayoutId id="2147484613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19" r:id="rId9"/>
    <p:sldLayoutId id="2147484620" r:id="rId10"/>
    <p:sldLayoutId id="2147484621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12291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437063" y="6354763"/>
            <a:ext cx="1681162" cy="45878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2400" kern="120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rma livre 4"/>
          <p:cNvSpPr/>
          <p:nvPr/>
        </p:nvSpPr>
        <p:spPr>
          <a:xfrm>
            <a:off x="3124200" y="6356350"/>
            <a:ext cx="2895600" cy="460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382588" y="6354763"/>
            <a:ext cx="1341437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C1EB3A8-8CC2-4DC0-9A3B-6C1FA8B4202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2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3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13315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14339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15363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5" r:id="rId1"/>
    <p:sldLayoutId id="2147484656" r:id="rId2"/>
    <p:sldLayoutId id="2147484657" r:id="rId3"/>
    <p:sldLayoutId id="2147484658" r:id="rId4"/>
    <p:sldLayoutId id="2147484659" r:id="rId5"/>
    <p:sldLayoutId id="2147484660" r:id="rId6"/>
    <p:sldLayoutId id="2147484661" r:id="rId7"/>
    <p:sldLayoutId id="2147484662" r:id="rId8"/>
    <p:sldLayoutId id="2147484663" r:id="rId9"/>
    <p:sldLayoutId id="2147484664" r:id="rId10"/>
    <p:sldLayoutId id="214748466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16387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6" r:id="rId1"/>
    <p:sldLayoutId id="2147484667" r:id="rId2"/>
    <p:sldLayoutId id="2147484668" r:id="rId3"/>
    <p:sldLayoutId id="2147484669" r:id="rId4"/>
    <p:sldLayoutId id="2147484670" r:id="rId5"/>
    <p:sldLayoutId id="2147484671" r:id="rId6"/>
    <p:sldLayoutId id="2147484672" r:id="rId7"/>
    <p:sldLayoutId id="2147484673" r:id="rId8"/>
    <p:sldLayoutId id="2147484674" r:id="rId9"/>
    <p:sldLayoutId id="2147484675" r:id="rId10"/>
    <p:sldLayoutId id="2147484676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17411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18435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89" r:id="rId2"/>
    <p:sldLayoutId id="2147484690" r:id="rId3"/>
    <p:sldLayoutId id="2147484691" r:id="rId4"/>
    <p:sldLayoutId id="2147484692" r:id="rId5"/>
    <p:sldLayoutId id="2147484693" r:id="rId6"/>
    <p:sldLayoutId id="2147484694" r:id="rId7"/>
    <p:sldLayoutId id="2147484695" r:id="rId8"/>
    <p:sldLayoutId id="2147484696" r:id="rId9"/>
    <p:sldLayoutId id="2147484697" r:id="rId10"/>
    <p:sldLayoutId id="2147484698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19459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700" r:id="rId2"/>
    <p:sldLayoutId id="2147484701" r:id="rId3"/>
    <p:sldLayoutId id="2147484702" r:id="rId4"/>
    <p:sldLayoutId id="2147484703" r:id="rId5"/>
    <p:sldLayoutId id="2147484704" r:id="rId6"/>
    <p:sldLayoutId id="2147484705" r:id="rId7"/>
    <p:sldLayoutId id="2147484706" r:id="rId8"/>
    <p:sldLayoutId id="2147484707" r:id="rId9"/>
    <p:sldLayoutId id="2147484708" r:id="rId10"/>
    <p:sldLayoutId id="214748470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2051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437063" y="6354763"/>
            <a:ext cx="1681162" cy="45878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kern="120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4"/>
          </p:nvPr>
        </p:nvSpPr>
        <p:spPr>
          <a:xfrm>
            <a:off x="382588" y="6354763"/>
            <a:ext cx="1341437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BC220B-A009-49C2-92C5-3F6AC1061DE1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20483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711" r:id="rId2"/>
    <p:sldLayoutId id="2147484712" r:id="rId3"/>
    <p:sldLayoutId id="2147484713" r:id="rId4"/>
    <p:sldLayoutId id="2147484714" r:id="rId5"/>
    <p:sldLayoutId id="2147484715" r:id="rId6"/>
    <p:sldLayoutId id="2147484716" r:id="rId7"/>
    <p:sldLayoutId id="2147484717" r:id="rId8"/>
    <p:sldLayoutId id="2147484718" r:id="rId9"/>
    <p:sldLayoutId id="2147484719" r:id="rId10"/>
    <p:sldLayoutId id="2147484720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21507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1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-241300" y="-84138"/>
            <a:ext cx="10615613" cy="8159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000"/>
              <a:gd name="f7" fmla="val 8164"/>
              <a:gd name="f8" fmla="val 10"/>
              <a:gd name="f9" fmla="val 36"/>
              <a:gd name="f10" fmla="val 4404"/>
              <a:gd name="f11" fmla="val 4757"/>
              <a:gd name="f12" fmla="val 1870"/>
              <a:gd name="f13" fmla="val 6632"/>
              <a:gd name="f14" fmla="val 6794"/>
              <a:gd name="f15" fmla="val 7578"/>
              <a:gd name="f16" fmla="val 8524"/>
              <a:gd name="f17" fmla="val 9574"/>
              <a:gd name="f18" fmla="val 2814"/>
              <a:gd name="f19" fmla="val 9990"/>
              <a:gd name="f20" fmla="val 1018"/>
              <a:gd name="f21" fmla="val 9993"/>
              <a:gd name="f22" fmla="val 1993"/>
              <a:gd name="f23" fmla="val 9997"/>
              <a:gd name="f24" fmla="val 2968"/>
              <a:gd name="f25" fmla="val 3943"/>
              <a:gd name="f26" fmla="val 9823"/>
              <a:gd name="f27" fmla="val 4758"/>
              <a:gd name="f28" fmla="val 8690"/>
              <a:gd name="f29" fmla="val 7453"/>
              <a:gd name="f30" fmla="val 8126"/>
              <a:gd name="f31" fmla="val 6216"/>
              <a:gd name="f32" fmla="val 8090"/>
              <a:gd name="f33" fmla="val 3820"/>
              <a:gd name="f34" fmla="val 3054"/>
              <a:gd name="f35" fmla="val 2578"/>
              <a:gd name="f36" fmla="val 3721"/>
              <a:gd name="f37" fmla="val 1299"/>
              <a:gd name="f38" fmla="val 3869"/>
              <a:gd name="f39" fmla="val 494"/>
              <a:gd name="f40" fmla="val 5869"/>
              <a:gd name="f41" fmla="val 7857"/>
              <a:gd name="f42" fmla="val 3"/>
              <a:gd name="f43" fmla="val 3822"/>
              <a:gd name="f44" fmla="val 7"/>
              <a:gd name="f45" fmla="val 4072"/>
              <a:gd name="f46" fmla="+- 0 0 0"/>
              <a:gd name="f47" fmla="*/ f3 1 10000"/>
              <a:gd name="f48" fmla="*/ f4 1 8164"/>
              <a:gd name="f49" fmla="*/ f46 f0 1"/>
              <a:gd name="f50" fmla="*/ 10616 f47 1"/>
              <a:gd name="f51" fmla="*/ 3598 f48 1"/>
              <a:gd name="f52" fmla="*/ f49 1 f2"/>
              <a:gd name="f53" fmla="*/ 4675116 f47 1"/>
              <a:gd name="f54" fmla="*/ 0 f48 1"/>
              <a:gd name="f55" fmla="*/ 8044510 f47 1"/>
              <a:gd name="f56" fmla="*/ 679047 f48 1"/>
              <a:gd name="f57" fmla="*/ 10604997 f47 1"/>
              <a:gd name="f58" fmla="*/ 101747 f48 1"/>
              <a:gd name="f59" fmla="*/ 10615613 f47 1"/>
              <a:gd name="f60" fmla="*/ 394095 f48 1"/>
              <a:gd name="f61" fmla="*/ 7911815 f47 1"/>
              <a:gd name="f62" fmla="*/ 812178 f48 1"/>
              <a:gd name="f63" fmla="*/ 2736705 f47 1"/>
              <a:gd name="f64" fmla="*/ 371907 f48 1"/>
              <a:gd name="f65" fmla="*/ 0 f47 1"/>
              <a:gd name="f66" fmla="*/ 785292 f48 1"/>
              <a:gd name="f67" fmla="+- f52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">
                <a:pos x="f50" y="f51"/>
              </a:cxn>
              <a:cxn ang="f67">
                <a:pos x="f53" y="f54"/>
              </a:cxn>
              <a:cxn ang="f67">
                <a:pos x="f55" y="f56"/>
              </a:cxn>
              <a:cxn ang="f67">
                <a:pos x="f57" y="f58"/>
              </a:cxn>
              <a:cxn ang="f67">
                <a:pos x="f59" y="f60"/>
              </a:cxn>
              <a:cxn ang="f67">
                <a:pos x="f61" y="f62"/>
              </a:cxn>
              <a:cxn ang="f67">
                <a:pos x="f63" y="f64"/>
              </a:cxn>
              <a:cxn ang="f67">
                <a:pos x="f65" y="f66"/>
              </a:cxn>
              <a:cxn ang="f67">
                <a:pos x="f50" y="f51"/>
              </a:cxn>
            </a:cxnLst>
            <a:rect l="l" t="t" r="r" b="b"/>
            <a:pathLst>
              <a:path w="10000" h="8164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cubicBezTo>
                  <a:pt x="f21" y="f22"/>
                  <a:pt x="f23" y="f24"/>
                  <a:pt x="f6" y="f25"/>
                </a:cubicBezTo>
                <a:cubicBezTo>
                  <a:pt x="f26" y="f27"/>
                  <a:pt x="f28" y="f7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5" y="f41"/>
                </a:cubicBezTo>
                <a:cubicBezTo>
                  <a:pt x="f42" y="f43"/>
                  <a:pt x="f44" y="f45"/>
                  <a:pt x="f8" y="f9"/>
                </a:cubicBezTo>
                <a:close/>
              </a:path>
            </a:pathLst>
          </a:custGeom>
          <a:gradFill>
            <a:gsLst>
              <a:gs pos="0">
                <a:srgbClr val="95C237"/>
              </a:gs>
              <a:gs pos="100000">
                <a:srgbClr val="95302E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4381500" y="-92075"/>
            <a:ext cx="5729288" cy="6508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0"/>
              <a:gd name="f20" fmla="*/ f3 1 3000"/>
              <a:gd name="f21" fmla="*/ f4 1 595"/>
              <a:gd name="f22" fmla="*/ f19 f0 1"/>
              <a:gd name="f23" fmla="*/ 0 f20 1"/>
              <a:gd name="f24" fmla="*/ 3000 f20 1"/>
              <a:gd name="f25" fmla="*/ 595 f21 1"/>
              <a:gd name="f26" fmla="*/ 0 f21 1"/>
              <a:gd name="f27" fmla="*/ f22 1 f2"/>
              <a:gd name="f28" fmla="*/ 1668 f20 1"/>
              <a:gd name="f29" fmla="*/ 564 f21 1"/>
              <a:gd name="f30" fmla="*/ 186 f21 1"/>
              <a:gd name="f31" fmla="*/ 6 f21 1"/>
              <a:gd name="f32" fmla="+- f2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3" y="f26"/>
              </a:cxn>
              <a:cxn ang="f32">
                <a:pos x="f28" y="f29"/>
              </a:cxn>
              <a:cxn ang="f32">
                <a:pos x="f24" y="f30"/>
              </a:cxn>
              <a:cxn ang="f32">
                <a:pos x="f24" y="f31"/>
              </a:cxn>
              <a:cxn ang="f32">
                <a:pos x="f23" y="f26"/>
              </a:cxn>
            </a:cxnLst>
            <a:rect l="f23" t="f26" r="f24" b="f25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BD322E"/>
              </a:gs>
              <a:gs pos="100000">
                <a:srgbClr val="749434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22532" name="Grupo 3"/>
          <p:cNvGrpSpPr>
            <a:grpSpLocks/>
          </p:cNvGrpSpPr>
          <p:nvPr/>
        </p:nvGrpSpPr>
        <p:grpSpPr bwMode="auto">
          <a:xfrm>
            <a:off x="-201613" y="-119063"/>
            <a:ext cx="10714038" cy="1633538"/>
            <a:chOff x="-202036" y="-119160"/>
            <a:chExt cx="10714396" cy="1633489"/>
          </a:xfrm>
        </p:grpSpPr>
        <p:grpSp>
          <p:nvGrpSpPr>
            <p:cNvPr id="22544" name="Grupo 4"/>
            <p:cNvGrpSpPr>
              <a:grpSpLocks/>
            </p:cNvGrpSpPr>
            <p:nvPr/>
          </p:nvGrpSpPr>
          <p:grpSpPr bwMode="auto">
            <a:xfrm>
              <a:off x="-43457" y="-119160"/>
              <a:ext cx="10294096" cy="1321517"/>
              <a:chOff x="-43457" y="-119160"/>
              <a:chExt cx="10294096" cy="1321517"/>
            </a:xfrm>
          </p:grpSpPr>
          <p:pic>
            <p:nvPicPr>
              <p:cNvPr id="22548" name="Imagem 5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" y="-119160"/>
                <a:ext cx="10247399" cy="628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Forma livre 6"/>
              <p:cNvSpPr/>
              <p:nvPr/>
            </p:nvSpPr>
            <p:spPr>
              <a:xfrm rot="180000">
                <a:off x="-43281" y="249130"/>
                <a:ext cx="10230193" cy="952471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400">
                  <a:latin typeface="Times New Roman" pitchFamily="18"/>
                  <a:ea typeface="Arial Unicode MS" pitchFamily="2"/>
                  <a:cs typeface="Tahoma" pitchFamily="2"/>
                </a:endParaRPr>
              </a:p>
            </p:txBody>
          </p:sp>
        </p:grpSp>
        <p:grpSp>
          <p:nvGrpSpPr>
            <p:cNvPr id="22545" name="Grupo 7"/>
            <p:cNvGrpSpPr>
              <a:grpSpLocks/>
            </p:cNvGrpSpPr>
            <p:nvPr/>
          </p:nvGrpSpPr>
          <p:grpSpPr bwMode="auto">
            <a:xfrm>
              <a:off x="-202036" y="371520"/>
              <a:ext cx="10714396" cy="1142809"/>
              <a:chOff x="-202036" y="371520"/>
              <a:chExt cx="10714396" cy="1142809"/>
            </a:xfrm>
          </p:grpSpPr>
          <p:pic>
            <p:nvPicPr>
              <p:cNvPr id="22546" name="Imagem 8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160" y="371520"/>
                <a:ext cx="10685520" cy="441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Forma livre 9"/>
              <p:cNvSpPr/>
              <p:nvPr/>
            </p:nvSpPr>
            <p:spPr>
              <a:xfrm rot="180000">
                <a:off x="-202036" y="814263"/>
                <a:ext cx="10673120" cy="700066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400">
                  <a:latin typeface="Times New Roman" pitchFamily="18"/>
                  <a:ea typeface="Arial Unicode MS" pitchFamily="2"/>
                  <a:cs typeface="Tahoma" pitchFamily="2"/>
                </a:endParaRPr>
              </a:p>
            </p:txBody>
          </p:sp>
        </p:grpSp>
      </p:grpSp>
      <p:sp>
        <p:nvSpPr>
          <p:cNvPr id="11" name="Forma livre 10"/>
          <p:cNvSpPr/>
          <p:nvPr/>
        </p:nvSpPr>
        <p:spPr>
          <a:xfrm rot="10800000">
            <a:off x="-439738" y="6180138"/>
            <a:ext cx="10617201" cy="8175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000"/>
              <a:gd name="f7" fmla="val 8164"/>
              <a:gd name="f8" fmla="val 10"/>
              <a:gd name="f9" fmla="val 36"/>
              <a:gd name="f10" fmla="val 4404"/>
              <a:gd name="f11" fmla="val 4757"/>
              <a:gd name="f12" fmla="val 1870"/>
              <a:gd name="f13" fmla="val 6632"/>
              <a:gd name="f14" fmla="val 6794"/>
              <a:gd name="f15" fmla="val 7578"/>
              <a:gd name="f16" fmla="val 8524"/>
              <a:gd name="f17" fmla="val 9574"/>
              <a:gd name="f18" fmla="val 2814"/>
              <a:gd name="f19" fmla="val 9990"/>
              <a:gd name="f20" fmla="val 1018"/>
              <a:gd name="f21" fmla="val 9993"/>
              <a:gd name="f22" fmla="val 1993"/>
              <a:gd name="f23" fmla="val 9997"/>
              <a:gd name="f24" fmla="val 2968"/>
              <a:gd name="f25" fmla="val 3943"/>
              <a:gd name="f26" fmla="val 9823"/>
              <a:gd name="f27" fmla="val 4758"/>
              <a:gd name="f28" fmla="val 8690"/>
              <a:gd name="f29" fmla="val 7453"/>
              <a:gd name="f30" fmla="val 8126"/>
              <a:gd name="f31" fmla="val 6216"/>
              <a:gd name="f32" fmla="val 8090"/>
              <a:gd name="f33" fmla="val 3820"/>
              <a:gd name="f34" fmla="val 3054"/>
              <a:gd name="f35" fmla="val 2578"/>
              <a:gd name="f36" fmla="val 3721"/>
              <a:gd name="f37" fmla="val 1299"/>
              <a:gd name="f38" fmla="val 3869"/>
              <a:gd name="f39" fmla="val 494"/>
              <a:gd name="f40" fmla="val 5869"/>
              <a:gd name="f41" fmla="val 7857"/>
              <a:gd name="f42" fmla="val 3"/>
              <a:gd name="f43" fmla="val 3822"/>
              <a:gd name="f44" fmla="val 7"/>
              <a:gd name="f45" fmla="val 4072"/>
              <a:gd name="f46" fmla="+- 0 0 0"/>
              <a:gd name="f47" fmla="*/ f3 1 10000"/>
              <a:gd name="f48" fmla="*/ f4 1 8164"/>
              <a:gd name="f49" fmla="*/ f46 f0 1"/>
              <a:gd name="f50" fmla="*/ 10617 f47 1"/>
              <a:gd name="f51" fmla="*/ 3605 f48 1"/>
              <a:gd name="f52" fmla="*/ f49 1 f2"/>
              <a:gd name="f53" fmla="*/ 4675816 f47 1"/>
              <a:gd name="f54" fmla="*/ 0 f48 1"/>
              <a:gd name="f55" fmla="*/ 8045714 f47 1"/>
              <a:gd name="f56" fmla="*/ 680367 f48 1"/>
              <a:gd name="f57" fmla="*/ 10606584 f47 1"/>
              <a:gd name="f58" fmla="*/ 101945 f48 1"/>
              <a:gd name="f59" fmla="*/ 10617201 f47 1"/>
              <a:gd name="f60" fmla="*/ 394861 f48 1"/>
              <a:gd name="f61" fmla="*/ 7912999 f47 1"/>
              <a:gd name="f62" fmla="*/ 813757 f48 1"/>
              <a:gd name="f63" fmla="*/ 2737114 f47 1"/>
              <a:gd name="f64" fmla="*/ 372630 f48 1"/>
              <a:gd name="f65" fmla="*/ 0 f47 1"/>
              <a:gd name="f66" fmla="*/ 786818 f48 1"/>
              <a:gd name="f67" fmla="+- f52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">
                <a:pos x="f50" y="f51"/>
              </a:cxn>
              <a:cxn ang="f67">
                <a:pos x="f53" y="f54"/>
              </a:cxn>
              <a:cxn ang="f67">
                <a:pos x="f55" y="f56"/>
              </a:cxn>
              <a:cxn ang="f67">
                <a:pos x="f57" y="f58"/>
              </a:cxn>
              <a:cxn ang="f67">
                <a:pos x="f59" y="f60"/>
              </a:cxn>
              <a:cxn ang="f67">
                <a:pos x="f61" y="f62"/>
              </a:cxn>
              <a:cxn ang="f67">
                <a:pos x="f63" y="f64"/>
              </a:cxn>
              <a:cxn ang="f67">
                <a:pos x="f65" y="f66"/>
              </a:cxn>
              <a:cxn ang="f67">
                <a:pos x="f50" y="f51"/>
              </a:cxn>
            </a:cxnLst>
            <a:rect l="l" t="t" r="r" b="b"/>
            <a:pathLst>
              <a:path w="10000" h="8164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cubicBezTo>
                  <a:pt x="f21" y="f22"/>
                  <a:pt x="f23" y="f24"/>
                  <a:pt x="f6" y="f25"/>
                </a:cubicBezTo>
                <a:cubicBezTo>
                  <a:pt x="f26" y="f27"/>
                  <a:pt x="f28" y="f7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5" y="f41"/>
                </a:cubicBezTo>
                <a:cubicBezTo>
                  <a:pt x="f42" y="f43"/>
                  <a:pt x="f44" y="f45"/>
                  <a:pt x="f8" y="f9"/>
                </a:cubicBezTo>
                <a:close/>
              </a:path>
            </a:pathLst>
          </a:custGeom>
          <a:gradFill>
            <a:gsLst>
              <a:gs pos="0">
                <a:srgbClr val="95C237"/>
              </a:gs>
              <a:gs pos="100000">
                <a:srgbClr val="95302E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Forma livre 11"/>
          <p:cNvSpPr/>
          <p:nvPr/>
        </p:nvSpPr>
        <p:spPr>
          <a:xfrm rot="10800000">
            <a:off x="9525" y="6354763"/>
            <a:ext cx="5729288" cy="6492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0"/>
              <a:gd name="f20" fmla="*/ f3 1 3000"/>
              <a:gd name="f21" fmla="*/ f4 1 595"/>
              <a:gd name="f22" fmla="*/ f19 f0 1"/>
              <a:gd name="f23" fmla="*/ 0 f20 1"/>
              <a:gd name="f24" fmla="*/ 3000 f20 1"/>
              <a:gd name="f25" fmla="*/ 595 f21 1"/>
              <a:gd name="f26" fmla="*/ 0 f21 1"/>
              <a:gd name="f27" fmla="*/ f22 1 f2"/>
              <a:gd name="f28" fmla="*/ 1668 f20 1"/>
              <a:gd name="f29" fmla="*/ 564 f21 1"/>
              <a:gd name="f30" fmla="*/ 186 f21 1"/>
              <a:gd name="f31" fmla="*/ 6 f21 1"/>
              <a:gd name="f32" fmla="+- f2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3" y="f26"/>
              </a:cxn>
              <a:cxn ang="f32">
                <a:pos x="f28" y="f29"/>
              </a:cxn>
              <a:cxn ang="f32">
                <a:pos x="f24" y="f30"/>
              </a:cxn>
              <a:cxn ang="f32">
                <a:pos x="f24" y="f31"/>
              </a:cxn>
              <a:cxn ang="f32">
                <a:pos x="f23" y="f26"/>
              </a:cxn>
            </a:cxnLst>
            <a:rect l="f23" t="f26" r="f24" b="f25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BD322E"/>
              </a:gs>
              <a:gs pos="100000">
                <a:srgbClr val="749434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22535" name="Grupo 12"/>
          <p:cNvGrpSpPr>
            <a:grpSpLocks/>
          </p:cNvGrpSpPr>
          <p:nvPr/>
        </p:nvGrpSpPr>
        <p:grpSpPr bwMode="auto">
          <a:xfrm>
            <a:off x="-371475" y="5976938"/>
            <a:ext cx="10687050" cy="1239837"/>
            <a:chOff x="-371520" y="5976845"/>
            <a:chExt cx="10686960" cy="1239618"/>
          </a:xfrm>
        </p:grpSpPr>
        <p:grpSp>
          <p:nvGrpSpPr>
            <p:cNvPr id="22538" name="Grupo 13"/>
            <p:cNvGrpSpPr>
              <a:grpSpLocks/>
            </p:cNvGrpSpPr>
            <p:nvPr/>
          </p:nvGrpSpPr>
          <p:grpSpPr bwMode="auto">
            <a:xfrm>
              <a:off x="-109440" y="6270023"/>
              <a:ext cx="10248840" cy="946440"/>
              <a:chOff x="-109440" y="6270023"/>
              <a:chExt cx="10248840" cy="946440"/>
            </a:xfrm>
          </p:grpSpPr>
          <p:pic>
            <p:nvPicPr>
              <p:cNvPr id="22542" name="Imagem 14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9440" y="6427800"/>
                <a:ext cx="10248840" cy="623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Forma livre 15"/>
              <p:cNvSpPr/>
              <p:nvPr/>
            </p:nvSpPr>
            <p:spPr>
              <a:xfrm rot="10620000">
                <a:off x="-98472" y="6270480"/>
                <a:ext cx="10234527" cy="945983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400">
                  <a:latin typeface="Times New Roman" pitchFamily="18"/>
                  <a:ea typeface="Arial Unicode MS" pitchFamily="2"/>
                  <a:cs typeface="Tahoma" pitchFamily="2"/>
                </a:endParaRPr>
              </a:p>
            </p:txBody>
          </p:sp>
        </p:grpSp>
        <p:grpSp>
          <p:nvGrpSpPr>
            <p:cNvPr id="22539" name="Grupo 16"/>
            <p:cNvGrpSpPr>
              <a:grpSpLocks/>
            </p:cNvGrpSpPr>
            <p:nvPr/>
          </p:nvGrpSpPr>
          <p:grpSpPr bwMode="auto">
            <a:xfrm>
              <a:off x="-371520" y="5976845"/>
              <a:ext cx="10686960" cy="703080"/>
              <a:chOff x="-371520" y="5976845"/>
              <a:chExt cx="10686960" cy="703080"/>
            </a:xfrm>
          </p:grpSpPr>
          <p:pic>
            <p:nvPicPr>
              <p:cNvPr id="22540" name="Imagem 17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1520" y="6113519"/>
                <a:ext cx="10686960" cy="449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Forma livre 18"/>
              <p:cNvSpPr/>
              <p:nvPr/>
            </p:nvSpPr>
            <p:spPr>
              <a:xfrm rot="10620000">
                <a:off x="-368345" y="5976845"/>
                <a:ext cx="10675848" cy="70313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400">
                  <a:latin typeface="Times New Roman" pitchFamily="18"/>
                  <a:ea typeface="Arial Unicode MS" pitchFamily="2"/>
                  <a:cs typeface="Tahoma" pitchFamily="2"/>
                </a:endParaRPr>
              </a:p>
            </p:txBody>
          </p:sp>
        </p:grpSp>
      </p:grpSp>
      <p:sp>
        <p:nvSpPr>
          <p:cNvPr id="22536" name="Espaço Reservado para Título 19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22537" name="Espaço Reservado para Texto 20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23555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24579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6" r:id="rId3"/>
    <p:sldLayoutId id="2147484757" r:id="rId4"/>
    <p:sldLayoutId id="2147484758" r:id="rId5"/>
    <p:sldLayoutId id="2147484759" r:id="rId6"/>
    <p:sldLayoutId id="2147484760" r:id="rId7"/>
    <p:sldLayoutId id="2147484761" r:id="rId8"/>
    <p:sldLayoutId id="2147484762" r:id="rId9"/>
    <p:sldLayoutId id="2147484763" r:id="rId10"/>
    <p:sldLayoutId id="2147484764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25603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26627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6" r:id="rId1"/>
    <p:sldLayoutId id="2147484777" r:id="rId2"/>
    <p:sldLayoutId id="2147484778" r:id="rId3"/>
    <p:sldLayoutId id="2147484779" r:id="rId4"/>
    <p:sldLayoutId id="2147484780" r:id="rId5"/>
    <p:sldLayoutId id="2147484781" r:id="rId6"/>
    <p:sldLayoutId id="2147484782" r:id="rId7"/>
    <p:sldLayoutId id="2147484783" r:id="rId8"/>
    <p:sldLayoutId id="2147484784" r:id="rId9"/>
    <p:sldLayoutId id="2147484785" r:id="rId10"/>
    <p:sldLayoutId id="2147484786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27651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28675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29699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0" r:id="rId2"/>
    <p:sldLayoutId id="2147484811" r:id="rId3"/>
    <p:sldLayoutId id="2147484812" r:id="rId4"/>
    <p:sldLayoutId id="2147484813" r:id="rId5"/>
    <p:sldLayoutId id="2147484814" r:id="rId6"/>
    <p:sldLayoutId id="2147484815" r:id="rId7"/>
    <p:sldLayoutId id="2147484816" r:id="rId8"/>
    <p:sldLayoutId id="2147484817" r:id="rId9"/>
    <p:sldLayoutId id="2147484818" r:id="rId10"/>
    <p:sldLayoutId id="214748481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3075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437063" y="6354763"/>
            <a:ext cx="1681162" cy="45878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kern="120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4"/>
          </p:nvPr>
        </p:nvSpPr>
        <p:spPr>
          <a:xfrm>
            <a:off x="382588" y="6354763"/>
            <a:ext cx="1341437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B53239-F363-4B8F-AF5F-CABD083BA73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30723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  <p:sldLayoutId id="2147484827" r:id="rId8"/>
    <p:sldLayoutId id="2147484828" r:id="rId9"/>
    <p:sldLayoutId id="2147484829" r:id="rId10"/>
    <p:sldLayoutId id="2147484830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-241300" y="-84138"/>
            <a:ext cx="10615613" cy="81597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000"/>
              <a:gd name="f7" fmla="val 8164"/>
              <a:gd name="f8" fmla="val 10"/>
              <a:gd name="f9" fmla="val 36"/>
              <a:gd name="f10" fmla="val 4404"/>
              <a:gd name="f11" fmla="val 4757"/>
              <a:gd name="f12" fmla="val 1870"/>
              <a:gd name="f13" fmla="val 6632"/>
              <a:gd name="f14" fmla="val 6794"/>
              <a:gd name="f15" fmla="val 7578"/>
              <a:gd name="f16" fmla="val 8524"/>
              <a:gd name="f17" fmla="val 9574"/>
              <a:gd name="f18" fmla="val 2814"/>
              <a:gd name="f19" fmla="val 9990"/>
              <a:gd name="f20" fmla="val 1018"/>
              <a:gd name="f21" fmla="val 9993"/>
              <a:gd name="f22" fmla="val 1993"/>
              <a:gd name="f23" fmla="val 9997"/>
              <a:gd name="f24" fmla="val 2968"/>
              <a:gd name="f25" fmla="val 3943"/>
              <a:gd name="f26" fmla="val 9823"/>
              <a:gd name="f27" fmla="val 4758"/>
              <a:gd name="f28" fmla="val 8690"/>
              <a:gd name="f29" fmla="val 7453"/>
              <a:gd name="f30" fmla="val 8126"/>
              <a:gd name="f31" fmla="val 6216"/>
              <a:gd name="f32" fmla="val 8090"/>
              <a:gd name="f33" fmla="val 3820"/>
              <a:gd name="f34" fmla="val 3054"/>
              <a:gd name="f35" fmla="val 2578"/>
              <a:gd name="f36" fmla="val 3721"/>
              <a:gd name="f37" fmla="val 1299"/>
              <a:gd name="f38" fmla="val 3869"/>
              <a:gd name="f39" fmla="val 494"/>
              <a:gd name="f40" fmla="val 5869"/>
              <a:gd name="f41" fmla="val 7857"/>
              <a:gd name="f42" fmla="val 3"/>
              <a:gd name="f43" fmla="val 3822"/>
              <a:gd name="f44" fmla="val 7"/>
              <a:gd name="f45" fmla="val 4072"/>
              <a:gd name="f46" fmla="+- 0 0 0"/>
              <a:gd name="f47" fmla="*/ f3 1 10000"/>
              <a:gd name="f48" fmla="*/ f4 1 8164"/>
              <a:gd name="f49" fmla="*/ f46 f0 1"/>
              <a:gd name="f50" fmla="*/ 10616 f47 1"/>
              <a:gd name="f51" fmla="*/ 3598 f48 1"/>
              <a:gd name="f52" fmla="*/ f49 1 f2"/>
              <a:gd name="f53" fmla="*/ 4675116 f47 1"/>
              <a:gd name="f54" fmla="*/ 0 f48 1"/>
              <a:gd name="f55" fmla="*/ 8044510 f47 1"/>
              <a:gd name="f56" fmla="*/ 679047 f48 1"/>
              <a:gd name="f57" fmla="*/ 10604997 f47 1"/>
              <a:gd name="f58" fmla="*/ 101747 f48 1"/>
              <a:gd name="f59" fmla="*/ 10615613 f47 1"/>
              <a:gd name="f60" fmla="*/ 394095 f48 1"/>
              <a:gd name="f61" fmla="*/ 7911815 f47 1"/>
              <a:gd name="f62" fmla="*/ 812178 f48 1"/>
              <a:gd name="f63" fmla="*/ 2736705 f47 1"/>
              <a:gd name="f64" fmla="*/ 371907 f48 1"/>
              <a:gd name="f65" fmla="*/ 0 f47 1"/>
              <a:gd name="f66" fmla="*/ 785292 f48 1"/>
              <a:gd name="f67" fmla="+- f52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">
                <a:pos x="f50" y="f51"/>
              </a:cxn>
              <a:cxn ang="f67">
                <a:pos x="f53" y="f54"/>
              </a:cxn>
              <a:cxn ang="f67">
                <a:pos x="f55" y="f56"/>
              </a:cxn>
              <a:cxn ang="f67">
                <a:pos x="f57" y="f58"/>
              </a:cxn>
              <a:cxn ang="f67">
                <a:pos x="f59" y="f60"/>
              </a:cxn>
              <a:cxn ang="f67">
                <a:pos x="f61" y="f62"/>
              </a:cxn>
              <a:cxn ang="f67">
                <a:pos x="f63" y="f64"/>
              </a:cxn>
              <a:cxn ang="f67">
                <a:pos x="f65" y="f66"/>
              </a:cxn>
              <a:cxn ang="f67">
                <a:pos x="f50" y="f51"/>
              </a:cxn>
            </a:cxnLst>
            <a:rect l="l" t="t" r="r" b="b"/>
            <a:pathLst>
              <a:path w="10000" h="8164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cubicBezTo>
                  <a:pt x="f21" y="f22"/>
                  <a:pt x="f23" y="f24"/>
                  <a:pt x="f6" y="f25"/>
                </a:cubicBezTo>
                <a:cubicBezTo>
                  <a:pt x="f26" y="f27"/>
                  <a:pt x="f28" y="f7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5" y="f41"/>
                </a:cubicBezTo>
                <a:cubicBezTo>
                  <a:pt x="f42" y="f43"/>
                  <a:pt x="f44" y="f45"/>
                  <a:pt x="f8" y="f9"/>
                </a:cubicBezTo>
                <a:close/>
              </a:path>
            </a:pathLst>
          </a:custGeom>
          <a:gradFill>
            <a:gsLst>
              <a:gs pos="0">
                <a:srgbClr val="95C237"/>
              </a:gs>
              <a:gs pos="100000">
                <a:srgbClr val="95302E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Forma livre 2"/>
          <p:cNvSpPr/>
          <p:nvPr/>
        </p:nvSpPr>
        <p:spPr>
          <a:xfrm>
            <a:off x="4381500" y="-92075"/>
            <a:ext cx="5729288" cy="6508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0"/>
              <a:gd name="f20" fmla="*/ f3 1 3000"/>
              <a:gd name="f21" fmla="*/ f4 1 595"/>
              <a:gd name="f22" fmla="*/ f19 f0 1"/>
              <a:gd name="f23" fmla="*/ 0 f20 1"/>
              <a:gd name="f24" fmla="*/ 3000 f20 1"/>
              <a:gd name="f25" fmla="*/ 595 f21 1"/>
              <a:gd name="f26" fmla="*/ 0 f21 1"/>
              <a:gd name="f27" fmla="*/ f22 1 f2"/>
              <a:gd name="f28" fmla="*/ 1668 f20 1"/>
              <a:gd name="f29" fmla="*/ 564 f21 1"/>
              <a:gd name="f30" fmla="*/ 186 f21 1"/>
              <a:gd name="f31" fmla="*/ 6 f21 1"/>
              <a:gd name="f32" fmla="+- f2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3" y="f26"/>
              </a:cxn>
              <a:cxn ang="f32">
                <a:pos x="f28" y="f29"/>
              </a:cxn>
              <a:cxn ang="f32">
                <a:pos x="f24" y="f30"/>
              </a:cxn>
              <a:cxn ang="f32">
                <a:pos x="f24" y="f31"/>
              </a:cxn>
              <a:cxn ang="f32">
                <a:pos x="f23" y="f26"/>
              </a:cxn>
            </a:cxnLst>
            <a:rect l="f23" t="f26" r="f24" b="f25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BD322E"/>
              </a:gs>
              <a:gs pos="100000">
                <a:srgbClr val="749434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31748" name="Grupo 3"/>
          <p:cNvGrpSpPr>
            <a:grpSpLocks/>
          </p:cNvGrpSpPr>
          <p:nvPr/>
        </p:nvGrpSpPr>
        <p:grpSpPr bwMode="auto">
          <a:xfrm>
            <a:off x="-201613" y="-119063"/>
            <a:ext cx="10714038" cy="1633538"/>
            <a:chOff x="-202036" y="-119160"/>
            <a:chExt cx="10714396" cy="1633489"/>
          </a:xfrm>
        </p:grpSpPr>
        <p:grpSp>
          <p:nvGrpSpPr>
            <p:cNvPr id="31760" name="Grupo 4"/>
            <p:cNvGrpSpPr>
              <a:grpSpLocks/>
            </p:cNvGrpSpPr>
            <p:nvPr/>
          </p:nvGrpSpPr>
          <p:grpSpPr bwMode="auto">
            <a:xfrm>
              <a:off x="-43457" y="-119160"/>
              <a:ext cx="10294096" cy="1321517"/>
              <a:chOff x="-43457" y="-119160"/>
              <a:chExt cx="10294096" cy="1321517"/>
            </a:xfrm>
          </p:grpSpPr>
          <p:pic>
            <p:nvPicPr>
              <p:cNvPr id="31764" name="Imagem 5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" y="-119160"/>
                <a:ext cx="10247399" cy="628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Forma livre 6"/>
              <p:cNvSpPr/>
              <p:nvPr/>
            </p:nvSpPr>
            <p:spPr>
              <a:xfrm rot="180000">
                <a:off x="-43281" y="249130"/>
                <a:ext cx="10230193" cy="952471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400">
                  <a:latin typeface="Times New Roman" pitchFamily="18"/>
                  <a:ea typeface="Arial Unicode MS" pitchFamily="2"/>
                  <a:cs typeface="Tahoma" pitchFamily="2"/>
                </a:endParaRPr>
              </a:p>
            </p:txBody>
          </p:sp>
        </p:grpSp>
        <p:grpSp>
          <p:nvGrpSpPr>
            <p:cNvPr id="31761" name="Grupo 7"/>
            <p:cNvGrpSpPr>
              <a:grpSpLocks/>
            </p:cNvGrpSpPr>
            <p:nvPr/>
          </p:nvGrpSpPr>
          <p:grpSpPr bwMode="auto">
            <a:xfrm>
              <a:off x="-202036" y="371520"/>
              <a:ext cx="10714396" cy="1142809"/>
              <a:chOff x="-202036" y="371520"/>
              <a:chExt cx="10714396" cy="1142809"/>
            </a:xfrm>
          </p:grpSpPr>
          <p:pic>
            <p:nvPicPr>
              <p:cNvPr id="31762" name="Imagem 8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73160" y="371520"/>
                <a:ext cx="10685520" cy="441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Forma livre 9"/>
              <p:cNvSpPr/>
              <p:nvPr/>
            </p:nvSpPr>
            <p:spPr>
              <a:xfrm rot="180000">
                <a:off x="-202036" y="814263"/>
                <a:ext cx="10673120" cy="700066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400">
                  <a:latin typeface="Times New Roman" pitchFamily="18"/>
                  <a:ea typeface="Arial Unicode MS" pitchFamily="2"/>
                  <a:cs typeface="Tahoma" pitchFamily="2"/>
                </a:endParaRPr>
              </a:p>
            </p:txBody>
          </p:sp>
        </p:grpSp>
      </p:grpSp>
      <p:sp>
        <p:nvSpPr>
          <p:cNvPr id="11" name="Forma livre 10"/>
          <p:cNvSpPr/>
          <p:nvPr/>
        </p:nvSpPr>
        <p:spPr>
          <a:xfrm rot="10800000">
            <a:off x="-439738" y="6180138"/>
            <a:ext cx="10617201" cy="8175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000"/>
              <a:gd name="f7" fmla="val 8164"/>
              <a:gd name="f8" fmla="val 10"/>
              <a:gd name="f9" fmla="val 36"/>
              <a:gd name="f10" fmla="val 4404"/>
              <a:gd name="f11" fmla="val 4757"/>
              <a:gd name="f12" fmla="val 1870"/>
              <a:gd name="f13" fmla="val 6632"/>
              <a:gd name="f14" fmla="val 6794"/>
              <a:gd name="f15" fmla="val 7578"/>
              <a:gd name="f16" fmla="val 8524"/>
              <a:gd name="f17" fmla="val 9574"/>
              <a:gd name="f18" fmla="val 2814"/>
              <a:gd name="f19" fmla="val 9990"/>
              <a:gd name="f20" fmla="val 1018"/>
              <a:gd name="f21" fmla="val 9993"/>
              <a:gd name="f22" fmla="val 1993"/>
              <a:gd name="f23" fmla="val 9997"/>
              <a:gd name="f24" fmla="val 2968"/>
              <a:gd name="f25" fmla="val 3943"/>
              <a:gd name="f26" fmla="val 9823"/>
              <a:gd name="f27" fmla="val 4758"/>
              <a:gd name="f28" fmla="val 8690"/>
              <a:gd name="f29" fmla="val 7453"/>
              <a:gd name="f30" fmla="val 8126"/>
              <a:gd name="f31" fmla="val 6216"/>
              <a:gd name="f32" fmla="val 8090"/>
              <a:gd name="f33" fmla="val 3820"/>
              <a:gd name="f34" fmla="val 3054"/>
              <a:gd name="f35" fmla="val 2578"/>
              <a:gd name="f36" fmla="val 3721"/>
              <a:gd name="f37" fmla="val 1299"/>
              <a:gd name="f38" fmla="val 3869"/>
              <a:gd name="f39" fmla="val 494"/>
              <a:gd name="f40" fmla="val 5869"/>
              <a:gd name="f41" fmla="val 7857"/>
              <a:gd name="f42" fmla="val 3"/>
              <a:gd name="f43" fmla="val 3822"/>
              <a:gd name="f44" fmla="val 7"/>
              <a:gd name="f45" fmla="val 4072"/>
              <a:gd name="f46" fmla="+- 0 0 0"/>
              <a:gd name="f47" fmla="*/ f3 1 10000"/>
              <a:gd name="f48" fmla="*/ f4 1 8164"/>
              <a:gd name="f49" fmla="*/ f46 f0 1"/>
              <a:gd name="f50" fmla="*/ 10617 f47 1"/>
              <a:gd name="f51" fmla="*/ 3605 f48 1"/>
              <a:gd name="f52" fmla="*/ f49 1 f2"/>
              <a:gd name="f53" fmla="*/ 4675816 f47 1"/>
              <a:gd name="f54" fmla="*/ 0 f48 1"/>
              <a:gd name="f55" fmla="*/ 8045714 f47 1"/>
              <a:gd name="f56" fmla="*/ 680367 f48 1"/>
              <a:gd name="f57" fmla="*/ 10606584 f47 1"/>
              <a:gd name="f58" fmla="*/ 101945 f48 1"/>
              <a:gd name="f59" fmla="*/ 10617201 f47 1"/>
              <a:gd name="f60" fmla="*/ 394861 f48 1"/>
              <a:gd name="f61" fmla="*/ 7912999 f47 1"/>
              <a:gd name="f62" fmla="*/ 813757 f48 1"/>
              <a:gd name="f63" fmla="*/ 2737114 f47 1"/>
              <a:gd name="f64" fmla="*/ 372630 f48 1"/>
              <a:gd name="f65" fmla="*/ 0 f47 1"/>
              <a:gd name="f66" fmla="*/ 786818 f48 1"/>
              <a:gd name="f67" fmla="+- f52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7">
                <a:pos x="f50" y="f51"/>
              </a:cxn>
              <a:cxn ang="f67">
                <a:pos x="f53" y="f54"/>
              </a:cxn>
              <a:cxn ang="f67">
                <a:pos x="f55" y="f56"/>
              </a:cxn>
              <a:cxn ang="f67">
                <a:pos x="f57" y="f58"/>
              </a:cxn>
              <a:cxn ang="f67">
                <a:pos x="f59" y="f60"/>
              </a:cxn>
              <a:cxn ang="f67">
                <a:pos x="f61" y="f62"/>
              </a:cxn>
              <a:cxn ang="f67">
                <a:pos x="f63" y="f64"/>
              </a:cxn>
              <a:cxn ang="f67">
                <a:pos x="f65" y="f66"/>
              </a:cxn>
              <a:cxn ang="f67">
                <a:pos x="f50" y="f51"/>
              </a:cxn>
            </a:cxnLst>
            <a:rect l="l" t="t" r="r" b="b"/>
            <a:pathLst>
              <a:path w="10000" h="8164">
                <a:moveTo>
                  <a:pt x="f8" y="f9"/>
                </a:moveTo>
                <a:lnTo>
                  <a:pt x="f10" y="f5"/>
                </a:lnTo>
                <a:cubicBezTo>
                  <a:pt x="f11" y="f12"/>
                  <a:pt x="f13" y="f14"/>
                  <a:pt x="f15" y="f14"/>
                </a:cubicBezTo>
                <a:cubicBezTo>
                  <a:pt x="f16" y="f14"/>
                  <a:pt x="f17" y="f18"/>
                  <a:pt x="f19" y="f20"/>
                </a:cubicBezTo>
                <a:cubicBezTo>
                  <a:pt x="f21" y="f22"/>
                  <a:pt x="f23" y="f24"/>
                  <a:pt x="f6" y="f25"/>
                </a:cubicBezTo>
                <a:cubicBezTo>
                  <a:pt x="f26" y="f27"/>
                  <a:pt x="f28" y="f7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5" y="f41"/>
                </a:cubicBezTo>
                <a:cubicBezTo>
                  <a:pt x="f42" y="f43"/>
                  <a:pt x="f44" y="f45"/>
                  <a:pt x="f8" y="f9"/>
                </a:cubicBezTo>
                <a:close/>
              </a:path>
            </a:pathLst>
          </a:custGeom>
          <a:gradFill>
            <a:gsLst>
              <a:gs pos="0">
                <a:srgbClr val="95C237"/>
              </a:gs>
              <a:gs pos="100000">
                <a:srgbClr val="95302E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Forma livre 11"/>
          <p:cNvSpPr/>
          <p:nvPr/>
        </p:nvSpPr>
        <p:spPr>
          <a:xfrm rot="10800000">
            <a:off x="9525" y="6354763"/>
            <a:ext cx="5729288" cy="6492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000"/>
              <a:gd name="f7" fmla="val 595"/>
              <a:gd name="f8" fmla="val 174"/>
              <a:gd name="f9" fmla="val 102"/>
              <a:gd name="f10" fmla="val 1168"/>
              <a:gd name="f11" fmla="val 533"/>
              <a:gd name="f12" fmla="val 1668"/>
              <a:gd name="f13" fmla="val 564"/>
              <a:gd name="f14" fmla="val 2168"/>
              <a:gd name="f15" fmla="val 2778"/>
              <a:gd name="f16" fmla="val 279"/>
              <a:gd name="f17" fmla="val 186"/>
              <a:gd name="f18" fmla="val 6"/>
              <a:gd name="f19" fmla="+- 0 0 0"/>
              <a:gd name="f20" fmla="*/ f3 1 3000"/>
              <a:gd name="f21" fmla="*/ f4 1 595"/>
              <a:gd name="f22" fmla="*/ f19 f0 1"/>
              <a:gd name="f23" fmla="*/ 0 f20 1"/>
              <a:gd name="f24" fmla="*/ 3000 f20 1"/>
              <a:gd name="f25" fmla="*/ 595 f21 1"/>
              <a:gd name="f26" fmla="*/ 0 f21 1"/>
              <a:gd name="f27" fmla="*/ f22 1 f2"/>
              <a:gd name="f28" fmla="*/ 1668 f20 1"/>
              <a:gd name="f29" fmla="*/ 564 f21 1"/>
              <a:gd name="f30" fmla="*/ 186 f21 1"/>
              <a:gd name="f31" fmla="*/ 6 f21 1"/>
              <a:gd name="f32" fmla="+- f27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23" y="f26"/>
              </a:cxn>
              <a:cxn ang="f32">
                <a:pos x="f28" y="f29"/>
              </a:cxn>
              <a:cxn ang="f32">
                <a:pos x="f24" y="f30"/>
              </a:cxn>
              <a:cxn ang="f32">
                <a:pos x="f24" y="f31"/>
              </a:cxn>
              <a:cxn ang="f32">
                <a:pos x="f23" y="f26"/>
              </a:cxn>
            </a:cxnLst>
            <a:rect l="f23" t="f26" r="f24" b="f25"/>
            <a:pathLst>
              <a:path w="3000" h="595">
                <a:moveTo>
                  <a:pt x="f5" y="f5"/>
                </a:moveTo>
                <a:cubicBezTo>
                  <a:pt x="f8" y="f9"/>
                  <a:pt x="f10" y="f11"/>
                  <a:pt x="f12" y="f13"/>
                </a:cubicBezTo>
                <a:cubicBezTo>
                  <a:pt x="f14" y="f7"/>
                  <a:pt x="f15" y="f16"/>
                  <a:pt x="f6" y="f17"/>
                </a:cubicBezTo>
                <a:lnTo>
                  <a:pt x="f6" y="f18"/>
                </a:lnTo>
                <a:lnTo>
                  <a:pt x="f5" y="f5"/>
                </a:lnTo>
                <a:close/>
              </a:path>
            </a:pathLst>
          </a:custGeom>
          <a:gradFill>
            <a:gsLst>
              <a:gs pos="0">
                <a:srgbClr val="BD322E"/>
              </a:gs>
              <a:gs pos="100000">
                <a:srgbClr val="749434"/>
              </a:gs>
            </a:gsLst>
            <a:lin ang="5400000"/>
          </a:gradFill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31751" name="Grupo 12"/>
          <p:cNvGrpSpPr>
            <a:grpSpLocks/>
          </p:cNvGrpSpPr>
          <p:nvPr/>
        </p:nvGrpSpPr>
        <p:grpSpPr bwMode="auto">
          <a:xfrm>
            <a:off x="-371475" y="5976938"/>
            <a:ext cx="10687050" cy="1239837"/>
            <a:chOff x="-371520" y="5976845"/>
            <a:chExt cx="10686960" cy="1239618"/>
          </a:xfrm>
        </p:grpSpPr>
        <p:grpSp>
          <p:nvGrpSpPr>
            <p:cNvPr id="31754" name="Grupo 13"/>
            <p:cNvGrpSpPr>
              <a:grpSpLocks/>
            </p:cNvGrpSpPr>
            <p:nvPr/>
          </p:nvGrpSpPr>
          <p:grpSpPr bwMode="auto">
            <a:xfrm>
              <a:off x="-109440" y="6270023"/>
              <a:ext cx="10248840" cy="946440"/>
              <a:chOff x="-109440" y="6270023"/>
              <a:chExt cx="10248840" cy="946440"/>
            </a:xfrm>
          </p:grpSpPr>
          <p:pic>
            <p:nvPicPr>
              <p:cNvPr id="31758" name="Imagem 14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9440" y="6427800"/>
                <a:ext cx="10248840" cy="623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Forma livre 15"/>
              <p:cNvSpPr/>
              <p:nvPr/>
            </p:nvSpPr>
            <p:spPr>
              <a:xfrm rot="10620000">
                <a:off x="-98472" y="6270480"/>
                <a:ext cx="10234527" cy="945983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400">
                  <a:latin typeface="Times New Roman" pitchFamily="18"/>
                  <a:ea typeface="Arial Unicode MS" pitchFamily="2"/>
                  <a:cs typeface="Tahoma" pitchFamily="2"/>
                </a:endParaRPr>
              </a:p>
            </p:txBody>
          </p:sp>
        </p:grpSp>
        <p:grpSp>
          <p:nvGrpSpPr>
            <p:cNvPr id="31755" name="Grupo 16"/>
            <p:cNvGrpSpPr>
              <a:grpSpLocks/>
            </p:cNvGrpSpPr>
            <p:nvPr/>
          </p:nvGrpSpPr>
          <p:grpSpPr bwMode="auto">
            <a:xfrm>
              <a:off x="-371520" y="5976845"/>
              <a:ext cx="10686960" cy="703080"/>
              <a:chOff x="-371520" y="5976845"/>
              <a:chExt cx="10686960" cy="703080"/>
            </a:xfrm>
          </p:grpSpPr>
          <p:pic>
            <p:nvPicPr>
              <p:cNvPr id="31756" name="Imagem 17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71520" y="6113519"/>
                <a:ext cx="10686960" cy="449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Forma livre 18"/>
              <p:cNvSpPr/>
              <p:nvPr/>
            </p:nvSpPr>
            <p:spPr>
              <a:xfrm rot="10620000">
                <a:off x="-368345" y="5976845"/>
                <a:ext cx="10675848" cy="703138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wrap="none" lIns="90000" tIns="46800" rIns="90000" bIns="46800" anchor="ctr" compatLnSpc="0"/>
              <a:lstStyle/>
              <a:p>
                <a:pPr eaLnBrk="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2400">
                  <a:latin typeface="Times New Roman" pitchFamily="18"/>
                  <a:ea typeface="Arial Unicode MS" pitchFamily="2"/>
                  <a:cs typeface="Tahoma" pitchFamily="2"/>
                </a:endParaRPr>
              </a:p>
            </p:txBody>
          </p:sp>
        </p:grpSp>
      </p:grpSp>
      <p:sp>
        <p:nvSpPr>
          <p:cNvPr id="31752" name="Espaço Reservado para Título 19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31753" name="Espaço Reservado para Texto 20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  <p:sldLayoutId id="2147484832" r:id="rId2"/>
    <p:sldLayoutId id="2147484833" r:id="rId3"/>
    <p:sldLayoutId id="2147484834" r:id="rId4"/>
    <p:sldLayoutId id="2147484835" r:id="rId5"/>
    <p:sldLayoutId id="2147484836" r:id="rId6"/>
    <p:sldLayoutId id="2147484837" r:id="rId7"/>
    <p:sldLayoutId id="2147484838" r:id="rId8"/>
    <p:sldLayoutId id="2147484839" r:id="rId9"/>
    <p:sldLayoutId id="2147484840" r:id="rId10"/>
    <p:sldLayoutId id="2147484841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32771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2" r:id="rId1"/>
    <p:sldLayoutId id="2147484843" r:id="rId2"/>
    <p:sldLayoutId id="2147484844" r:id="rId3"/>
    <p:sldLayoutId id="2147484845" r:id="rId4"/>
    <p:sldLayoutId id="2147484846" r:id="rId5"/>
    <p:sldLayoutId id="2147484847" r:id="rId6"/>
    <p:sldLayoutId id="2147484848" r:id="rId7"/>
    <p:sldLayoutId id="2147484849" r:id="rId8"/>
    <p:sldLayoutId id="2147484850" r:id="rId9"/>
    <p:sldLayoutId id="2147484851" r:id="rId10"/>
    <p:sldLayoutId id="2147484852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33795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3" r:id="rId1"/>
    <p:sldLayoutId id="2147484854" r:id="rId2"/>
    <p:sldLayoutId id="2147484855" r:id="rId3"/>
    <p:sldLayoutId id="2147484856" r:id="rId4"/>
    <p:sldLayoutId id="2147484857" r:id="rId5"/>
    <p:sldLayoutId id="2147484858" r:id="rId6"/>
    <p:sldLayoutId id="2147484859" r:id="rId7"/>
    <p:sldLayoutId id="2147484860" r:id="rId8"/>
    <p:sldLayoutId id="2147484861" r:id="rId9"/>
    <p:sldLayoutId id="2147484862" r:id="rId10"/>
    <p:sldLayoutId id="2147484863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Imagem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Espaço Reservado para Título 2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34820" name="Espaço Reservado para Texto 3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Imagem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6337300"/>
            <a:ext cx="30353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ector reto 3"/>
          <p:cNvSpPr/>
          <p:nvPr/>
        </p:nvSpPr>
        <p:spPr>
          <a:xfrm flipH="1">
            <a:off x="20638" y="620713"/>
            <a:ext cx="6194425" cy="1587"/>
          </a:xfrm>
          <a:prstGeom prst="line">
            <a:avLst/>
          </a:prstGeom>
          <a:noFill/>
          <a:ln w="38160">
            <a:solidFill>
              <a:srgbClr val="006600"/>
            </a:solidFill>
            <a:prstDash val="solid"/>
            <a:miter/>
          </a:ln>
        </p:spPr>
        <p:txBody>
          <a:bodyPr lIns="90000" tIns="46800" rIns="90000" bIns="46800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5845" name="Espaço Reservado para Título 4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35846" name="Espaço Reservado para Texto 5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36867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3" r:id="rId8"/>
    <p:sldLayoutId id="2147484894" r:id="rId9"/>
    <p:sldLayoutId id="2147484895" r:id="rId10"/>
    <p:sldLayoutId id="2147484896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37891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  <p:sldLayoutId id="2147484898" r:id="rId2"/>
    <p:sldLayoutId id="2147484899" r:id="rId3"/>
    <p:sldLayoutId id="2147484900" r:id="rId4"/>
    <p:sldLayoutId id="2147484901" r:id="rId5"/>
    <p:sldLayoutId id="2147484902" r:id="rId6"/>
    <p:sldLayoutId id="2147484903" r:id="rId7"/>
    <p:sldLayoutId id="2147484904" r:id="rId8"/>
    <p:sldLayoutId id="2147484905" r:id="rId9"/>
    <p:sldLayoutId id="2147484906" r:id="rId10"/>
    <p:sldLayoutId id="2147484907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Imagem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Espaço Reservado para Título 2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38916" name="Espaço Reservado para Texto 3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8" r:id="rId1"/>
    <p:sldLayoutId id="2147484909" r:id="rId2"/>
    <p:sldLayoutId id="2147484910" r:id="rId3"/>
    <p:sldLayoutId id="2147484911" r:id="rId4"/>
    <p:sldLayoutId id="2147484912" r:id="rId5"/>
    <p:sldLayoutId id="2147484913" r:id="rId6"/>
    <p:sldLayoutId id="2147484914" r:id="rId7"/>
    <p:sldLayoutId id="2147484915" r:id="rId8"/>
    <p:sldLayoutId id="2147484916" r:id="rId9"/>
    <p:sldLayoutId id="2147484917" r:id="rId10"/>
    <p:sldLayoutId id="2147484918" r:id="rId11"/>
    <p:sldLayoutId id="2147484919" r:id="rId12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4099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437063" y="6354763"/>
            <a:ext cx="1681162" cy="45878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kern="120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4"/>
          </p:nvPr>
        </p:nvSpPr>
        <p:spPr>
          <a:xfrm>
            <a:off x="382588" y="6354763"/>
            <a:ext cx="1341437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BC16EE-3021-4546-87B2-2AC1498841E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5123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437063" y="6354763"/>
            <a:ext cx="1681162" cy="45878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kern="120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4"/>
          </p:nvPr>
        </p:nvSpPr>
        <p:spPr>
          <a:xfrm>
            <a:off x="382588" y="6354763"/>
            <a:ext cx="1341437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BBFF42-7DC3-4F6B-BD9F-6F383651D53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5" r:id="rId1"/>
    <p:sldLayoutId id="2147484546" r:id="rId2"/>
    <p:sldLayoutId id="2147484547" r:id="rId3"/>
    <p:sldLayoutId id="2147484548" r:id="rId4"/>
    <p:sldLayoutId id="2147484549" r:id="rId5"/>
    <p:sldLayoutId id="2147484550" r:id="rId6"/>
    <p:sldLayoutId id="2147484551" r:id="rId7"/>
    <p:sldLayoutId id="2147484552" r:id="rId8"/>
    <p:sldLayoutId id="2147484553" r:id="rId9"/>
    <p:sldLayoutId id="2147484554" r:id="rId10"/>
    <p:sldLayoutId id="214748455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6147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437063" y="6354763"/>
            <a:ext cx="1681162" cy="45878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kern="120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4"/>
          </p:nvPr>
        </p:nvSpPr>
        <p:spPr>
          <a:xfrm>
            <a:off x="382588" y="6354763"/>
            <a:ext cx="1341437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7BC4CF-93C6-47EA-862D-8C6D71196C6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6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7171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437063" y="6354763"/>
            <a:ext cx="1681162" cy="45878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kern="120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rma livre 4"/>
          <p:cNvSpPr/>
          <p:nvPr/>
        </p:nvSpPr>
        <p:spPr>
          <a:xfrm>
            <a:off x="457200" y="6172200"/>
            <a:ext cx="3352800" cy="460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382588" y="6354763"/>
            <a:ext cx="1341437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865151-6662-48DB-AF2F-BCAA4093081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8195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437063" y="6354763"/>
            <a:ext cx="1681162" cy="45878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kern="120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rma livre 4"/>
          <p:cNvSpPr/>
          <p:nvPr/>
        </p:nvSpPr>
        <p:spPr>
          <a:xfrm>
            <a:off x="457200" y="6172200"/>
            <a:ext cx="3352800" cy="460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382588" y="6354763"/>
            <a:ext cx="1341437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E9AAA9-6959-4645-B070-2A462E7D29E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Título 1"/>
          <p:cNvSpPr txBox="1">
            <a:spLocks noGrp="1"/>
          </p:cNvSpPr>
          <p:nvPr>
            <p:ph type="title"/>
          </p:nvPr>
        </p:nvSpPr>
        <p:spPr bwMode="auto">
          <a:xfrm>
            <a:off x="742950" y="1096963"/>
            <a:ext cx="7289800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pt-BR" smtClean="0"/>
          </a:p>
        </p:txBody>
      </p:sp>
      <p:sp>
        <p:nvSpPr>
          <p:cNvPr id="9219" name="Espaço Reservado para Texto 2"/>
          <p:cNvSpPr txBox="1">
            <a:spLocks noGrp="1"/>
          </p:cNvSpPr>
          <p:nvPr>
            <p:ph type="body" idx="1"/>
          </p:nvPr>
        </p:nvSpPr>
        <p:spPr bwMode="auto">
          <a:xfrm>
            <a:off x="742950" y="2239963"/>
            <a:ext cx="7289800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4437063" y="6354763"/>
            <a:ext cx="1681162" cy="458787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400" kern="1200">
                <a:solidFill>
                  <a:srgbClr val="000000"/>
                </a:solidFill>
                <a:latin typeface="Times New Roman" pitchFamily="18"/>
                <a:ea typeface="Arial" pitchFamily="2"/>
                <a:cs typeface="Arial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4"/>
          </p:nvPr>
        </p:nvSpPr>
        <p:spPr>
          <a:xfrm>
            <a:off x="382588" y="6354763"/>
            <a:ext cx="1341437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FFEFD9-BAC3-494E-946A-083546AF6B0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3000" b="1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0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sz="3000" b="1">
          <a:solidFill>
            <a:srgbClr val="000000"/>
          </a:solidFill>
          <a:latin typeface="Calibri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rtl="0" eaLnBrk="0" fontAlgn="base" hangingPunct="0">
        <a:spcBef>
          <a:spcPts val="550"/>
        </a:spcBef>
        <a:spcAft>
          <a:spcPts val="300"/>
        </a:spcAft>
        <a:buChar char="•"/>
        <a:tabLst>
          <a:tab pos="341313" algn="l"/>
          <a:tab pos="447675" algn="l"/>
          <a:tab pos="896938" algn="l"/>
          <a:tab pos="1346200" algn="l"/>
          <a:tab pos="1795463" algn="l"/>
          <a:tab pos="2244725" algn="l"/>
          <a:tab pos="2693988" algn="l"/>
          <a:tab pos="3143250" algn="l"/>
          <a:tab pos="3592513" algn="l"/>
          <a:tab pos="4041775" algn="l"/>
          <a:tab pos="4491038" algn="l"/>
          <a:tab pos="4940300" algn="l"/>
          <a:tab pos="5389563" algn="l"/>
          <a:tab pos="5838825" algn="l"/>
          <a:tab pos="6288088" algn="l"/>
          <a:tab pos="6737350" algn="l"/>
          <a:tab pos="7186613" algn="l"/>
          <a:tab pos="7635875" algn="l"/>
          <a:tab pos="8085138" algn="l"/>
          <a:tab pos="8534400" algn="l"/>
          <a:tab pos="8983663" algn="l"/>
        </a:tabLst>
        <a:defRPr lang="pt-BR" sz="2200" kern="1200">
          <a:solidFill>
            <a:srgbClr val="000000"/>
          </a:solidFill>
          <a:latin typeface="Calibri" pitchFamily="34"/>
          <a:ea typeface="Arial Unicode MS" pitchFamily="2"/>
          <a:cs typeface="Arial Unicode MS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24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comments" Target="../comments/commen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1.png"/><Relationship Id="rId11" Type="http://schemas.openxmlformats.org/officeDocument/2006/relationships/comments" Target="../comments/comment10.xml"/><Relationship Id="rId5" Type="http://schemas.openxmlformats.org/officeDocument/2006/relationships/image" Target="../media/image30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37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38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39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40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41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42.jpe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43.jpe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4.jp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5.jpe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4.xml"/><Relationship Id="rId5" Type="http://schemas.openxmlformats.org/officeDocument/2006/relationships/image" Target="../media/image15.pn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14.xml"/><Relationship Id="rId5" Type="http://schemas.openxmlformats.org/officeDocument/2006/relationships/image" Target="../media/image15.png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14.xml"/><Relationship Id="rId5" Type="http://schemas.openxmlformats.org/officeDocument/2006/relationships/image" Target="../media/image15.png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14.xml"/><Relationship Id="rId5" Type="http://schemas.openxmlformats.org/officeDocument/2006/relationships/image" Target="../media/image15.png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50.png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51.png"/><Relationship Id="rId4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52.png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3.xml"/><Relationship Id="rId6" Type="http://schemas.openxmlformats.org/officeDocument/2006/relationships/comments" Target="../comments/comment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3.xml"/><Relationship Id="rId6" Type="http://schemas.openxmlformats.org/officeDocument/2006/relationships/comments" Target="../comments/comment14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3.xml"/><Relationship Id="rId6" Type="http://schemas.openxmlformats.org/officeDocument/2006/relationships/comments" Target="../comments/comment15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comments" Target="../comments/commen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3.xml"/><Relationship Id="rId6" Type="http://schemas.openxmlformats.org/officeDocument/2006/relationships/comments" Target="../comments/comment16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3.xml"/><Relationship Id="rId6" Type="http://schemas.openxmlformats.org/officeDocument/2006/relationships/comments" Target="../comments/comment17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3.xml"/><Relationship Id="rId6" Type="http://schemas.openxmlformats.org/officeDocument/2006/relationships/comments" Target="../comments/comment18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comments" Target="../comments/commen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56.png"/><Relationship Id="rId4" Type="http://schemas.openxmlformats.org/officeDocument/2006/relationships/image" Target="../media/image1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57.png"/><Relationship Id="rId4" Type="http://schemas.openxmlformats.org/officeDocument/2006/relationships/image" Target="../media/image1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58.jpeg"/><Relationship Id="rId4" Type="http://schemas.openxmlformats.org/officeDocument/2006/relationships/image" Target="../media/image1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11.png"/><Relationship Id="rId4" Type="http://schemas.openxmlformats.org/officeDocument/2006/relationships/hyperlink" Target="mailto:gsamarante@uesc.br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omments" Target="../comments/commen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23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41997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184150" y="860425"/>
            <a:ext cx="8928100" cy="58816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41988" name="Grupo 5"/>
          <p:cNvGrpSpPr>
            <a:grpSpLocks/>
          </p:cNvGrpSpPr>
          <p:nvPr/>
        </p:nvGrpSpPr>
        <p:grpSpPr bwMode="auto">
          <a:xfrm>
            <a:off x="-6350" y="6229350"/>
            <a:ext cx="9156700" cy="85725"/>
            <a:chOff x="-6480" y="6229440"/>
            <a:chExt cx="9156960" cy="85680"/>
          </a:xfrm>
        </p:grpSpPr>
        <p:pic>
          <p:nvPicPr>
            <p:cNvPr id="41995" name="Imagem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22944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rma livre 7"/>
            <p:cNvSpPr/>
            <p:nvPr/>
          </p:nvSpPr>
          <p:spPr>
            <a:xfrm rot="10800000">
              <a:off x="-130" y="6238960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9" name="Forma livre 8"/>
          <p:cNvSpPr/>
          <p:nvPr/>
        </p:nvSpPr>
        <p:spPr>
          <a:xfrm>
            <a:off x="950958" y="3966255"/>
            <a:ext cx="7845425" cy="20983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Calibri" pitchFamily="34"/>
                <a:ea typeface="Arial Unicode MS" pitchFamily="2"/>
                <a:cs typeface="Tahoma" pitchFamily="2"/>
              </a:rPr>
              <a:t>Dr. Gesil S. Amarante II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atin typeface="Calibri" pitchFamily="34"/>
                <a:ea typeface="Arial Unicode MS" pitchFamily="2"/>
                <a:cs typeface="Tahoma" pitchFamily="2"/>
              </a:rPr>
              <a:t>Coordenador de Transferência de Tecnologia da UESC</a:t>
            </a:r>
            <a:endParaRPr lang="pt-BR" sz="3200" b="1" dirty="0">
              <a:latin typeface="Calibri" pitchFamily="34"/>
              <a:ea typeface="Arial Unicode MS" pitchFamily="2"/>
              <a:cs typeface="Tahoma" pitchFamily="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latin typeface="Calibri" pitchFamily="34"/>
                <a:ea typeface="Arial Unicode MS" pitchFamily="2"/>
                <a:cs typeface="Tahoma" pitchFamily="2"/>
              </a:rPr>
              <a:t>Diretor Técnico </a:t>
            </a:r>
            <a:r>
              <a:rPr lang="pt-BR" sz="3200" b="1" dirty="0">
                <a:latin typeface="Calibri" pitchFamily="34"/>
                <a:ea typeface="Arial Unicode MS" pitchFamily="2"/>
                <a:cs typeface="Tahoma" pitchFamily="2"/>
              </a:rPr>
              <a:t>– </a:t>
            </a:r>
            <a:r>
              <a:rPr lang="pt-BR" sz="3200" b="1" dirty="0" smtClean="0">
                <a:latin typeface="Calibri" pitchFamily="34"/>
                <a:ea typeface="Arial Unicode MS" pitchFamily="2"/>
                <a:cs typeface="Tahoma" pitchFamily="2"/>
              </a:rPr>
              <a:t>FORTEC</a:t>
            </a:r>
            <a:endParaRPr lang="pt-BR" sz="3200" b="1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41990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2193032"/>
            <a:ext cx="31734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1" name="CaixaDeTexto 1"/>
          <p:cNvSpPr txBox="1">
            <a:spLocks noChangeArrowheads="1"/>
          </p:cNvSpPr>
          <p:nvPr/>
        </p:nvSpPr>
        <p:spPr bwMode="auto">
          <a:xfrm>
            <a:off x="0" y="692696"/>
            <a:ext cx="9112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32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A IMPORTÂNCIA DE UM NOVO MARCO LEGAL DE CT&amp;I</a:t>
            </a:r>
            <a:endParaRPr lang="pt-BR" altLang="pt-BR" sz="32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1992" name="Picture 18" descr="http://nit.uesc.br/layout/images/slider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791" y="5950200"/>
            <a:ext cx="270351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590654" y="6012112"/>
            <a:ext cx="1092200" cy="7381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UESC</a:t>
            </a:r>
          </a:p>
          <a:p>
            <a:pPr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Ilhéus-BA</a:t>
            </a:r>
          </a:p>
        </p:txBody>
      </p:sp>
      <p:pic>
        <p:nvPicPr>
          <p:cNvPr id="16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012112"/>
            <a:ext cx="717526" cy="73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6344" y="2353510"/>
            <a:ext cx="3035705" cy="216736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902" y="1844870"/>
            <a:ext cx="2901147" cy="52586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60423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60420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8066088" cy="1222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Brasil</a:t>
            </a:r>
            <a:r>
              <a:rPr lang="pt-BR" sz="3600" dirty="0">
                <a:solidFill>
                  <a:srgbClr val="FF0000"/>
                </a:solidFill>
              </a:rPr>
              <a:t> - Produção Científica </a:t>
            </a:r>
            <a:br>
              <a:rPr lang="pt-BR" sz="3600" dirty="0">
                <a:solidFill>
                  <a:srgbClr val="FF0000"/>
                </a:solidFill>
              </a:rPr>
            </a:br>
            <a:r>
              <a:rPr lang="pt-BR" sz="3600" dirty="0">
                <a:solidFill>
                  <a:srgbClr val="FF0000"/>
                </a:solidFill>
              </a:rPr>
              <a:t>			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pt-BR" sz="3600" dirty="0">
                <a:solidFill>
                  <a:srgbClr val="FF0000"/>
                </a:solidFill>
              </a:rPr>
              <a:t> Produção Tecnológica</a:t>
            </a:r>
            <a:endParaRPr lang="pt-BR" sz="3600" b="1" dirty="0">
              <a:solidFill>
                <a:srgbClr val="C00000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60422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287463"/>
            <a:ext cx="9109075" cy="454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076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62472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62468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8066088" cy="1222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Brasil</a:t>
            </a:r>
            <a:r>
              <a:rPr lang="pt-BR" sz="3600" dirty="0">
                <a:solidFill>
                  <a:srgbClr val="FF0000"/>
                </a:solidFill>
              </a:rPr>
              <a:t> - Produção Científica </a:t>
            </a:r>
            <a:br>
              <a:rPr lang="pt-BR" sz="3600" dirty="0">
                <a:solidFill>
                  <a:srgbClr val="FF0000"/>
                </a:solidFill>
              </a:rPr>
            </a:br>
            <a:r>
              <a:rPr lang="pt-BR" sz="3600" dirty="0">
                <a:solidFill>
                  <a:srgbClr val="FF0000"/>
                </a:solidFill>
              </a:rPr>
              <a:t>			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pt-BR" sz="3600" dirty="0">
                <a:solidFill>
                  <a:srgbClr val="FF0000"/>
                </a:solidFill>
              </a:rPr>
              <a:t> Produção Tecnológica</a:t>
            </a:r>
            <a:endParaRPr lang="pt-BR" sz="3600" b="1" dirty="0">
              <a:solidFill>
                <a:srgbClr val="C00000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66813"/>
            <a:ext cx="6624637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Retângulo 10"/>
          <p:cNvSpPr>
            <a:spLocks noChangeArrowheads="1"/>
          </p:cNvSpPr>
          <p:nvPr/>
        </p:nvSpPr>
        <p:spPr bwMode="auto">
          <a:xfrm>
            <a:off x="1103313" y="6502400"/>
            <a:ext cx="71294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000">
                <a:solidFill>
                  <a:schemeClr val="tx1"/>
                </a:solidFill>
                <a:latin typeface="Arial" panose="020B0604020202020204" pitchFamily="34" charset="0"/>
              </a:rPr>
              <a:t>http://revistaepoca.globo.com/Ciencia-e-tecnologia/noticia/2011/10/brasil-nao-transforma-conhecimento-cientifico-em-tecnologia.html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714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4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64521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64516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8066088" cy="1222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Brasil</a:t>
            </a:r>
            <a:r>
              <a:rPr lang="pt-BR" sz="3600" dirty="0">
                <a:solidFill>
                  <a:srgbClr val="FF0000"/>
                </a:solidFill>
              </a:rPr>
              <a:t> - Produção Científica </a:t>
            </a:r>
            <a:br>
              <a:rPr lang="pt-BR" sz="3600" dirty="0">
                <a:solidFill>
                  <a:srgbClr val="FF0000"/>
                </a:solidFill>
              </a:rPr>
            </a:br>
            <a:r>
              <a:rPr lang="pt-BR" sz="3600" dirty="0">
                <a:solidFill>
                  <a:srgbClr val="FF0000"/>
                </a:solidFill>
              </a:rPr>
              <a:t>			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pt-BR" sz="3600" dirty="0">
                <a:solidFill>
                  <a:srgbClr val="FF0000"/>
                </a:solidFill>
              </a:rPr>
              <a:t> Produção Tecnológica</a:t>
            </a:r>
            <a:endParaRPr lang="pt-BR" sz="3600" b="1" dirty="0">
              <a:solidFill>
                <a:srgbClr val="C00000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645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7780337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53188"/>
            <a:ext cx="2901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141413"/>
            <a:ext cx="79962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553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68616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68612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8066088" cy="1222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Brasil</a:t>
            </a:r>
            <a:r>
              <a:rPr lang="pt-BR" sz="3600" dirty="0">
                <a:solidFill>
                  <a:srgbClr val="FF0000"/>
                </a:solidFill>
              </a:rPr>
              <a:t> - Produção Científica </a:t>
            </a:r>
            <a:br>
              <a:rPr lang="pt-BR" sz="3600" dirty="0">
                <a:solidFill>
                  <a:srgbClr val="FF0000"/>
                </a:solidFill>
              </a:rPr>
            </a:br>
            <a:r>
              <a:rPr lang="pt-BR" sz="3600" dirty="0">
                <a:solidFill>
                  <a:srgbClr val="FF0000"/>
                </a:solidFill>
              </a:rPr>
              <a:t>			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pt-BR" sz="3600" dirty="0">
                <a:solidFill>
                  <a:srgbClr val="FF0000"/>
                </a:solidFill>
              </a:rPr>
              <a:t> Produção Tecnológica</a:t>
            </a:r>
            <a:endParaRPr lang="pt-BR" sz="3600" b="1" dirty="0">
              <a:solidFill>
                <a:srgbClr val="C00000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sp>
        <p:nvSpPr>
          <p:cNvPr id="68614" name="Retângulo 9"/>
          <p:cNvSpPr>
            <a:spLocks noChangeArrowheads="1"/>
          </p:cNvSpPr>
          <p:nvPr/>
        </p:nvSpPr>
        <p:spPr bwMode="auto">
          <a:xfrm>
            <a:off x="469900" y="6524625"/>
            <a:ext cx="82057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000">
                <a:solidFill>
                  <a:schemeClr val="tx1"/>
                </a:solidFill>
                <a:latin typeface="Arial" panose="020B0604020202020204" pitchFamily="34" charset="0"/>
              </a:rPr>
              <a:t>http://revistaepoca.globo.com/Ciencia-e-tecnologia/noticia/2011/10/brasil-nao-transforma-conhecimento-cientifico-em-tecnologia.html</a:t>
            </a:r>
          </a:p>
        </p:txBody>
      </p:sp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073150"/>
            <a:ext cx="8097838" cy="546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186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66571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66564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7385050" cy="5953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A regra do jogo...</a:t>
            </a:r>
          </a:p>
        </p:txBody>
      </p:sp>
      <p:pic>
        <p:nvPicPr>
          <p:cNvPr id="6656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915988"/>
            <a:ext cx="4238625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1022350"/>
            <a:ext cx="47434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5" y="2490788"/>
            <a:ext cx="4441825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3848100"/>
            <a:ext cx="48117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5738813"/>
            <a:ext cx="4729162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23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70664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70660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8066088" cy="1222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Brasil</a:t>
            </a:r>
            <a:r>
              <a:rPr lang="pt-BR" sz="3600" dirty="0">
                <a:solidFill>
                  <a:srgbClr val="FF0000"/>
                </a:solidFill>
              </a:rPr>
              <a:t> - Produção Científica </a:t>
            </a:r>
            <a:br>
              <a:rPr lang="pt-BR" sz="3600" dirty="0">
                <a:solidFill>
                  <a:srgbClr val="FF0000"/>
                </a:solidFill>
              </a:rPr>
            </a:br>
            <a:r>
              <a:rPr lang="pt-BR" sz="3600" dirty="0">
                <a:solidFill>
                  <a:srgbClr val="FF0000"/>
                </a:solidFill>
              </a:rPr>
              <a:t>			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pt-BR" sz="3600" dirty="0">
                <a:solidFill>
                  <a:srgbClr val="FF0000"/>
                </a:solidFill>
              </a:rPr>
              <a:t> Produção Tecnológica</a:t>
            </a:r>
            <a:endParaRPr lang="pt-BR" sz="3600" b="1" dirty="0">
              <a:solidFill>
                <a:srgbClr val="C00000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7066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00213"/>
            <a:ext cx="8651875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706438"/>
            <a:ext cx="4379912" cy="618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15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72712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72708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8066088" cy="1222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Brasil</a:t>
            </a:r>
            <a:r>
              <a:rPr lang="pt-BR" sz="3600" dirty="0">
                <a:solidFill>
                  <a:srgbClr val="FF0000"/>
                </a:solidFill>
              </a:rPr>
              <a:t> - Produção Científica </a:t>
            </a:r>
            <a:br>
              <a:rPr lang="pt-BR" sz="3600" dirty="0">
                <a:solidFill>
                  <a:srgbClr val="FF0000"/>
                </a:solidFill>
              </a:rPr>
            </a:br>
            <a:r>
              <a:rPr lang="pt-BR" sz="3600" dirty="0">
                <a:solidFill>
                  <a:srgbClr val="FF0000"/>
                </a:solidFill>
              </a:rPr>
              <a:t>			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pt-BR" sz="3600" dirty="0">
                <a:solidFill>
                  <a:srgbClr val="FF0000"/>
                </a:solidFill>
              </a:rPr>
              <a:t> Produção Tecnológica</a:t>
            </a:r>
            <a:endParaRPr lang="pt-BR" sz="3600" b="1" dirty="0">
              <a:solidFill>
                <a:srgbClr val="C00000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sp>
        <p:nvSpPr>
          <p:cNvPr id="72710" name="CaixaDeTexto 11"/>
          <p:cNvSpPr txBox="1">
            <a:spLocks noChangeArrowheads="1"/>
          </p:cNvSpPr>
          <p:nvPr/>
        </p:nvSpPr>
        <p:spPr bwMode="auto">
          <a:xfrm>
            <a:off x="468313" y="6403975"/>
            <a:ext cx="850106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Fonte: http://www.wipo.int/ipstats/en/statistics/country_profile/countries/br.html</a:t>
            </a:r>
          </a:p>
        </p:txBody>
      </p:sp>
      <p:pic>
        <p:nvPicPr>
          <p:cNvPr id="727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19188"/>
            <a:ext cx="7058025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81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74759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74756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8066088" cy="1222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Brasil</a:t>
            </a:r>
            <a:r>
              <a:rPr lang="pt-BR" sz="3600" dirty="0">
                <a:solidFill>
                  <a:srgbClr val="FF0000"/>
                </a:solidFill>
              </a:rPr>
              <a:t> - Produção Científica </a:t>
            </a:r>
            <a:br>
              <a:rPr lang="pt-BR" sz="3600" dirty="0">
                <a:solidFill>
                  <a:srgbClr val="FF0000"/>
                </a:solidFill>
              </a:rPr>
            </a:br>
            <a:r>
              <a:rPr lang="pt-BR" sz="3600" dirty="0">
                <a:solidFill>
                  <a:srgbClr val="FF0000"/>
                </a:solidFill>
              </a:rPr>
              <a:t>			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pt-BR" sz="3600" dirty="0">
                <a:solidFill>
                  <a:srgbClr val="FF0000"/>
                </a:solidFill>
              </a:rPr>
              <a:t> Produção Tecnológica</a:t>
            </a:r>
            <a:endParaRPr lang="pt-BR" sz="3600" b="1" dirty="0">
              <a:solidFill>
                <a:srgbClr val="C00000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747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166813"/>
            <a:ext cx="7993062" cy="568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760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76807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76804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8066088" cy="1222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Brasil</a:t>
            </a:r>
            <a:r>
              <a:rPr lang="pt-BR" sz="3600" dirty="0">
                <a:solidFill>
                  <a:srgbClr val="FF0000"/>
                </a:solidFill>
              </a:rPr>
              <a:t> - Produção Científica </a:t>
            </a:r>
            <a:br>
              <a:rPr lang="pt-BR" sz="3600" dirty="0">
                <a:solidFill>
                  <a:srgbClr val="FF0000"/>
                </a:solidFill>
              </a:rPr>
            </a:br>
            <a:r>
              <a:rPr lang="pt-BR" sz="3600" dirty="0">
                <a:solidFill>
                  <a:srgbClr val="FF0000"/>
                </a:solidFill>
              </a:rPr>
              <a:t>			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pt-BR" sz="3600" dirty="0">
                <a:solidFill>
                  <a:srgbClr val="FF0000"/>
                </a:solidFill>
              </a:rPr>
              <a:t> Produção Tecnológica</a:t>
            </a:r>
            <a:endParaRPr lang="pt-BR" sz="3600" b="1" dirty="0">
              <a:solidFill>
                <a:srgbClr val="C00000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7680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43013"/>
            <a:ext cx="8748713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417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78855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78852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7385050" cy="5953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Tentando recuperar o atraso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69913" y="1035050"/>
            <a:ext cx="8004175" cy="54054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lIns="179963" tIns="179963" rIns="179963" bIns="179963">
            <a:normAutofit/>
          </a:bodyPr>
          <a:lstStyle>
            <a:lvl1pPr defTabSz="1004888"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10048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10048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10048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10048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1004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1004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1004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1004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3000"/>
              </a:lnSpc>
              <a:defRPr/>
            </a:pPr>
            <a:endParaRPr lang="pt-BR" altLang="pt-BR" sz="2400" smtClean="0"/>
          </a:p>
          <a:p>
            <a:pPr>
              <a:lnSpc>
                <a:spcPct val="73000"/>
              </a:lnSpc>
              <a:defRPr/>
            </a:pPr>
            <a:r>
              <a:rPr lang="pt-BR" altLang="pt-BR" sz="2400" smtClean="0"/>
              <a:t>Política de Desenvolvimento Produtivo (PDP - 2008)</a:t>
            </a:r>
          </a:p>
          <a:p>
            <a:pPr>
              <a:lnSpc>
                <a:spcPct val="73000"/>
              </a:lnSpc>
              <a:defRPr/>
            </a:pPr>
            <a:endParaRPr lang="pt-BR" altLang="pt-BR" sz="2400" smtClean="0"/>
          </a:p>
          <a:p>
            <a:pPr>
              <a:lnSpc>
                <a:spcPct val="73000"/>
              </a:lnSpc>
              <a:defRPr/>
            </a:pPr>
            <a:r>
              <a:rPr lang="pt-BR" altLang="pt-BR" sz="2400" smtClean="0"/>
              <a:t>Lei Federal de Inovação (2004);</a:t>
            </a:r>
          </a:p>
          <a:p>
            <a:pPr>
              <a:lnSpc>
                <a:spcPct val="73000"/>
              </a:lnSpc>
              <a:defRPr/>
            </a:pPr>
            <a:endParaRPr lang="pt-BR" altLang="pt-BR" sz="2400" smtClean="0"/>
          </a:p>
          <a:p>
            <a:pPr>
              <a:lnSpc>
                <a:spcPct val="73000"/>
              </a:lnSpc>
              <a:defRPr/>
            </a:pPr>
            <a:r>
              <a:rPr lang="pt-BR" altLang="pt-BR" sz="2400" smtClean="0"/>
              <a:t>Leis estaduais de inovação (2005...);</a:t>
            </a:r>
          </a:p>
          <a:p>
            <a:pPr algn="r">
              <a:lnSpc>
                <a:spcPct val="73000"/>
              </a:lnSpc>
              <a:defRPr/>
            </a:pPr>
            <a:r>
              <a:rPr lang="pt-BR" altLang="pt-BR" sz="2400" smtClean="0"/>
              <a:t>     – São Paulo, Minas Gerais, Rio de Janeiro, Amazonas, Pernambuco, Bahia, Ceará, Amazonas, Sergipe, Mato Grosso, Paraná, Santa Catarina,...</a:t>
            </a:r>
          </a:p>
          <a:p>
            <a:pPr algn="r">
              <a:lnSpc>
                <a:spcPct val="73000"/>
              </a:lnSpc>
              <a:defRPr/>
            </a:pPr>
            <a:endParaRPr lang="pt-BR" altLang="pt-BR" sz="2400" smtClean="0"/>
          </a:p>
          <a:p>
            <a:pPr>
              <a:lnSpc>
                <a:spcPct val="73000"/>
              </a:lnSpc>
              <a:defRPr/>
            </a:pPr>
            <a:r>
              <a:rPr lang="pt-BR" altLang="pt-BR" sz="2400" smtClean="0"/>
              <a:t>Cap. 3º da Lei do Bem (2005);</a:t>
            </a:r>
          </a:p>
          <a:p>
            <a:pPr>
              <a:lnSpc>
                <a:spcPct val="73000"/>
              </a:lnSpc>
              <a:defRPr/>
            </a:pPr>
            <a:endParaRPr lang="pt-BR" altLang="pt-BR" sz="2400" smtClean="0"/>
          </a:p>
          <a:p>
            <a:pPr>
              <a:lnSpc>
                <a:spcPct val="73000"/>
              </a:lnSpc>
              <a:defRPr/>
            </a:pPr>
            <a:r>
              <a:rPr lang="pt-BR" altLang="pt-BR" sz="2400" smtClean="0"/>
              <a:t>Lei de Informática...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896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-4763" y="115888"/>
            <a:ext cx="9148763" cy="469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Déficit Tecnológico</a:t>
            </a:r>
          </a:p>
        </p:txBody>
      </p:sp>
      <p:grpSp>
        <p:nvGrpSpPr>
          <p:cNvPr id="44035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44039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44037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95350"/>
            <a:ext cx="80232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938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80903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80900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7385050" cy="5953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Tentando recuperar o atraso</a:t>
            </a:r>
          </a:p>
        </p:txBody>
      </p:sp>
      <p:sp>
        <p:nvSpPr>
          <p:cNvPr id="80902" name="Retângulo 9"/>
          <p:cNvSpPr>
            <a:spLocks noChangeArrowheads="1"/>
          </p:cNvSpPr>
          <p:nvPr/>
        </p:nvSpPr>
        <p:spPr bwMode="auto">
          <a:xfrm>
            <a:off x="133350" y="1301750"/>
            <a:ext cx="9072563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397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73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500" b="1">
                <a:solidFill>
                  <a:schemeClr val="tx1"/>
                </a:solidFill>
                <a:latin typeface="Arial" panose="020B0604020202020204" pitchFamily="34" charset="0"/>
              </a:rPr>
              <a:t>Lei de Inovação (12/2004):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pt-BR" altLang="pt-BR" sz="2100"/>
              <a:t> </a:t>
            </a:r>
            <a:r>
              <a:rPr lang="pt-BR" altLang="pt-BR" sz="2400"/>
              <a:t>Art. 2º, IV , “Inovação: Introdução de novidade ou aperfeiçoamento no ambiente produtivo ou social que resulte em novos produtos, processos ou serviços.”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pt-BR" altLang="pt-BR" sz="2400"/>
          </a:p>
          <a:p>
            <a:pPr>
              <a:lnSpc>
                <a:spcPct val="73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5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73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500" b="1">
                <a:solidFill>
                  <a:schemeClr val="tx1"/>
                </a:solidFill>
                <a:latin typeface="Arial" panose="020B0604020202020204" pitchFamily="34" charset="0"/>
              </a:rPr>
              <a:t>Lei do Bem (11/2005):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pt-BR" altLang="pt-BR" sz="2400"/>
              <a:t> Art. 17º, § 1º, “Considera-se inovação tecnológica a concepção de novo produto ou processo de fabricação, bem como a agregação de novas funcionalidades ou características ao produto ou processo que implique melhorias incrementais e efetivo ganho de qualidade ou produtividade, resultando maior competitividade no mercado”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53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82951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82948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7385050" cy="5953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A Lei de Inovação</a:t>
            </a:r>
          </a:p>
        </p:txBody>
      </p:sp>
      <p:sp>
        <p:nvSpPr>
          <p:cNvPr id="82950" name="Espaço Reservado para Conteúdo 2"/>
          <p:cNvSpPr txBox="1">
            <a:spLocks/>
          </p:cNvSpPr>
          <p:nvPr/>
        </p:nvSpPr>
        <p:spPr bwMode="auto">
          <a:xfrm>
            <a:off x="130175" y="877888"/>
            <a:ext cx="8905875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6238" indent="-376238" defTabSz="1004888"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10048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10048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10048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10048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1004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1004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1004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1004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pt-BR" altLang="pt-BR" sz="2800" b="1"/>
              <a:t>Lei no. 10.973 de 2 de dezembro de 2004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altLang="pt-BR"/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/>
              <a:t>– “Dispõe sobre incentivos à inovação e à pesquisa científica e tecnológica no ambiente produtivo e dá outras providências”.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altLang="pt-BR"/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/>
              <a:t>– Regulamentada pelo decreto nº 5.563 de 10/2005</a:t>
            </a:r>
          </a:p>
          <a:p>
            <a:pPr>
              <a:lnSpc>
                <a:spcPct val="80000"/>
              </a:lnSpc>
              <a:buFontTx/>
              <a:buNone/>
            </a:pPr>
            <a:endParaRPr lang="pt-BR" altLang="pt-BR"/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/>
              <a:t>I - DISPOSIÇÕES PRELIMINARES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/>
              <a:t>II - DO ESTÍMULO À CONSTRUÇÃO DE AMBIENTES ESPECIALIZADOS E COOPERATIVOS DE INOVAÇÃO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/>
              <a:t>III - </a:t>
            </a:r>
            <a:r>
              <a:rPr lang="pt-BR" altLang="pt-BR">
                <a:solidFill>
                  <a:srgbClr val="FF0000"/>
                </a:solidFill>
              </a:rPr>
              <a:t>DO ESTÍMULO À PARTICIPAÇÃO DAS ICT NO PROCESSO DE INOVAÇÃO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/>
              <a:t>IV - </a:t>
            </a:r>
            <a:r>
              <a:rPr lang="pt-BR" altLang="pt-BR">
                <a:solidFill>
                  <a:srgbClr val="FF0000"/>
                </a:solidFill>
              </a:rPr>
              <a:t>DO ESTÍMULO À INOVAÇÃO NAS EMPRESAS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/>
              <a:t>V - DO ESTÍMULO AO INVENTOR INDEPENDENTE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/>
              <a:t>VI - DOS FUNDOS DE INVESTIMENTO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BR" altLang="pt-BR"/>
              <a:t>VII - DISPOSIÇÕES FINAIS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899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84999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84996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7385050" cy="5953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A Lei de Inovação</a:t>
            </a:r>
          </a:p>
        </p:txBody>
      </p:sp>
      <p:sp>
        <p:nvSpPr>
          <p:cNvPr id="84998" name="Espaço Reservado para Conteúdo 2"/>
          <p:cNvSpPr txBox="1">
            <a:spLocks/>
          </p:cNvSpPr>
          <p:nvPr/>
        </p:nvSpPr>
        <p:spPr bwMode="auto">
          <a:xfrm>
            <a:off x="69850" y="1211263"/>
            <a:ext cx="907415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6238" indent="-376238" defTabSz="1004888"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10048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10048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10048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10048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1004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1004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1004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1004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pt-BR" altLang="pt-BR"/>
              <a:t>Autoriza a incubação de empresas dentro de ICTs;</a:t>
            </a:r>
          </a:p>
          <a:p>
            <a:endParaRPr lang="pt-BR" altLang="pt-BR"/>
          </a:p>
          <a:p>
            <a:r>
              <a:rPr lang="pt-BR" altLang="pt-BR"/>
              <a:t>Permite a utilização de laboratórios, equipamentos e instrumentos, materiais e instalações das ICTs por empresa;</a:t>
            </a:r>
          </a:p>
          <a:p>
            <a:endParaRPr lang="pt-BR" altLang="pt-BR"/>
          </a:p>
          <a:p>
            <a:r>
              <a:rPr lang="pt-BR" altLang="pt-BR"/>
              <a:t>Facilita o licenciamento de patentes e transferência de tecnologias desenvolvidas pelas ICTs;</a:t>
            </a:r>
          </a:p>
          <a:p>
            <a:endParaRPr lang="pt-BR" altLang="pt-BR"/>
          </a:p>
          <a:p>
            <a:r>
              <a:rPr lang="pt-BR" altLang="pt-BR"/>
              <a:t>Introduz a participação dos pesquisadores das ICTs nas receitas;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108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87047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87044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7385050" cy="5953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A Lei de Inovação</a:t>
            </a:r>
          </a:p>
        </p:txBody>
      </p:sp>
      <p:sp>
        <p:nvSpPr>
          <p:cNvPr id="87046" name="Espaço Reservado para Conteúdo 2"/>
          <p:cNvSpPr txBox="1">
            <a:spLocks/>
          </p:cNvSpPr>
          <p:nvPr/>
        </p:nvSpPr>
        <p:spPr bwMode="auto">
          <a:xfrm>
            <a:off x="69850" y="1311275"/>
            <a:ext cx="907415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76238" indent="-376238" defTabSz="1004888"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 defTabSz="10048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 defTabSz="10048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 defTabSz="10048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 defTabSz="10048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1004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1004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1004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1004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pt-BR" altLang="pt-BR"/>
              <a:t>Autoriza a concessão de recursos diretamente para a empresa (Subvenção Econômica);</a:t>
            </a:r>
          </a:p>
          <a:p>
            <a:endParaRPr lang="pt-BR" altLang="pt-BR"/>
          </a:p>
          <a:p>
            <a:r>
              <a:rPr lang="pt-BR" altLang="pt-BR"/>
              <a:t>(Federal) Prevê novo regime fiscal que facilite e incentive as empresas a investir em P&amp;D (Lei do Bem);</a:t>
            </a:r>
          </a:p>
          <a:p>
            <a:endParaRPr lang="pt-BR" altLang="pt-BR"/>
          </a:p>
          <a:p>
            <a:r>
              <a:rPr lang="pt-BR" altLang="pt-BR"/>
              <a:t>Autoriza a participação minoritária do capital de Empresa de Propósito Específico cuja atividade principal seja a inovação;</a:t>
            </a:r>
          </a:p>
          <a:p>
            <a:endParaRPr lang="pt-BR" altLang="pt-BR"/>
          </a:p>
          <a:p>
            <a:r>
              <a:rPr lang="pt-BR" altLang="pt-BR"/>
              <a:t>Autoriza a instituição de fundos mútuos de investimento em empresas cuja atividade principal seja a inovação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269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89096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89092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7385050" cy="5953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Tentando recuperar o atraso</a:t>
            </a:r>
          </a:p>
        </p:txBody>
      </p:sp>
      <p:sp>
        <p:nvSpPr>
          <p:cNvPr id="89094" name="Espaço Reservado para Conteúdo 2"/>
          <p:cNvSpPr txBox="1">
            <a:spLocks/>
          </p:cNvSpPr>
          <p:nvPr/>
        </p:nvSpPr>
        <p:spPr bwMode="auto">
          <a:xfrm>
            <a:off x="203200" y="877888"/>
            <a:ext cx="82296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pt-BR" altLang="pt-BR" sz="2000" b="1">
                <a:solidFill>
                  <a:srgbClr val="00206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Até 2002 os únicos instrumentos para apoiar a inovação nas empresas eram: Crédito da FINEP com juros de TJLP + 5%; e  os Incentivos fiscais da Lei de Informática</a:t>
            </a:r>
          </a:p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pt-BR" altLang="pt-BR" sz="2000" b="1">
                <a:solidFill>
                  <a:srgbClr val="C0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Principais instrumentos e programas atuais: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C00000"/>
              </a:buClr>
            </a:pPr>
            <a:r>
              <a:rPr lang="pt-BR" altLang="pt-BR" sz="2000" b="1">
                <a:solidFill>
                  <a:srgbClr val="0066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>
                <a:solidFill>
                  <a:srgbClr val="00206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Crédito com juros baixos para inovação (FINEP e BNDES)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C00000"/>
              </a:buClr>
            </a:pPr>
            <a:r>
              <a:rPr lang="pt-BR" altLang="pt-BR" sz="2000">
                <a:solidFill>
                  <a:srgbClr val="00206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Participação em fundos de capital de risco (FINEP e BNDES)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C00000"/>
              </a:buClr>
            </a:pPr>
            <a:r>
              <a:rPr lang="pt-BR" altLang="pt-BR" sz="2000">
                <a:solidFill>
                  <a:srgbClr val="00206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Participação acionária em empresas inovadoras (BNDES)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C00000"/>
              </a:buClr>
            </a:pPr>
            <a:r>
              <a:rPr lang="pt-BR" altLang="pt-BR" sz="2000">
                <a:solidFill>
                  <a:srgbClr val="00206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Incentivos fiscais (Lei de Informática e Lei do Bem)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C00000"/>
              </a:buClr>
            </a:pPr>
            <a:r>
              <a:rPr lang="pt-BR" altLang="pt-BR" sz="2000">
                <a:solidFill>
                  <a:srgbClr val="00206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Subvenção econômica para inovação (Editais Nacionais; PAPPE; PRIME)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C00000"/>
              </a:buClr>
            </a:pPr>
            <a:r>
              <a:rPr lang="pt-BR" altLang="pt-BR" sz="2000">
                <a:solidFill>
                  <a:srgbClr val="00206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Programa nacional de incubadoras e parques tecnológicos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C00000"/>
              </a:buClr>
            </a:pPr>
            <a:r>
              <a:rPr lang="pt-BR" altLang="pt-BR" sz="2000">
                <a:solidFill>
                  <a:srgbClr val="00206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Compras governamentais (Lei 12.349/2010)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C00000"/>
              </a:buClr>
            </a:pPr>
            <a:r>
              <a:rPr lang="pt-BR" altLang="pt-BR" sz="2000">
                <a:solidFill>
                  <a:srgbClr val="00206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Apoio a P&amp;D nas empresas por instituições de pesquisa, via SIBRATEC (Sistema Brasileiro de Tecnologia)</a:t>
            </a:r>
          </a:p>
        </p:txBody>
      </p:sp>
      <p:sp>
        <p:nvSpPr>
          <p:cNvPr id="89095" name="Retângulo 16"/>
          <p:cNvSpPr>
            <a:spLocks noChangeArrowheads="1"/>
          </p:cNvSpPr>
          <p:nvPr/>
        </p:nvSpPr>
        <p:spPr bwMode="auto">
          <a:xfrm>
            <a:off x="4894263" y="6129338"/>
            <a:ext cx="40322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 b="1" i="1">
                <a:solidFill>
                  <a:srgbClr val="CC0000"/>
                </a:solidFill>
                <a:latin typeface="Corbel" panose="020B0503020204020204" pitchFamily="34" charset="0"/>
              </a:rPr>
              <a:t>Fonte: L. A. Elias, Secretário Executivo, MCTI, 2011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901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91143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91140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7385050" cy="5953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Tentando recuperar o atraso</a:t>
            </a:r>
          </a:p>
        </p:txBody>
      </p:sp>
      <p:pic>
        <p:nvPicPr>
          <p:cNvPr id="91142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928688"/>
            <a:ext cx="8655050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500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93191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93188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7385050" cy="5953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Tentando recuperar o atraso</a:t>
            </a:r>
          </a:p>
        </p:txBody>
      </p:sp>
      <p:pic>
        <p:nvPicPr>
          <p:cNvPr id="93190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1196975"/>
            <a:ext cx="908208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715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95240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95236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7385050" cy="5953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Estratégia Nacional para CTI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07950" y="1772816"/>
            <a:ext cx="8784530" cy="5040560"/>
          </a:xfrm>
          <a:prstGeom prst="rect">
            <a:avLst/>
          </a:prstGeom>
          <a:noFill/>
          <a:ln>
            <a:noFill/>
          </a:ln>
          <a:extLst/>
        </p:spPr>
        <p:txBody>
          <a:bodyPr lIns="40318" tIns="40318" rIns="40318" bIns="40318" numCol="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77979" indent="-377979">
              <a:spcAft>
                <a:spcPts val="1102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Aperfeiçoamento do Marco Regulatório de Fomento e Incentivo à Inovação;</a:t>
            </a:r>
          </a:p>
          <a:p>
            <a:pPr marL="377979" indent="-377979">
              <a:spcAft>
                <a:spcPts val="1102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Ampliação do Uso do Poder de Compra Governamental;</a:t>
            </a:r>
          </a:p>
          <a:p>
            <a:pPr marL="377979" indent="-377979">
              <a:spcAft>
                <a:spcPts val="1102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Ampliação da Articulação entre Universidades, Centros de Pesquisa e Empresas no Desenvolvimento de Tecnologias Inovadoras;</a:t>
            </a:r>
          </a:p>
          <a:p>
            <a:pPr marL="377979" indent="-377979">
              <a:spcAft>
                <a:spcPts val="1102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Atração de Centros de P&amp;D de Empresas Transnacionais;</a:t>
            </a:r>
          </a:p>
          <a:p>
            <a:pPr marL="377979" indent="-377979">
              <a:spcAft>
                <a:spcPts val="1102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Valorização da Inovação e da Extensão Tecnológica nas Avaliações Acadêmicas;</a:t>
            </a:r>
          </a:p>
          <a:p>
            <a:pPr marL="377979" indent="-377979">
              <a:spcAft>
                <a:spcPts val="1102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Consolidação das Redes do SIBRATEC;</a:t>
            </a:r>
          </a:p>
          <a:p>
            <a:pPr marL="377979" indent="-377979">
              <a:spcAft>
                <a:spcPts val="1102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Fortalecimento do PNI;</a:t>
            </a:r>
          </a:p>
          <a:p>
            <a:pPr marL="377979" indent="-377979">
              <a:spcAft>
                <a:spcPts val="1102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Fortalecimento das Ações de Inserção de Pesquisadores nas Empresas;</a:t>
            </a:r>
          </a:p>
          <a:p>
            <a:pPr marL="377979" indent="-377979">
              <a:spcAft>
                <a:spcPts val="1102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Ampliação da Participação em Risco na Fase Pré-Competitiva;</a:t>
            </a:r>
          </a:p>
          <a:p>
            <a:pPr marL="377979" indent="-377979">
              <a:spcAft>
                <a:spcPts val="1102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Estímulo à Proteção da Propriedade Intelectual e Transferência de Tecnologia;</a:t>
            </a:r>
          </a:p>
          <a:p>
            <a:pPr marL="377979" indent="-377979">
              <a:spcAft>
                <a:spcPts val="1102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Fortalecimento das </a:t>
            </a:r>
            <a:r>
              <a:rPr lang="pt-BR" dirty="0" smtClean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ETs;</a:t>
            </a:r>
            <a:endParaRPr lang="pt-BR" dirty="0">
              <a:solidFill>
                <a:srgbClr val="000066"/>
              </a:solidFill>
              <a:latin typeface="Calibri" pitchFamily="34" charset="0"/>
              <a:cs typeface="Arial" charset="0"/>
            </a:endParaRPr>
          </a:p>
          <a:p>
            <a:pPr marL="377979" indent="-377979">
              <a:spcAft>
                <a:spcPts val="1102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Consolidação dos Núcleos de Inovação Tecnológica para a Gestão da Política de Inovação nas ICT.</a:t>
            </a:r>
          </a:p>
        </p:txBody>
      </p:sp>
      <p:pic>
        <p:nvPicPr>
          <p:cNvPr id="95239" name="Imagem 10" descr="image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693738"/>
            <a:ext cx="1800225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466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2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97287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9728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8137525" cy="5953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>
              <a:spcAft>
                <a:spcPts val="1102"/>
              </a:spcAft>
              <a:defRPr/>
            </a:pPr>
            <a:r>
              <a:rPr lang="pt-BR" sz="32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Novo Marco </a:t>
            </a:r>
            <a:r>
              <a:rPr lang="pt-BR" sz="32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Regulatório, Já!</a:t>
            </a:r>
          </a:p>
        </p:txBody>
      </p:sp>
      <p:pic>
        <p:nvPicPr>
          <p:cNvPr id="97285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981075"/>
            <a:ext cx="7046913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CaixaDeTexto 2"/>
          <p:cNvSpPr txBox="1">
            <a:spLocks noChangeArrowheads="1"/>
          </p:cNvSpPr>
          <p:nvPr/>
        </p:nvSpPr>
        <p:spPr bwMode="auto">
          <a:xfrm flipH="1">
            <a:off x="1763688" y="6296819"/>
            <a:ext cx="540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dirty="0">
                <a:solidFill>
                  <a:schemeClr val="tx1"/>
                </a:solidFill>
                <a:latin typeface="Arial" panose="020B0604020202020204" pitchFamily="34" charset="0"/>
              </a:rPr>
              <a:t>4ª Conferência Nacional de CT&amp;I </a:t>
            </a:r>
            <a:r>
              <a:rPr lang="pt-BR" altLang="pt-BR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– maio/2010 </a:t>
            </a:r>
            <a:endParaRPr lang="pt-BR" altLang="pt-BR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99335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99332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7385050" cy="5953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>
              <a:spcAft>
                <a:spcPts val="1102"/>
              </a:spcAft>
              <a:defRPr/>
            </a:pPr>
            <a:r>
              <a:rPr lang="pt-BR" sz="3200" dirty="0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Diagnóstico</a:t>
            </a:r>
            <a:endParaRPr lang="pt-BR" sz="3200" dirty="0">
              <a:solidFill>
                <a:srgbClr val="FF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5011" y="877888"/>
            <a:ext cx="9072562" cy="5405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73000"/>
              </a:lnSpc>
              <a:defRPr/>
            </a:pPr>
            <a:endParaRPr lang="pt-BR" sz="25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500" b="1" dirty="0"/>
              <a:t>Marco regulatório para CT&amp;I fragmentado e não dialoga harmonicamente com o restante da legislação</a:t>
            </a:r>
            <a:r>
              <a:rPr lang="pt-BR" sz="2400" b="1" dirty="0"/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b="1" dirty="0"/>
              <a:t>Não há um verdadeiro Sistema Nacional de CT&amp;I, com regras unificadas;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2400" b="1" dirty="0"/>
              <a:t>Recurso, quando chega às </a:t>
            </a:r>
            <a:r>
              <a:rPr lang="pt-BR" sz="2400" b="1" dirty="0" err="1"/>
              <a:t>ICTs</a:t>
            </a:r>
            <a:r>
              <a:rPr lang="pt-BR" sz="2400" b="1" dirty="0"/>
              <a:t>, não é empregado de forma eficiente, perde-se na burocracia;</a:t>
            </a:r>
          </a:p>
          <a:p>
            <a:pPr>
              <a:lnSpc>
                <a:spcPct val="150000"/>
              </a:lnSpc>
              <a:defRPr/>
            </a:pPr>
            <a:r>
              <a:rPr lang="pt-BR" sz="2400" b="1" dirty="0">
                <a:solidFill>
                  <a:srgbClr val="FF0000"/>
                </a:solidFill>
              </a:rPr>
              <a:t>Transparência com simplicidade é a melhor forma de impedir </a:t>
            </a:r>
            <a:r>
              <a:rPr lang="pt-BR" sz="2400" b="1" dirty="0" smtClean="0">
                <a:solidFill>
                  <a:srgbClr val="FF0000"/>
                </a:solidFill>
              </a:rPr>
              <a:t>mau uso. </a:t>
            </a:r>
            <a:r>
              <a:rPr lang="pt-BR" sz="2400" b="1" dirty="0">
                <a:solidFill>
                  <a:srgbClr val="FF0000"/>
                </a:solidFill>
              </a:rPr>
              <a:t>Necessário (muito) mais foco no resultado e (muito) menos burocracia.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46088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46084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-3175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95350"/>
            <a:ext cx="80232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76313"/>
            <a:ext cx="576262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79375"/>
            <a:ext cx="7385050" cy="469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Déficit Tecnológico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049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050" y="4581128"/>
            <a:ext cx="848950" cy="635893"/>
          </a:xfrm>
          <a:prstGeom prst="rect">
            <a:avLst/>
          </a:prstGeom>
        </p:spPr>
      </p:pic>
      <p:sp>
        <p:nvSpPr>
          <p:cNvPr id="2" name="Forma livre 1"/>
          <p:cNvSpPr/>
          <p:nvPr/>
        </p:nvSpPr>
        <p:spPr>
          <a:xfrm>
            <a:off x="-4763" y="25400"/>
            <a:ext cx="7385051" cy="469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GT PL </a:t>
            </a: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2177/2011</a:t>
            </a:r>
          </a:p>
        </p:txBody>
      </p:sp>
      <p:grpSp>
        <p:nvGrpSpPr>
          <p:cNvPr id="109571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09575" name="Imagem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9801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algn="ctr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FF0000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ctr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endParaRPr lang="pt-BR" sz="2400" b="1" dirty="0" smtClean="0">
              <a:solidFill>
                <a:srgbClr val="FF0000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180000" indent="-341280" algn="ctr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FF0000"/>
                </a:solidFill>
                <a:latin typeface="Calibri" pitchFamily="34"/>
                <a:ea typeface="Arial Unicode MS" pitchFamily="2"/>
                <a:cs typeface="Tahoma" pitchFamily="2"/>
              </a:rPr>
              <a:t>Propostas </a:t>
            </a:r>
            <a:r>
              <a:rPr lang="pt-BR" sz="2400" b="1" dirty="0">
                <a:solidFill>
                  <a:srgbClr val="FF0000"/>
                </a:solidFill>
                <a:latin typeface="Calibri" pitchFamily="34"/>
                <a:ea typeface="Arial Unicode MS" pitchFamily="2"/>
                <a:cs typeface="Tahoma" pitchFamily="2"/>
              </a:rPr>
              <a:t>de encaminhamento da Relatoria para o </a:t>
            </a:r>
          </a:p>
          <a:p>
            <a:pPr marL="180000" indent="-341280" algn="ctr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0000"/>
                </a:solidFill>
                <a:latin typeface="Calibri" pitchFamily="34"/>
                <a:ea typeface="Arial Unicode MS" pitchFamily="2"/>
                <a:cs typeface="Tahoma" pitchFamily="2"/>
              </a:rPr>
              <a:t>novo marco legal de CT&amp;I no Brasil</a:t>
            </a:r>
          </a:p>
          <a:p>
            <a:pPr marL="515790" indent="-514350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r>
              <a:rPr lang="pt-BR" sz="2400" dirty="0">
                <a:latin typeface="Calibri" pitchFamily="34"/>
                <a:ea typeface="Arial Unicode MS" pitchFamily="2"/>
                <a:cs typeface="Tahoma" pitchFamily="2"/>
              </a:rPr>
              <a:t>1. </a:t>
            </a:r>
            <a:r>
              <a:rPr lang="pt-BR" sz="2400" dirty="0" smtClean="0">
                <a:latin typeface="Calibri" pitchFamily="34"/>
                <a:ea typeface="Arial Unicode MS" pitchFamily="2"/>
                <a:cs typeface="Tahoma" pitchFamily="2"/>
              </a:rPr>
              <a:t>Lei das </a:t>
            </a:r>
            <a:r>
              <a:rPr lang="pt-BR" sz="2400" dirty="0" smtClean="0">
                <a:latin typeface="Calibri" pitchFamily="34"/>
                <a:ea typeface="Arial Unicode MS" pitchFamily="2"/>
                <a:cs typeface="Tahoma" pitchFamily="2"/>
              </a:rPr>
              <a:t>Fundações </a:t>
            </a:r>
            <a:r>
              <a:rPr lang="pt-BR" sz="2400" dirty="0">
                <a:latin typeface="Calibri" pitchFamily="34"/>
                <a:ea typeface="Arial Unicode MS" pitchFamily="2"/>
                <a:cs typeface="Tahoma" pitchFamily="2"/>
              </a:rPr>
              <a:t>de Apoio (MP 614/2013 – Lei 12.863/2013)</a:t>
            </a:r>
          </a:p>
          <a:p>
            <a:pPr marL="515790" indent="-514350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r>
              <a:rPr lang="pt-BR" sz="2400" dirty="0" smtClean="0">
                <a:latin typeface="Calibri" pitchFamily="34"/>
                <a:ea typeface="Arial Unicode MS" pitchFamily="2"/>
                <a:cs typeface="Tahoma" pitchFamily="2"/>
              </a:rPr>
              <a:t>2. </a:t>
            </a:r>
            <a:r>
              <a:rPr lang="pt-BR" sz="2400" dirty="0">
                <a:latin typeface="Calibri" pitchFamily="34"/>
                <a:ea typeface="Arial Unicode MS" pitchFamily="2"/>
                <a:cs typeface="Tahoma" pitchFamily="2"/>
              </a:rPr>
              <a:t>Emenda </a:t>
            </a:r>
            <a:r>
              <a:rPr lang="pt-BR" sz="2400" dirty="0">
                <a:latin typeface="Calibri" pitchFamily="34"/>
                <a:ea typeface="Arial Unicode MS" pitchFamily="2"/>
                <a:cs typeface="Tahoma" pitchFamily="2"/>
              </a:rPr>
              <a:t>à Constituição (PEC 290/2013 – </a:t>
            </a:r>
            <a:r>
              <a:rPr lang="pt-BR" sz="2400" dirty="0" smtClean="0">
                <a:latin typeface="Calibri" pitchFamily="34"/>
                <a:ea typeface="Arial Unicode MS" pitchFamily="2"/>
                <a:cs typeface="Tahoma" pitchFamily="2"/>
              </a:rPr>
              <a:t>PEC12/2014 – </a:t>
            </a:r>
            <a:r>
              <a:rPr lang="pt-BR" sz="2400" dirty="0" smtClean="0">
                <a:latin typeface="Calibri" pitchFamily="34"/>
                <a:ea typeface="Arial Unicode MS" pitchFamily="2"/>
                <a:cs typeface="Tahoma" pitchFamily="2"/>
              </a:rPr>
              <a:t>EC 85</a:t>
            </a:r>
            <a:r>
              <a:rPr lang="pt-BR" sz="2400" dirty="0" smtClean="0">
                <a:latin typeface="Calibri" pitchFamily="34"/>
                <a:ea typeface="Arial Unicode MS" pitchFamily="2"/>
                <a:cs typeface="Tahoma" pitchFamily="2"/>
              </a:rPr>
              <a:t>)</a:t>
            </a: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515790" indent="-514350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r>
              <a:rPr lang="pt-BR" sz="2400" dirty="0" smtClean="0">
                <a:latin typeface="Calibri" pitchFamily="34"/>
                <a:ea typeface="Arial Unicode MS" pitchFamily="2"/>
                <a:cs typeface="Tahoma" pitchFamily="2"/>
              </a:rPr>
              <a:t>3. </a:t>
            </a:r>
            <a:r>
              <a:rPr lang="pt-BR" sz="2400" dirty="0">
                <a:latin typeface="Calibri" pitchFamily="34"/>
                <a:ea typeface="Arial Unicode MS" pitchFamily="2"/>
                <a:cs typeface="Tahoma" pitchFamily="2"/>
              </a:rPr>
              <a:t>Regime Diferenciado de Contratações Públicas – RDC para CT&amp;I</a:t>
            </a:r>
          </a:p>
          <a:p>
            <a:pPr marL="342720" indent="-341280" algn="ctr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r>
              <a:rPr lang="pt-BR" sz="2400" dirty="0" smtClean="0">
                <a:latin typeface="Calibri" pitchFamily="34"/>
                <a:ea typeface="Arial Unicode MS" pitchFamily="2"/>
                <a:cs typeface="Tahoma" pitchFamily="2"/>
              </a:rPr>
              <a:t>(</a:t>
            </a:r>
            <a:r>
              <a:rPr lang="pt-BR" sz="2400" dirty="0" smtClean="0">
                <a:solidFill>
                  <a:srgbClr val="FF0000"/>
                </a:solidFill>
                <a:latin typeface="Calibri" pitchFamily="34"/>
                <a:ea typeface="Arial Unicode MS" pitchFamily="2"/>
                <a:cs typeface="Tahoma" pitchFamily="2"/>
              </a:rPr>
              <a:t>incorporada </a:t>
            </a:r>
            <a:r>
              <a:rPr lang="pt-BR" sz="2400" dirty="0">
                <a:solidFill>
                  <a:srgbClr val="FF0000"/>
                </a:solidFill>
                <a:latin typeface="Calibri" pitchFamily="34"/>
                <a:ea typeface="Arial Unicode MS" pitchFamily="2"/>
                <a:cs typeface="Tahoma" pitchFamily="2"/>
              </a:rPr>
              <a:t>parcialmente no PL 2177</a:t>
            </a:r>
            <a:r>
              <a:rPr lang="pt-BR" sz="2400" dirty="0" smtClean="0">
                <a:latin typeface="Calibri" pitchFamily="34"/>
                <a:ea typeface="Arial Unicode MS" pitchFamily="2"/>
                <a:cs typeface="Tahoma" pitchFamily="2"/>
              </a:rPr>
              <a:t>)</a:t>
            </a: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r>
              <a:rPr lang="pt-BR" sz="2400" dirty="0" smtClean="0">
                <a:latin typeface="Calibri" pitchFamily="34"/>
                <a:ea typeface="Arial Unicode MS" pitchFamily="2"/>
                <a:cs typeface="Tahoma" pitchFamily="2"/>
              </a:rPr>
              <a:t>4. </a:t>
            </a:r>
            <a:r>
              <a:rPr lang="pt-BR" sz="2400" dirty="0">
                <a:latin typeface="Calibri" pitchFamily="34"/>
                <a:ea typeface="Arial Unicode MS" pitchFamily="2"/>
                <a:cs typeface="Tahoma" pitchFamily="2"/>
              </a:rPr>
              <a:t>Lei de Acesso à Biodiversidade (</a:t>
            </a:r>
            <a:r>
              <a:rPr lang="pt-BR" sz="2400" dirty="0" smtClean="0">
                <a:solidFill>
                  <a:srgbClr val="FF0000"/>
                </a:solidFill>
                <a:latin typeface="Calibri" pitchFamily="34"/>
                <a:ea typeface="Arial Unicode MS" pitchFamily="2"/>
                <a:cs typeface="Tahoma" pitchFamily="2"/>
              </a:rPr>
              <a:t>PL7735/2014 – Lei 13.123/2015</a:t>
            </a:r>
            <a:r>
              <a:rPr lang="pt-BR" sz="2400" dirty="0" smtClean="0">
                <a:latin typeface="Calibri" pitchFamily="34"/>
                <a:ea typeface="Arial Unicode MS" pitchFamily="2"/>
                <a:cs typeface="Tahoma" pitchFamily="2"/>
              </a:rPr>
              <a:t>).</a:t>
            </a: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r>
              <a:rPr lang="pt-BR" sz="2400" dirty="0" smtClean="0">
                <a:latin typeface="Calibri" pitchFamily="34"/>
                <a:ea typeface="Arial Unicode MS" pitchFamily="2"/>
                <a:cs typeface="Tahoma" pitchFamily="2"/>
              </a:rPr>
              <a:t>5. </a:t>
            </a:r>
            <a:r>
              <a:rPr lang="pt-BR" sz="2400" dirty="0">
                <a:latin typeface="Calibri" pitchFamily="34"/>
                <a:ea typeface="Arial Unicode MS" pitchFamily="2"/>
                <a:cs typeface="Tahoma" pitchFamily="2"/>
              </a:rPr>
              <a:t>PL 2177/2011, alterando a Lei de Inovação e outras.</a:t>
            </a:r>
          </a:p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r>
              <a:rPr lang="pt-BR" sz="2400" dirty="0" smtClean="0">
                <a:latin typeface="Calibri" pitchFamily="34"/>
                <a:ea typeface="Arial Unicode MS" pitchFamily="2"/>
                <a:cs typeface="Tahoma" pitchFamily="2"/>
              </a:rPr>
              <a:t>6</a:t>
            </a:r>
            <a:r>
              <a:rPr lang="pt-BR" sz="2400" dirty="0">
                <a:latin typeface="Calibri" pitchFamily="34"/>
                <a:ea typeface="Arial Unicode MS" pitchFamily="2"/>
                <a:cs typeface="Tahoma" pitchFamily="2"/>
              </a:rPr>
              <a:t>. </a:t>
            </a:r>
            <a:r>
              <a:rPr lang="pt-BR" sz="2400" dirty="0">
                <a:latin typeface="+mn-lt"/>
                <a:ea typeface="Arial Unicode MS" pitchFamily="2"/>
                <a:cs typeface="Tahoma" pitchFamily="2"/>
              </a:rPr>
              <a:t>Incentivo à Inovação nas </a:t>
            </a:r>
            <a:r>
              <a:rPr lang="pt-BR" sz="2400" dirty="0">
                <a:latin typeface="+mn-lt"/>
              </a:rPr>
              <a:t>micro empresas e empresas de pequeno porte </a:t>
            </a:r>
            <a:r>
              <a:rPr lang="pt-BR" sz="2400" dirty="0">
                <a:latin typeface="Calibri" pitchFamily="34"/>
                <a:ea typeface="Arial Unicode MS" pitchFamily="2"/>
                <a:cs typeface="Tahoma" pitchFamily="2"/>
              </a:rPr>
              <a:t>(</a:t>
            </a:r>
            <a:r>
              <a:rPr lang="pt-BR" sz="2400" dirty="0">
                <a:solidFill>
                  <a:srgbClr val="FF0000"/>
                </a:solidFill>
                <a:latin typeface="Calibri" pitchFamily="34"/>
                <a:ea typeface="Arial Unicode MS" pitchFamily="2"/>
                <a:cs typeface="Tahoma" pitchFamily="2"/>
              </a:rPr>
              <a:t>lei específica a ser formulada  - MDIC / </a:t>
            </a:r>
            <a:r>
              <a:rPr lang="pt-BR" sz="2400" dirty="0" smtClean="0">
                <a:solidFill>
                  <a:srgbClr val="FF0000"/>
                </a:solidFill>
                <a:latin typeface="Calibri" pitchFamily="34"/>
                <a:ea typeface="Arial Unicode MS" pitchFamily="2"/>
                <a:cs typeface="Tahoma" pitchFamily="2"/>
              </a:rPr>
              <a:t>MCTI)</a:t>
            </a:r>
          </a:p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r>
              <a:rPr lang="pt-BR" sz="2400" dirty="0" smtClean="0">
                <a:solidFill>
                  <a:srgbClr val="FF0000"/>
                </a:solidFill>
                <a:latin typeface="Calibri" pitchFamily="34"/>
                <a:ea typeface="Arial Unicode MS" pitchFamily="2"/>
                <a:cs typeface="Tahoma" pitchFamily="2"/>
              </a:rPr>
              <a:t>7. Novo sistema de financiamento à Inovação.</a:t>
            </a:r>
            <a:endParaRPr lang="pt-BR" sz="2400" dirty="0">
              <a:latin typeface="+mn-lt"/>
            </a:endParaRPr>
          </a:p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10957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nit.uesc.br/portal/assets/img/noticias/pl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91" y="260350"/>
            <a:ext cx="2244217" cy="148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44" y="4221088"/>
            <a:ext cx="579493" cy="52301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54" y="2649091"/>
            <a:ext cx="848950" cy="63589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54" y="3143250"/>
            <a:ext cx="848950" cy="63589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79388" y="44450"/>
            <a:ext cx="7385050" cy="5953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32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GT </a:t>
            </a: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PL 2177/2011</a:t>
            </a:r>
          </a:p>
        </p:txBody>
      </p:sp>
      <p:grpSp>
        <p:nvGrpSpPr>
          <p:cNvPr id="101379" name="Grupo 2"/>
          <p:cNvGrpSpPr>
            <a:grpSpLocks/>
          </p:cNvGrpSpPr>
          <p:nvPr/>
        </p:nvGrpSpPr>
        <p:grpSpPr bwMode="auto">
          <a:xfrm>
            <a:off x="23813" y="822325"/>
            <a:ext cx="9156700" cy="85725"/>
            <a:chOff x="-6480" y="615960"/>
            <a:chExt cx="9156960" cy="85680"/>
          </a:xfrm>
        </p:grpSpPr>
        <p:pic>
          <p:nvPicPr>
            <p:cNvPr id="101382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algn="just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9BBB59">
                    <a:lumMod val="50000"/>
                  </a:srgbClr>
                </a:solidFill>
                <a:latin typeface="Calibri" pitchFamily="34"/>
                <a:ea typeface="Arial Unicode MS" pitchFamily="2"/>
                <a:cs typeface="Tahoma" pitchFamily="2"/>
              </a:rPr>
              <a:t>Instituições e entidades participantes das </a:t>
            </a:r>
          </a:p>
          <a:p>
            <a:pPr marL="342720" indent="-341280" algn="just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9BBB59">
                    <a:lumMod val="50000"/>
                  </a:srgbClr>
                </a:solidFill>
                <a:latin typeface="Calibri" pitchFamily="34"/>
                <a:ea typeface="Arial Unicode MS" pitchFamily="2"/>
                <a:cs typeface="Tahoma" pitchFamily="2"/>
              </a:rPr>
              <a:t>discussões</a:t>
            </a:r>
          </a:p>
          <a:p>
            <a:pPr marL="342720" indent="-341280" algn="just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  <a:ea typeface="Arial Unicode MS" pitchFamily="2"/>
                <a:cs typeface="Arial" panose="020B0604020202020204" pitchFamily="34" charset="0"/>
              </a:rPr>
              <a:t>1.	Academia Brasileira de Ciências – ABC;</a:t>
            </a:r>
          </a:p>
          <a:p>
            <a:pPr marL="342720" indent="-341280" algn="just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  <a:ea typeface="Arial Unicode MS" pitchFamily="2"/>
                <a:cs typeface="Arial" panose="020B0604020202020204" pitchFamily="34" charset="0"/>
              </a:rPr>
              <a:t>2.	Agência Espacial Brasileira – AEB;</a:t>
            </a:r>
          </a:p>
          <a:p>
            <a:pPr marL="342720" indent="-341280" algn="just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  <a:ea typeface="Arial Unicode MS" pitchFamily="2"/>
                <a:cs typeface="Arial" panose="020B0604020202020204" pitchFamily="34" charset="0"/>
              </a:rPr>
              <a:t>3.	Associação Brasileira das Instituições de Pesquisa, Tecnologia e Inovação – ABIPTI;</a:t>
            </a:r>
          </a:p>
          <a:p>
            <a:pPr marL="342720" indent="-341280" algn="just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  <a:ea typeface="Arial Unicode MS" pitchFamily="2"/>
                <a:cs typeface="Arial" panose="020B0604020202020204" pitchFamily="34" charset="0"/>
              </a:rPr>
              <a:t>4.	Associação Brasileira das Universidades Comunitárias – ABRUC;</a:t>
            </a:r>
          </a:p>
          <a:p>
            <a:pPr marL="342720" indent="-341280" algn="just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  <a:ea typeface="Arial Unicode MS" pitchFamily="2"/>
                <a:cs typeface="Arial" panose="020B0604020202020204" pitchFamily="34" charset="0"/>
              </a:rPr>
              <a:t>5.	Associação Brasileira dos Reitores das Universidades Estaduais e Municipais – ABRUEM;</a:t>
            </a:r>
          </a:p>
          <a:p>
            <a:pPr marL="342720" indent="-341280" algn="just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  <a:ea typeface="Arial Unicode MS" pitchFamily="2"/>
                <a:cs typeface="Arial" panose="020B0604020202020204" pitchFamily="34" charset="0"/>
              </a:rPr>
              <a:t>6.	Associação Nacional das Entidades Promotoras de Empreendimentos Inovadores – ANPROTEC;</a:t>
            </a:r>
          </a:p>
          <a:p>
            <a:pPr marL="344340" indent="-342900" algn="just" eaLnBrk="1" fontAlgn="auto" hangingPunct="1">
              <a:spcBef>
                <a:spcPts val="697"/>
              </a:spcBef>
              <a:spcAft>
                <a:spcPts val="0"/>
              </a:spcAft>
              <a:buFontTx/>
              <a:buAutoNum type="arabicPeriod" startAt="7"/>
              <a:defRPr/>
            </a:pPr>
            <a:r>
              <a:rPr lang="pt-BR" b="1" dirty="0">
                <a:solidFill>
                  <a:srgbClr val="FF0000"/>
                </a:solidFill>
                <a:ea typeface="Arial Unicode MS" pitchFamily="2"/>
                <a:cs typeface="Arial" panose="020B0604020202020204" pitchFamily="34" charset="0"/>
              </a:rPr>
              <a:t>Associação Nacional das Universidades Particulares – ANUP;</a:t>
            </a:r>
          </a:p>
          <a:p>
            <a:pPr marL="344340" indent="-342900" algn="just" eaLnBrk="1" fontAlgn="auto" hangingPunct="1">
              <a:spcBef>
                <a:spcPts val="697"/>
              </a:spcBef>
              <a:spcAft>
                <a:spcPts val="0"/>
              </a:spcAft>
              <a:buFontTx/>
              <a:buAutoNum type="arabicPeriod" startAt="7"/>
              <a:defRPr/>
            </a:pPr>
            <a:endParaRPr lang="pt-BR" b="1" dirty="0">
              <a:solidFill>
                <a:srgbClr val="FF0000"/>
              </a:solidFill>
              <a:ea typeface="Arial Unicode MS" pitchFamily="2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b="1" dirty="0">
                <a:solidFill>
                  <a:srgbClr val="FF0000"/>
                </a:solidFill>
              </a:rPr>
              <a:t>8.  Associação Nacional de Pesquisa e Desenvolvimento das Empresas Inovadoras – ANPEI;</a:t>
            </a:r>
          </a:p>
          <a:p>
            <a:pPr>
              <a:defRPr/>
            </a:pPr>
            <a:r>
              <a:rPr lang="pt-BR" b="1" dirty="0">
                <a:solidFill>
                  <a:srgbClr val="FF0000"/>
                </a:solidFill>
              </a:rPr>
              <a:t>9.  Associação Nacional dos Dirigentes das Instituições Federais de Ensino Superior – ANDIFES;</a:t>
            </a:r>
          </a:p>
          <a:p>
            <a:pPr marL="458640" indent="-457200" algn="just" eaLnBrk="1" fontAlgn="auto" hangingPunct="1">
              <a:spcBef>
                <a:spcPts val="697"/>
              </a:spcBef>
              <a:spcAft>
                <a:spcPts val="0"/>
              </a:spcAft>
              <a:buFontTx/>
              <a:buAutoNum type="arabicPeriod" startAt="7"/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101381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836613"/>
            <a:ext cx="2220912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79388" y="44450"/>
            <a:ext cx="7385050" cy="5953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32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GT </a:t>
            </a: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PL 2177/2011</a:t>
            </a:r>
          </a:p>
        </p:txBody>
      </p:sp>
      <p:grpSp>
        <p:nvGrpSpPr>
          <p:cNvPr id="103427" name="Grupo 2"/>
          <p:cNvGrpSpPr>
            <a:grpSpLocks/>
          </p:cNvGrpSpPr>
          <p:nvPr/>
        </p:nvGrpSpPr>
        <p:grpSpPr bwMode="auto">
          <a:xfrm>
            <a:off x="23813" y="822325"/>
            <a:ext cx="9156700" cy="85725"/>
            <a:chOff x="-6480" y="615960"/>
            <a:chExt cx="9156960" cy="85680"/>
          </a:xfrm>
        </p:grpSpPr>
        <p:pic>
          <p:nvPicPr>
            <p:cNvPr id="103431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algn="just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9BBB59">
                  <a:lumMod val="50000"/>
                </a:srgbClr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9BBB59">
                  <a:lumMod val="50000"/>
                </a:srgbClr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103429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92" y="908720"/>
            <a:ext cx="2220912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Retângulo 2"/>
          <p:cNvSpPr>
            <a:spLocks noChangeArrowheads="1"/>
          </p:cNvSpPr>
          <p:nvPr/>
        </p:nvSpPr>
        <p:spPr bwMode="auto">
          <a:xfrm>
            <a:off x="109539" y="1412875"/>
            <a:ext cx="8998966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10.	Centro de Gestão e Estudos Estratégicos – GGEE;</a:t>
            </a: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Tx/>
              <a:buAutoNum type="arabicPeriod" startAt="11"/>
            </a:pP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Centro </a:t>
            </a: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Nacional de Pesquisa em Energia e 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Materiais</a:t>
            </a:r>
          </a:p>
          <a:p>
            <a:pPr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– CNPEM;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12.	Comando da Aeronáutica;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13.	Comando da Marinha;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14.	Comando do Exército;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15.	Confederação Nacional da Indústria – CNI;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16.	Conselho de Reitores das Universidades Brasileiras – CRUB;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17.	Conselho Nacional das Fundações de Amparo à Pesquisa – CONFAP;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18.	Conselho Nacional de Desenvolvimento Científico e Tecnológico – CNPq;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19.	Conselho Nacional de Secretários de Educação – CONSED;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20.	Conselho Nacional de Secretários Estaduais para Assuntos de Ciência, Tecnologia e Inovação – CONSECTI;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21.	Coordenação de Aperfeiçoamento de Pessoal de Nível Superior – CAPES;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22.	Empresa Brasileira de Pesquisa Agropecuária – EMBRAPA;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23.	Federação das Indústrias do Estado de São Paulo – FIESP;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24.	Financiadora de Estudos e Projetos – FINEP;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25.	Fórum Nacional de Gestores de Inovação e Transferência de Tecnologia – FORTEC;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79388" y="44450"/>
            <a:ext cx="7385050" cy="5953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32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GT </a:t>
            </a: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PL 2177/2011</a:t>
            </a:r>
          </a:p>
        </p:txBody>
      </p:sp>
      <p:grpSp>
        <p:nvGrpSpPr>
          <p:cNvPr id="105475" name="Grupo 2"/>
          <p:cNvGrpSpPr>
            <a:grpSpLocks/>
          </p:cNvGrpSpPr>
          <p:nvPr/>
        </p:nvGrpSpPr>
        <p:grpSpPr bwMode="auto">
          <a:xfrm>
            <a:off x="23813" y="822325"/>
            <a:ext cx="9156700" cy="85725"/>
            <a:chOff x="-6480" y="615960"/>
            <a:chExt cx="9156960" cy="85680"/>
          </a:xfrm>
        </p:grpSpPr>
        <p:pic>
          <p:nvPicPr>
            <p:cNvPr id="105479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algn="just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9BBB59">
                  <a:lumMod val="50000"/>
                </a:srgbClr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9BBB59">
                  <a:lumMod val="50000"/>
                </a:srgbClr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105477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04" y="908720"/>
            <a:ext cx="22225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Retângulo 2"/>
          <p:cNvSpPr>
            <a:spLocks noChangeArrowheads="1"/>
          </p:cNvSpPr>
          <p:nvPr/>
        </p:nvSpPr>
        <p:spPr bwMode="auto">
          <a:xfrm>
            <a:off x="34925" y="971550"/>
            <a:ext cx="900112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 26 - Fórum Nacional de Pró-Reitores de Pesquisa e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Pós-Graduação – FOPROP;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27 - Fundação de Amparo à Pesquisa do Estado de Minas Gerais –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FAPEMIG;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28 - Fundação de Amparo à Pesquisa do Estado de São Paulo –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FAPESP;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29 - Fundação de Amparo à Pesquisa do Estado do Acre – FAPAC;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30 - Fundação de Amparo à Pesquisa do Estado do Espírito Santo – FAPES;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31 - Fundação Osvaldo Cruz – FIOCRUZ;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32 - Grupo </a:t>
            </a:r>
            <a:r>
              <a:rPr lang="pt-BR" altLang="pt-BR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FarmaBrasil</a:t>
            </a: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– GFB;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33 - Indústrias Nucleares do Brasil – INB;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34 - Instituto Alberto Luiz Coimbra de Pós-graduação e Pesquisa de Engenharia – COPPE/UFRJ;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35 - Instituto Nacional de Metrologia, Qualidade e Tecnologia – INMETRO;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36 - Instituto Nacional de Pesquisas Espaciais – INPE;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37 - Instituto Nacional de Propriedade Industrial – INPI;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38 - Ministério da Ciência, Tecnologia e Inovação – MCTI;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39 - Ministério da Defesa;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40 - Ministério da Educação;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41 - Ministério da Fazenda;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42 - Ministério da Previdência Social;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179388" y="44450"/>
            <a:ext cx="7385050" cy="5953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32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GT </a:t>
            </a: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PL 2177/2011</a:t>
            </a:r>
          </a:p>
        </p:txBody>
      </p:sp>
      <p:grpSp>
        <p:nvGrpSpPr>
          <p:cNvPr id="107523" name="Grupo 2"/>
          <p:cNvGrpSpPr>
            <a:grpSpLocks/>
          </p:cNvGrpSpPr>
          <p:nvPr/>
        </p:nvGrpSpPr>
        <p:grpSpPr bwMode="auto">
          <a:xfrm>
            <a:off x="23813" y="822325"/>
            <a:ext cx="9156700" cy="85725"/>
            <a:chOff x="-6480" y="615960"/>
            <a:chExt cx="9156960" cy="85680"/>
          </a:xfrm>
        </p:grpSpPr>
        <p:pic>
          <p:nvPicPr>
            <p:cNvPr id="107527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solidFill>
                  <a:prstClr val="black"/>
                </a:solidFill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algn="just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9BBB59">
                  <a:lumMod val="50000"/>
                </a:srgbClr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spcBef>
                <a:spcPts val="697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9BBB59">
                  <a:lumMod val="50000"/>
                </a:srgbClr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solidFill>
                <a:prstClr val="black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107525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92" y="908720"/>
            <a:ext cx="2220912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Retângulo 2"/>
          <p:cNvSpPr>
            <a:spLocks noChangeArrowheads="1"/>
          </p:cNvSpPr>
          <p:nvPr/>
        </p:nvSpPr>
        <p:spPr bwMode="auto">
          <a:xfrm>
            <a:off x="101600" y="1628775"/>
            <a:ext cx="9001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43 - Ministério da Saúde;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44 - Ministério do Desenvolvimento, Indústria e Comércio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Exterior – MDIC;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45 - Ministério do Planejamento, Orçamento e Gestão;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46 - </a:t>
            </a:r>
            <a:r>
              <a:rPr lang="pt-BR" altLang="pt-BR" sz="1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Nuclebrás</a:t>
            </a: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Equipamentos Pesados S.A. – NUCLEP;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47 - Secretaria da Micro e Pequena Empresa – SMPE;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48 - Secretaria de Relações Institucionais da Presidência da República – SRI;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49 - Serviço Brasileiro de Apoio às Micro e Pequenas Empresas – SEBRAE;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50 - Sociedade Brasileira para o Progresso da Ciência – SBPC;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51 - Tribunal de Contas da União – TCU;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52 - Universidade de São Paulo – USP;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 b="1" dirty="0">
                <a:solidFill>
                  <a:srgbClr val="FF0000"/>
                </a:solidFill>
                <a:latin typeface="Arial" panose="020B0604020202020204" pitchFamily="34" charset="0"/>
              </a:rPr>
              <a:t>53 - Universidade Estadual de Santa Cruz – UESC.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-4763" y="25400"/>
            <a:ext cx="7385051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</a:rPr>
              <a:t>	Emenda </a:t>
            </a:r>
            <a:r>
              <a:rPr lang="pt-BR" sz="2400" b="1" dirty="0">
                <a:solidFill>
                  <a:srgbClr val="C00000"/>
                </a:solidFill>
              </a:rPr>
              <a:t>Constitucional 85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622843"/>
            <a:ext cx="9144000" cy="69852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50000">
                <a:srgbClr val="0066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1622" name="Subtítulo 2"/>
          <p:cNvSpPr txBox="1">
            <a:spLocks/>
          </p:cNvSpPr>
          <p:nvPr/>
        </p:nvSpPr>
        <p:spPr bwMode="auto">
          <a:xfrm>
            <a:off x="107950" y="877888"/>
            <a:ext cx="8928100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Proposta de Emenda à Constituição 290/2013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Texto aprovado na CCJ da Câmara, em 28 de agosto de 2013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1188" y="1933575"/>
          <a:ext cx="8064500" cy="466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566"/>
                <a:gridCol w="4069934"/>
              </a:tblGrid>
              <a:tr h="36581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Texto</a:t>
                      </a:r>
                      <a:r>
                        <a:rPr lang="pt-BR" sz="1800" baseline="0" dirty="0" smtClean="0"/>
                        <a:t> Original da C. F.</a:t>
                      </a:r>
                      <a:endParaRPr lang="pt-BR" sz="1800" dirty="0"/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Modificações propostas</a:t>
                      </a:r>
                      <a:endParaRPr lang="pt-BR" sz="1800" dirty="0"/>
                    </a:p>
                  </a:txBody>
                  <a:tcPr marL="91436" marR="91436" marT="45729" marB="45729"/>
                </a:tc>
              </a:tr>
              <a:tr h="2286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23. É competência comum da União, dos Estados, do Distrito Federal e dos Municípios:</a:t>
                      </a:r>
                    </a:p>
                    <a:p>
                      <a:r>
                        <a:rPr lang="pt-BR" sz="1800" dirty="0" smtClean="0"/>
                        <a:t>...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– proporcionar os meios de acesso à cultura, à educação e à ciência; </a:t>
                      </a:r>
                      <a:endParaRPr lang="pt-BR" sz="1800" dirty="0"/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23. É competência comum da União, dos Estados, do Distrito Federal e dos Municípios: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- proporcionar os meios de acesso à cultura, à educação, à ciência, </a:t>
                      </a:r>
                      <a:r>
                        <a:rPr lang="pt-BR" sz="18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tecnologia, à pesquisa e à inovação</a:t>
                      </a: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29" marB="45729"/>
                </a:tc>
              </a:tr>
              <a:tr h="2011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24. Compete à União, aos Estados e ao Distrito Federal legislar concorrentemente sobre: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IX – educação, cultura, ensino e desporto;</a:t>
                      </a:r>
                      <a:endParaRPr lang="pt-BR" sz="1800" dirty="0"/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24. Compete à União, aos Estados e ao Distrito Federal legislar concorrentemente sobre: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IX - educação, cultura, ensino, desporto, </a:t>
                      </a:r>
                      <a:r>
                        <a:rPr lang="pt-BR" sz="18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ciência, tecnologia, pesquisa e inovação</a:t>
                      </a: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800" dirty="0"/>
                    </a:p>
                  </a:txBody>
                  <a:tcPr marL="91436" marR="91436" marT="45729" marB="45729"/>
                </a:tc>
              </a:tr>
            </a:tbl>
          </a:graphicData>
        </a:graphic>
      </p:graphicFrame>
      <p:pic>
        <p:nvPicPr>
          <p:cNvPr id="111637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622843"/>
            <a:ext cx="9144000" cy="69852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50000">
                <a:srgbClr val="0066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2645" name="Subtítulo 2"/>
          <p:cNvSpPr txBox="1">
            <a:spLocks/>
          </p:cNvSpPr>
          <p:nvPr/>
        </p:nvSpPr>
        <p:spPr bwMode="auto">
          <a:xfrm>
            <a:off x="107950" y="877888"/>
            <a:ext cx="8928100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Proposta de Emenda à Constituição 290/2013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Texto aprovado na CCJ da Câmara, em 28 de agosto de 2013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611188" y="1933575"/>
          <a:ext cx="8064500" cy="4664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566"/>
                <a:gridCol w="4069934"/>
              </a:tblGrid>
              <a:tr h="365814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Texto</a:t>
                      </a:r>
                      <a:r>
                        <a:rPr lang="pt-BR" sz="1800" baseline="0" dirty="0" smtClean="0"/>
                        <a:t> Original da C. F.</a:t>
                      </a:r>
                      <a:endParaRPr lang="pt-BR" sz="1800" dirty="0"/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Modificações propostas</a:t>
                      </a:r>
                      <a:endParaRPr lang="pt-BR" sz="1800" dirty="0"/>
                    </a:p>
                  </a:txBody>
                  <a:tcPr marL="91436" marR="91436" marT="45729" marB="45729"/>
                </a:tc>
              </a:tr>
              <a:tr h="22863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23. É competência comum da União, dos Estados, do Distrito Federal e dos Municípios:</a:t>
                      </a:r>
                    </a:p>
                    <a:p>
                      <a:r>
                        <a:rPr lang="pt-BR" sz="1800" dirty="0" smtClean="0"/>
                        <a:t>...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– proporcionar os meios de acesso à cultura, à educação e à ciência; </a:t>
                      </a:r>
                      <a:endParaRPr lang="pt-BR" sz="1800" dirty="0"/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23. É competência comum da União, dos Estados, do Distrito Federal e dos Municípios: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- proporcionar os meios de acesso à cultura, à educação, à ciência, </a:t>
                      </a:r>
                      <a:r>
                        <a:rPr lang="pt-BR" sz="18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tecnologia, à pesquisa e à inovação</a:t>
                      </a: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29" marB="45729"/>
                </a:tc>
              </a:tr>
              <a:tr h="2011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24. Compete à União, aos Estados e ao Distrito Federal legislar concorrentemente sobre: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IX – educação, cultura, ensino e desporto;</a:t>
                      </a:r>
                      <a:endParaRPr lang="pt-BR" sz="1800" dirty="0"/>
                    </a:p>
                  </a:txBody>
                  <a:tcPr marL="91436" marR="91436" marT="45729" marB="4572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24. Compete à União, aos Estados e ao Distrito Federal legislar concorrentemente sobre: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IX - educação, cultura, ensino, desporto, </a:t>
                      </a:r>
                      <a:r>
                        <a:rPr lang="pt-BR" sz="18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ciência, tecnologia, pesquisa e inovação</a:t>
                      </a: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800" dirty="0"/>
                    </a:p>
                  </a:txBody>
                  <a:tcPr marL="91436" marR="91436" marT="45729" marB="45729"/>
                </a:tc>
              </a:tr>
            </a:tbl>
          </a:graphicData>
        </a:graphic>
      </p:graphicFrame>
      <p:pic>
        <p:nvPicPr>
          <p:cNvPr id="112660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1091" y="1947604"/>
            <a:ext cx="8856538" cy="378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Fica explícito que todos os entes federados têm competência comum no que toca à obrigação de proporcionar acesso à CT&amp;I;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Fica caracterizada a solidariedade entre as esferas de governo no dever do Estado;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Fica explícito que os entes federados têm competência para legislar a respeito de CT&amp;I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A competência concorrente implica em que, existindo conflito de normas, prevalece o entendimento do ente federal;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A ideia é estabelecer uma coordenação entre esfera federal e estadual;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-4763" y="25400"/>
            <a:ext cx="7385051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</a:rPr>
              <a:t>	Emenda </a:t>
            </a:r>
            <a:r>
              <a:rPr lang="pt-BR" sz="2400" b="1" dirty="0">
                <a:solidFill>
                  <a:srgbClr val="C00000"/>
                </a:solidFill>
              </a:rPr>
              <a:t>Constitucional 85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622843"/>
            <a:ext cx="9144000" cy="69852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50000">
                <a:srgbClr val="0066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3669" name="Subtítulo 2"/>
          <p:cNvSpPr txBox="1">
            <a:spLocks/>
          </p:cNvSpPr>
          <p:nvPr/>
        </p:nvSpPr>
        <p:spPr bwMode="auto">
          <a:xfrm>
            <a:off x="107950" y="877888"/>
            <a:ext cx="8928100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Proposta de Emenda à Constituição 290/2013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Texto aprovado na CCJ da Câmara, em 28 de agosto de 2013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23850" y="1933575"/>
          <a:ext cx="8569325" cy="457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4620"/>
                <a:gridCol w="4324705"/>
              </a:tblGrid>
              <a:tr h="365769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Texto</a:t>
                      </a:r>
                      <a:r>
                        <a:rPr lang="pt-BR" sz="1800" baseline="0" dirty="0" smtClean="0"/>
                        <a:t> Original da C. F.</a:t>
                      </a:r>
                      <a:endParaRPr lang="pt-B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Modificações propostas</a:t>
                      </a:r>
                      <a:endParaRPr lang="pt-BR" sz="1800" dirty="0"/>
                    </a:p>
                  </a:txBody>
                  <a:tcPr marT="45725" marB="45725"/>
                </a:tc>
              </a:tr>
              <a:tr h="4206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167. São vedados: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...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 - a transposição, o remanejamento ou a transferência de recursos de uma categoria de programação para outra ou de um órgão para outro, sem prévia autorização legislativa;</a:t>
                      </a:r>
                      <a:endParaRPr lang="pt-B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“Art. 167. .....................................................................§ 1º ..............................................................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..................................................................... § </a:t>
                      </a:r>
                      <a:r>
                        <a:rPr lang="pt-BR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5º A transposição, o remanejamento ou a transferência de recursos de uma categoria de programação para outra poderão ser admitidos, no âmbito das atividades de ciência, tecnologia e inovação, com o objetivo de viabilizar os resultados de projetos restritos a essas funções, mediante ato do Poder Executivo, sem necessidade da prévia autorização legislativa prevista no inciso VI deste artigo. </a:t>
                      </a:r>
                    </a:p>
                    <a:p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  <p:pic>
        <p:nvPicPr>
          <p:cNvPr id="113681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-4763" y="25400"/>
            <a:ext cx="7385051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</a:rPr>
              <a:t>	Emenda </a:t>
            </a:r>
            <a:r>
              <a:rPr lang="pt-BR" sz="2400" b="1" dirty="0">
                <a:solidFill>
                  <a:srgbClr val="C00000"/>
                </a:solidFill>
              </a:rPr>
              <a:t>Constitucional 85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622843"/>
            <a:ext cx="9144000" cy="69852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50000">
                <a:srgbClr val="0066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4693" name="Subtítulo 2"/>
          <p:cNvSpPr txBox="1">
            <a:spLocks/>
          </p:cNvSpPr>
          <p:nvPr/>
        </p:nvSpPr>
        <p:spPr bwMode="auto">
          <a:xfrm>
            <a:off x="107950" y="877888"/>
            <a:ext cx="8928100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pt-BR" altLang="pt-BR" sz="2400" b="1" dirty="0">
                <a:solidFill>
                  <a:srgbClr val="C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Proposta de Emenda à Constituição 290/2013</a:t>
            </a: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pt-BR" altLang="pt-BR" sz="2400" b="1" dirty="0" smtClean="0">
                <a:solidFill>
                  <a:srgbClr val="C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Aprovada como Emenda Constitucional 85</a:t>
            </a:r>
            <a:endParaRPr lang="pt-BR" altLang="pt-BR" sz="24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23850" y="1933575"/>
          <a:ext cx="8569325" cy="457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4620"/>
                <a:gridCol w="4324705"/>
              </a:tblGrid>
              <a:tr h="365769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Texto</a:t>
                      </a:r>
                      <a:r>
                        <a:rPr lang="pt-BR" sz="1800" baseline="0" dirty="0" smtClean="0"/>
                        <a:t> Original da C. F.</a:t>
                      </a:r>
                      <a:endParaRPr lang="pt-B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Modificações propostas</a:t>
                      </a:r>
                      <a:endParaRPr lang="pt-BR" sz="1800" dirty="0"/>
                    </a:p>
                  </a:txBody>
                  <a:tcPr marT="45725" marB="45725"/>
                </a:tc>
              </a:tr>
              <a:tr h="4206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167. São vedados: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...</a:t>
                      </a:r>
                    </a:p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 - a transposição, o remanejamento ou a transferência de recursos de uma categoria de programação para outra ou de um órgão para outro, sem prévia autorização legislativa;</a:t>
                      </a:r>
                      <a:endParaRPr lang="pt-BR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“Art. 167. .....................................................................§ 1º ..............................................................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..................................................................... § </a:t>
                      </a:r>
                      <a:r>
                        <a:rPr lang="pt-BR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5º Para a viabilização dos resultados de interesse científico, tecnológico e de inovação, poderá ser admitida a transposição, o remanejamento ou a transferência de recursos direcionados às atividades de Ciência, Tecnologia e Inovação de uma categoria de programação para outra, sem a necessidade da prévia autorização legislativa prevista no inciso VI deste artigo, na forma da lei. (NR)”</a:t>
                      </a:r>
                    </a:p>
                    <a:p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  <p:pic>
        <p:nvPicPr>
          <p:cNvPr id="114705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75450" y="2780928"/>
            <a:ext cx="8856538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O remanejamento de recursos de C,T&amp;I entre rubricas </a:t>
            </a:r>
            <a:r>
              <a:rPr lang="pt-BR" altLang="pt-BR" sz="2400" dirty="0" smtClean="0"/>
              <a:t>fica </a:t>
            </a:r>
            <a:r>
              <a:rPr lang="pt-BR" altLang="pt-BR" sz="2400" dirty="0"/>
              <a:t>dispensado de autorização legislativa (lei específica), podendo ser realizado por ato do Executivo (decreto);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altLang="pt-B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Não dá liberdade </a:t>
            </a:r>
            <a:r>
              <a:rPr lang="pt-BR" altLang="pt-BR" sz="2400" i="1" dirty="0"/>
              <a:t>a priori </a:t>
            </a:r>
            <a:r>
              <a:rPr lang="pt-BR" altLang="pt-BR" sz="2400" dirty="0"/>
              <a:t>ao gestor de programa ou projeto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-4763" y="25400"/>
            <a:ext cx="7385051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</a:rPr>
              <a:t>	Emenda </a:t>
            </a:r>
            <a:r>
              <a:rPr lang="pt-BR" sz="2400" b="1" dirty="0">
                <a:solidFill>
                  <a:srgbClr val="C00000"/>
                </a:solidFill>
              </a:rPr>
              <a:t>Constitucional 85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622843"/>
            <a:ext cx="9144000" cy="69852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50000">
                <a:srgbClr val="0066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5717" name="Subtítulo 2"/>
          <p:cNvSpPr txBox="1">
            <a:spLocks/>
          </p:cNvSpPr>
          <p:nvPr/>
        </p:nvSpPr>
        <p:spPr bwMode="auto">
          <a:xfrm>
            <a:off x="107950" y="860425"/>
            <a:ext cx="8928100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63142"/>
              </p:ext>
            </p:extLst>
          </p:nvPr>
        </p:nvGraphicFramePr>
        <p:xfrm>
          <a:off x="611560" y="1988840"/>
          <a:ext cx="8064500" cy="265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566"/>
                <a:gridCol w="4069934"/>
              </a:tblGrid>
              <a:tr h="370906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Texto</a:t>
                      </a:r>
                      <a:r>
                        <a:rPr lang="pt-BR" sz="1800" baseline="0" dirty="0" smtClean="0"/>
                        <a:t> Original da C. F.</a:t>
                      </a:r>
                      <a:endParaRPr lang="pt-BR" sz="1800" dirty="0"/>
                    </a:p>
                  </a:txBody>
                  <a:tcPr marL="91436" marR="91436" marT="45728" marB="45728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Modificações propostas</a:t>
                      </a:r>
                      <a:endParaRPr lang="pt-BR" sz="1800" dirty="0"/>
                    </a:p>
                  </a:txBody>
                  <a:tcPr marL="91436" marR="91436" marT="45728" marB="45728"/>
                </a:tc>
              </a:tr>
              <a:tr h="2286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200. Ao sistema único de saúde compete, além de outras atribuições, nos termos da lei:</a:t>
                      </a:r>
                    </a:p>
                    <a:p>
                      <a:r>
                        <a:rPr lang="pt-BR" sz="1800" dirty="0" smtClean="0"/>
                        <a:t>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– </a:t>
                      </a:r>
                      <a:r>
                        <a:rPr lang="pt-BR" sz="1800" i="1" dirty="0" smtClean="0"/>
                        <a:t>incrementar em sua área de atuação o desenvolvimento científico e tecnológico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pt-BR" sz="1800" dirty="0"/>
                    </a:p>
                  </a:txBody>
                  <a:tcPr marL="91436" marR="91436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200. Ao sistema único de saúde compete, além de outras atribuições, nos termos da lei: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 - </a:t>
                      </a:r>
                      <a:r>
                        <a:rPr lang="pt-BR" sz="1800" i="1" dirty="0" smtClean="0"/>
                        <a:t>incrementar em sua área de atuação o desenvolvimento científico e tecnológico </a:t>
                      </a:r>
                      <a:r>
                        <a:rPr lang="pt-BR" sz="1800" b="1" i="1" dirty="0" smtClean="0">
                          <a:solidFill>
                            <a:srgbClr val="FF0000"/>
                          </a:solidFill>
                        </a:rPr>
                        <a:t>e a inovação</a:t>
                      </a: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28" marB="45728"/>
                </a:tc>
              </a:tr>
            </a:tbl>
          </a:graphicData>
        </a:graphic>
      </p:graphicFrame>
      <p:pic>
        <p:nvPicPr>
          <p:cNvPr id="115732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-4763" y="25400"/>
            <a:ext cx="7385051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</a:rPr>
              <a:t>	Emenda </a:t>
            </a:r>
            <a:r>
              <a:rPr lang="pt-BR" sz="2400" b="1" dirty="0">
                <a:solidFill>
                  <a:srgbClr val="C00000"/>
                </a:solidFill>
              </a:rPr>
              <a:t>Constitucional 85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48136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48132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9001125" cy="1222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Recurso para ciência na academia nos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EUA vem principalmente do Estado...</a:t>
            </a:r>
          </a:p>
        </p:txBody>
      </p:sp>
      <p:sp>
        <p:nvSpPr>
          <p:cNvPr id="48134" name="CaixaDeTexto 11"/>
          <p:cNvSpPr txBox="1">
            <a:spLocks noChangeArrowheads="1"/>
          </p:cNvSpPr>
          <p:nvPr/>
        </p:nvSpPr>
        <p:spPr bwMode="auto">
          <a:xfrm>
            <a:off x="539750" y="6086475"/>
            <a:ext cx="24844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/>
              <a:t>Fonte: Brito Cruz, 2000</a:t>
            </a:r>
          </a:p>
        </p:txBody>
      </p:sp>
      <p:pic>
        <p:nvPicPr>
          <p:cNvPr id="4813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81150"/>
            <a:ext cx="8605838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93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622843"/>
            <a:ext cx="9144000" cy="69852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50000">
                <a:srgbClr val="0066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6741" name="Subtítulo 2"/>
          <p:cNvSpPr txBox="1">
            <a:spLocks/>
          </p:cNvSpPr>
          <p:nvPr/>
        </p:nvSpPr>
        <p:spPr bwMode="auto">
          <a:xfrm>
            <a:off x="107950" y="877888"/>
            <a:ext cx="8928100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341989"/>
              </p:ext>
            </p:extLst>
          </p:nvPr>
        </p:nvGraphicFramePr>
        <p:xfrm>
          <a:off x="611188" y="1600200"/>
          <a:ext cx="8209284" cy="4145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281"/>
                <a:gridCol w="4143003"/>
              </a:tblGrid>
              <a:tr h="370620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Texto</a:t>
                      </a:r>
                      <a:r>
                        <a:rPr lang="pt-BR" sz="1800" baseline="0" dirty="0" smtClean="0"/>
                        <a:t> Original da C. F.</a:t>
                      </a:r>
                      <a:endParaRPr lang="pt-BR" sz="1800" dirty="0"/>
                    </a:p>
                  </a:txBody>
                  <a:tcPr marL="91436" marR="91436" marT="45693" marB="45693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Modificações propostas</a:t>
                      </a:r>
                      <a:endParaRPr lang="pt-BR" sz="1800" dirty="0"/>
                    </a:p>
                  </a:txBody>
                  <a:tcPr marL="91436" marR="91436" marT="45693" marB="45693"/>
                </a:tc>
              </a:tr>
              <a:tr h="666092">
                <a:tc>
                  <a:txBody>
                    <a:bodyPr/>
                    <a:lstStyle/>
                    <a:p>
                      <a:pPr rtl="0"/>
                      <a:r>
                        <a:rPr lang="pt-BR" sz="1800" i="1" dirty="0" smtClean="0"/>
                        <a:t>CAPÍTULO IV </a:t>
                      </a:r>
                    </a:p>
                    <a:p>
                      <a:pPr rtl="0"/>
                      <a:r>
                        <a:rPr lang="pt-BR" sz="1800" i="1" dirty="0" smtClean="0"/>
                        <a:t>Da Ciência</a:t>
                      </a:r>
                      <a:r>
                        <a:rPr lang="pt-BR" sz="1800" i="1" baseline="0" dirty="0" smtClean="0"/>
                        <a:t> e</a:t>
                      </a:r>
                      <a:r>
                        <a:rPr lang="pt-BR" sz="1800" i="1" dirty="0" smtClean="0"/>
                        <a:t> Tecnologia</a:t>
                      </a:r>
                      <a:endParaRPr lang="pt-BR" sz="1800" dirty="0" smtClean="0"/>
                    </a:p>
                  </a:txBody>
                  <a:tcPr marL="91436" marR="91436" marT="45728" marB="45728"/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1800" i="1" dirty="0" smtClean="0"/>
                        <a:t>CAPÍTULO IV </a:t>
                      </a:r>
                    </a:p>
                    <a:p>
                      <a:pPr rtl="0"/>
                      <a:r>
                        <a:rPr lang="pt-BR" sz="1800" i="1" dirty="0" smtClean="0"/>
                        <a:t>Da Ciência</a:t>
                      </a:r>
                      <a:r>
                        <a:rPr lang="pt-BR" sz="1800" b="1" i="1" baseline="0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pt-BR" sz="1800" i="1" dirty="0" smtClean="0"/>
                        <a:t> Tecnologia </a:t>
                      </a:r>
                      <a:r>
                        <a:rPr lang="pt-BR" sz="1800" b="1" i="1" dirty="0" smtClean="0">
                          <a:solidFill>
                            <a:srgbClr val="FF0000"/>
                          </a:solidFill>
                        </a:rPr>
                        <a:t>e Inovação</a:t>
                      </a:r>
                      <a:endParaRPr lang="pt-BR" sz="1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28" marB="45728"/>
                </a:tc>
              </a:tr>
              <a:tr h="25599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Art. 213. Os recursos públicos serão destinados às escolas públicas, podendo ser dirigidos a escolas comunitárias, confessionais ou filantrópicas, definidas em lei, que: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§ 2º - As atividades universitárias de pesquisa e extensão poderão receber apoio financeiro do Poder Público.</a:t>
                      </a:r>
                    </a:p>
                  </a:txBody>
                  <a:tcPr marL="91436" marR="91436" marT="45693" marB="45693"/>
                </a:tc>
                <a:tc>
                  <a:txBody>
                    <a:bodyPr/>
                    <a:lstStyle/>
                    <a:p>
                      <a:endParaRPr lang="pt-BR" sz="1800" dirty="0" smtClean="0"/>
                    </a:p>
                    <a:p>
                      <a:endParaRPr lang="pt-BR" sz="1800" dirty="0" smtClean="0"/>
                    </a:p>
                    <a:p>
                      <a:r>
                        <a:rPr lang="pt-BR" sz="1800" dirty="0" smtClean="0"/>
                        <a:t>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/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§ 2º As atividades de pesquisa, de extensão </a:t>
                      </a: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e de estímulo e fomento à inovação realizadas por universidades e/ou por instituições de educação profissional e tecnológica</a:t>
                      </a:r>
                      <a:r>
                        <a:rPr lang="pt-BR" sz="1800" dirty="0" smtClean="0"/>
                        <a:t> poderão receber apoio financeiro do Poder Público.</a:t>
                      </a:r>
                    </a:p>
                  </a:txBody>
                  <a:tcPr marL="91436" marR="91436" marT="45693" marB="45693"/>
                </a:tc>
              </a:tr>
            </a:tbl>
          </a:graphicData>
        </a:graphic>
      </p:graphicFrame>
      <p:pic>
        <p:nvPicPr>
          <p:cNvPr id="11675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-4763" y="25400"/>
            <a:ext cx="7385051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</a:rPr>
              <a:t>	Emenda </a:t>
            </a:r>
            <a:r>
              <a:rPr lang="pt-BR" sz="2400" b="1" dirty="0">
                <a:solidFill>
                  <a:srgbClr val="C00000"/>
                </a:solidFill>
              </a:rPr>
              <a:t>Constitucional 85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622843"/>
            <a:ext cx="9144000" cy="69852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50000">
                <a:srgbClr val="0066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7765" name="Subtítulo 2"/>
          <p:cNvSpPr txBox="1">
            <a:spLocks/>
          </p:cNvSpPr>
          <p:nvPr/>
        </p:nvSpPr>
        <p:spPr bwMode="auto">
          <a:xfrm>
            <a:off x="107950" y="923925"/>
            <a:ext cx="8928100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901514"/>
              </p:ext>
            </p:extLst>
          </p:nvPr>
        </p:nvGraphicFramePr>
        <p:xfrm>
          <a:off x="611560" y="1196752"/>
          <a:ext cx="8064500" cy="5405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4566"/>
                <a:gridCol w="4069934"/>
              </a:tblGrid>
              <a:tr h="370862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Texto</a:t>
                      </a:r>
                      <a:r>
                        <a:rPr lang="pt-BR" sz="1800" baseline="0" dirty="0" smtClean="0"/>
                        <a:t> Original da C. F.</a:t>
                      </a:r>
                      <a:endParaRPr lang="pt-BR" sz="180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Modificações propostas</a:t>
                      </a:r>
                      <a:endParaRPr lang="pt-BR" sz="1800" dirty="0"/>
                    </a:p>
                  </a:txBody>
                  <a:tcPr marL="91436" marR="91436" marT="45723" marB="45723"/>
                </a:tc>
              </a:tr>
              <a:tr h="3708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723" marB="45723"/>
                </a:tc>
              </a:tr>
              <a:tr h="1188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218. O Estado promoverá e incentivará o desenvolvimento científico, a pesquisa e a capacitação tecnológicas</a:t>
                      </a:r>
                      <a:endParaRPr lang="pt-BR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218. O Estado promoverá e incentivará o desenvolvimento científico, a pesquisa</a:t>
                      </a:r>
                      <a:r>
                        <a:rPr lang="pt-BR" sz="18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capacitação </a:t>
                      </a:r>
                      <a:r>
                        <a:rPr lang="pt-B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científica</a:t>
                      </a: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tecnológica </a:t>
                      </a:r>
                      <a:r>
                        <a:rPr lang="pt-B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a inovação</a:t>
                      </a:r>
                      <a:endParaRPr lang="pt-BR" sz="1800" dirty="0"/>
                    </a:p>
                  </a:txBody>
                  <a:tcPr marL="91436" marR="91436" marT="45723" marB="45723"/>
                </a:tc>
              </a:tr>
              <a:tr h="1463126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1º - A pesquisa científica </a:t>
                      </a:r>
                      <a:r>
                        <a:rPr lang="pt-B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básica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receberá tratamento prioritário do Estado, tendo em vista o bem público e o progresso das ciências. </a:t>
                      </a:r>
                      <a:endParaRPr lang="pt-BR" sz="180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lvl="2" fontAlgn="auto">
                        <a:spcAft>
                          <a:spcPts val="0"/>
                        </a:spcAft>
                        <a:defRPr/>
                      </a:pPr>
                      <a:r>
                        <a:rPr lang="en-US" sz="1800" dirty="0" smtClean="0"/>
                        <a:t>§ 1º A </a:t>
                      </a:r>
                      <a:r>
                        <a:rPr lang="en-US" sz="1800" dirty="0" err="1" smtClean="0"/>
                        <a:t>pesquisa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científica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básica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e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tecnológica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err="1" smtClean="0"/>
                        <a:t>receberá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tratamento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prioritário</a:t>
                      </a:r>
                      <a:r>
                        <a:rPr lang="en-US" sz="1800" dirty="0" smtClean="0"/>
                        <a:t> do Estado, </a:t>
                      </a:r>
                      <a:r>
                        <a:rPr lang="en-US" sz="1800" dirty="0" err="1" smtClean="0"/>
                        <a:t>tendo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em</a:t>
                      </a:r>
                      <a:r>
                        <a:rPr lang="en-US" sz="1800" dirty="0" smtClean="0"/>
                        <a:t> vista o </a:t>
                      </a:r>
                      <a:r>
                        <a:rPr lang="en-US" sz="1800" dirty="0" err="1" smtClean="0"/>
                        <a:t>bem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público</a:t>
                      </a:r>
                      <a:r>
                        <a:rPr lang="en-US" sz="1800" dirty="0" smtClean="0"/>
                        <a:t> e o </a:t>
                      </a:r>
                      <a:r>
                        <a:rPr lang="en-US" sz="1800" dirty="0" err="1" smtClean="0"/>
                        <a:t>progresso</a:t>
                      </a:r>
                      <a:r>
                        <a:rPr lang="en-US" sz="1800" dirty="0" smtClean="0"/>
                        <a:t> da </a:t>
                      </a:r>
                      <a:r>
                        <a:rPr lang="en-US" sz="1800" dirty="0" err="1" smtClean="0"/>
                        <a:t>ciência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tecnologia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e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inovação</a:t>
                      </a:r>
                      <a:r>
                        <a:rPr lang="en-US" sz="1800" dirty="0" smtClean="0"/>
                        <a:t>. </a:t>
                      </a:r>
                    </a:p>
                  </a:txBody>
                  <a:tcPr marL="91436" marR="91436" marT="45723" marB="45723"/>
                </a:tc>
              </a:tr>
              <a:tr h="201179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§ 3º O Estado </a:t>
                      </a:r>
                      <a:r>
                        <a:rPr lang="en-US" sz="1800" dirty="0" err="1" smtClean="0"/>
                        <a:t>apoiará</a:t>
                      </a:r>
                      <a:r>
                        <a:rPr lang="en-US" sz="1800" dirty="0" smtClean="0"/>
                        <a:t> a </a:t>
                      </a:r>
                      <a:r>
                        <a:rPr lang="en-US" sz="1800" dirty="0" err="1" smtClean="0"/>
                        <a:t>formação</a:t>
                      </a:r>
                      <a:r>
                        <a:rPr lang="en-US" sz="1800" dirty="0" smtClean="0"/>
                        <a:t> de </a:t>
                      </a:r>
                      <a:r>
                        <a:rPr lang="en-US" sz="1800" dirty="0" err="1" smtClean="0"/>
                        <a:t>recursos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humanos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nas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áreas</a:t>
                      </a:r>
                      <a:r>
                        <a:rPr lang="en-US" sz="1800" dirty="0" smtClean="0"/>
                        <a:t> de </a:t>
                      </a:r>
                      <a:r>
                        <a:rPr lang="en-US" sz="1800" dirty="0" err="1" smtClean="0"/>
                        <a:t>ciência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pesquisa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tecnologia</a:t>
                      </a:r>
                      <a:r>
                        <a:rPr lang="en-US" sz="1800" dirty="0" smtClean="0"/>
                        <a:t> e </a:t>
                      </a:r>
                      <a:r>
                        <a:rPr lang="en-US" sz="1800" dirty="0" err="1" smtClean="0"/>
                        <a:t>inovação</a:t>
                      </a:r>
                      <a:r>
                        <a:rPr lang="en-US" sz="1800" dirty="0" smtClean="0"/>
                        <a:t>, inclusive </a:t>
                      </a:r>
                      <a:r>
                        <a:rPr lang="en-US" sz="1800" dirty="0" err="1" smtClean="0"/>
                        <a:t>por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meio</a:t>
                      </a:r>
                      <a:r>
                        <a:rPr lang="en-US" sz="1800" dirty="0" smtClean="0"/>
                        <a:t> do </a:t>
                      </a:r>
                      <a:r>
                        <a:rPr lang="en-US" sz="1800" dirty="0" err="1" smtClean="0"/>
                        <a:t>apoio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às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atividades</a:t>
                      </a:r>
                      <a:r>
                        <a:rPr lang="en-US" sz="1800" dirty="0" smtClean="0"/>
                        <a:t> de </a:t>
                      </a:r>
                      <a:r>
                        <a:rPr lang="en-US" sz="1800" dirty="0" err="1" smtClean="0"/>
                        <a:t>extensão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tecnológica</a:t>
                      </a:r>
                      <a:r>
                        <a:rPr lang="en-US" sz="1800" dirty="0" smtClean="0"/>
                        <a:t>.</a:t>
                      </a:r>
                      <a:endParaRPr lang="pt-BR" sz="1800" dirty="0"/>
                    </a:p>
                  </a:txBody>
                  <a:tcPr marL="91436" marR="91436" marT="45723" marB="45723"/>
                </a:tc>
                <a:tc>
                  <a:txBody>
                    <a:bodyPr/>
                    <a:lstStyle/>
                    <a:p>
                      <a:pPr lvl="2" fontAlgn="auto">
                        <a:spcAft>
                          <a:spcPts val="0"/>
                        </a:spcAft>
                        <a:defRPr/>
                      </a:pPr>
                      <a:r>
                        <a:rPr lang="en-US" sz="1800" dirty="0" smtClean="0"/>
                        <a:t>§ 3º O Estado </a:t>
                      </a:r>
                      <a:r>
                        <a:rPr lang="en-US" sz="1800" dirty="0" err="1" smtClean="0"/>
                        <a:t>apoiará</a:t>
                      </a:r>
                      <a:r>
                        <a:rPr lang="en-US" sz="1800" dirty="0" smtClean="0"/>
                        <a:t> a </a:t>
                      </a:r>
                      <a:r>
                        <a:rPr lang="en-US" sz="1800" dirty="0" err="1" smtClean="0"/>
                        <a:t>formação</a:t>
                      </a:r>
                      <a:r>
                        <a:rPr lang="en-US" sz="1800" dirty="0" smtClean="0"/>
                        <a:t> de </a:t>
                      </a:r>
                      <a:r>
                        <a:rPr lang="en-US" sz="1800" dirty="0" err="1" smtClean="0"/>
                        <a:t>recursos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humanos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nas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áreas</a:t>
                      </a:r>
                      <a:r>
                        <a:rPr lang="en-US" sz="1800" dirty="0" smtClean="0"/>
                        <a:t> de </a:t>
                      </a:r>
                      <a:r>
                        <a:rPr lang="en-US" sz="1800" dirty="0" err="1" smtClean="0"/>
                        <a:t>ciência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pesquisa</a:t>
                      </a:r>
                      <a:r>
                        <a:rPr lang="en-US" sz="1800" dirty="0" smtClean="0"/>
                        <a:t>, </a:t>
                      </a:r>
                      <a:r>
                        <a:rPr lang="en-US" sz="1800" dirty="0" err="1" smtClean="0"/>
                        <a:t>tecnologia</a:t>
                      </a:r>
                      <a:r>
                        <a:rPr lang="en-US" sz="1800" dirty="0" smtClean="0"/>
                        <a:t> e </a:t>
                      </a:r>
                      <a:r>
                        <a:rPr lang="en-US" sz="1800" dirty="0" err="1" smtClean="0"/>
                        <a:t>inovação</a:t>
                      </a:r>
                      <a:r>
                        <a:rPr lang="en-US" sz="1800" dirty="0" smtClean="0"/>
                        <a:t>, inclusive </a:t>
                      </a:r>
                      <a:r>
                        <a:rPr lang="en-US" sz="1800" dirty="0" err="1" smtClean="0"/>
                        <a:t>por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meio</a:t>
                      </a:r>
                      <a:r>
                        <a:rPr lang="en-US" sz="1800" dirty="0" smtClean="0"/>
                        <a:t> do </a:t>
                      </a:r>
                      <a:r>
                        <a:rPr lang="en-US" sz="1800" dirty="0" err="1" smtClean="0"/>
                        <a:t>apoio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às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atividades</a:t>
                      </a:r>
                      <a:r>
                        <a:rPr lang="en-US" sz="1800" dirty="0" smtClean="0"/>
                        <a:t> de </a:t>
                      </a:r>
                      <a:r>
                        <a:rPr lang="en-US" sz="1800" dirty="0" err="1" smtClean="0"/>
                        <a:t>extensão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tecnológica</a:t>
                      </a:r>
                      <a:r>
                        <a:rPr lang="en-US" sz="1800" dirty="0" smtClean="0"/>
                        <a:t>, e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concederá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aos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que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delas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se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ocupem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meios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e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condições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especiais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de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trabalho</a:t>
                      </a:r>
                      <a:r>
                        <a:rPr lang="en-US" sz="1800" dirty="0" smtClean="0"/>
                        <a:t>.</a:t>
                      </a:r>
                    </a:p>
                  </a:txBody>
                  <a:tcPr marL="91436" marR="91436" marT="45723" marB="45723"/>
                </a:tc>
              </a:tr>
            </a:tbl>
          </a:graphicData>
        </a:graphic>
      </p:graphicFrame>
      <p:pic>
        <p:nvPicPr>
          <p:cNvPr id="117786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-4763" y="25400"/>
            <a:ext cx="7385051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</a:rPr>
              <a:t>	Emenda </a:t>
            </a:r>
            <a:r>
              <a:rPr lang="pt-BR" sz="2400" b="1" dirty="0">
                <a:solidFill>
                  <a:srgbClr val="C00000"/>
                </a:solidFill>
              </a:rPr>
              <a:t>Constitucional 85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622843"/>
            <a:ext cx="9144000" cy="69852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50000">
                <a:srgbClr val="0066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8789" name="Subtítulo 2"/>
          <p:cNvSpPr txBox="1">
            <a:spLocks/>
          </p:cNvSpPr>
          <p:nvPr/>
        </p:nvSpPr>
        <p:spPr bwMode="auto">
          <a:xfrm>
            <a:off x="107950" y="877888"/>
            <a:ext cx="8928100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564"/>
              </p:ext>
            </p:extLst>
          </p:nvPr>
        </p:nvGraphicFramePr>
        <p:xfrm>
          <a:off x="539552" y="1196752"/>
          <a:ext cx="8172450" cy="521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225"/>
                <a:gridCol w="4086225"/>
              </a:tblGrid>
              <a:tr h="370946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Texto</a:t>
                      </a:r>
                      <a:r>
                        <a:rPr lang="pt-BR" sz="1800" baseline="0" dirty="0" smtClean="0"/>
                        <a:t> Original da C. F.</a:t>
                      </a:r>
                      <a:endParaRPr lang="pt-BR" sz="1800" dirty="0"/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Modificações propostas</a:t>
                      </a:r>
                      <a:endParaRPr lang="pt-BR" sz="1800" dirty="0"/>
                    </a:p>
                  </a:txBody>
                  <a:tcPr marL="91441" marR="91441" marT="45733" marB="45733"/>
                </a:tc>
              </a:tr>
              <a:tr h="1737856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5º - É facultado aos Estados e ao Distrito Federal vincular parcela de sua receita orçamentária a entidades públicas de fomento ao ensino e à pesquisa científica e tecnológica.</a:t>
                      </a:r>
                      <a:endParaRPr lang="pt-BR" sz="1800" dirty="0"/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5º É facultado </a:t>
                      </a:r>
                      <a:r>
                        <a:rPr lang="pt-B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União, </a:t>
                      </a: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aos Estados e ao Distrito Federal vincular parcela de sua receita orçamentária a entidades públicas de fomento ao ensino e à pesquisa científica e tecnológica.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33" marB="45733"/>
                </a:tc>
              </a:tr>
              <a:tr h="3109311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lvl="2" fontAlgn="auto">
                        <a:spcAft>
                          <a:spcPts val="0"/>
                        </a:spcAft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§ 6º O Estado,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execução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das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atividades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previstas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no caput ,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estimulará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a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articulação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entre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entes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tanto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públicos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quanto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privados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nas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diversas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esferas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de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governo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.  </a:t>
                      </a:r>
                    </a:p>
                    <a:p>
                      <a:pPr lvl="2" fontAlgn="auto">
                        <a:spcAft>
                          <a:spcPts val="0"/>
                        </a:spcAft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lvl="2" fontAlgn="auto">
                        <a:spcAft>
                          <a:spcPts val="0"/>
                        </a:spcAft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§ 7º O Estado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promoverá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e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incentivará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a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atuação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no exterior das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instituições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públicas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de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ciência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tecnologia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e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inovação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, com vistas à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execução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das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atividades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previstas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no caput. </a:t>
                      </a:r>
                      <a:endParaRPr lang="pt-B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33" marB="45733"/>
                </a:tc>
              </a:tr>
            </a:tbl>
          </a:graphicData>
        </a:graphic>
      </p:graphicFrame>
      <p:pic>
        <p:nvPicPr>
          <p:cNvPr id="11880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-4763" y="25400"/>
            <a:ext cx="7385051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</a:rPr>
              <a:t>	Emenda </a:t>
            </a:r>
            <a:r>
              <a:rPr lang="pt-BR" sz="2400" b="1" dirty="0">
                <a:solidFill>
                  <a:srgbClr val="C00000"/>
                </a:solidFill>
              </a:rPr>
              <a:t>Constitucional 85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622843"/>
            <a:ext cx="9144000" cy="69852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50000">
                <a:srgbClr val="0066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9813" name="Subtítulo 2"/>
          <p:cNvSpPr txBox="1">
            <a:spLocks/>
          </p:cNvSpPr>
          <p:nvPr/>
        </p:nvSpPr>
        <p:spPr bwMode="auto">
          <a:xfrm>
            <a:off x="107950" y="877888"/>
            <a:ext cx="8928100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471711"/>
              </p:ext>
            </p:extLst>
          </p:nvPr>
        </p:nvGraphicFramePr>
        <p:xfrm>
          <a:off x="539552" y="1196752"/>
          <a:ext cx="8172450" cy="521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6225"/>
                <a:gridCol w="4086225"/>
              </a:tblGrid>
              <a:tr h="370946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Texto</a:t>
                      </a:r>
                      <a:r>
                        <a:rPr lang="pt-BR" sz="1800" baseline="0" dirty="0" smtClean="0"/>
                        <a:t> Original da C. F.</a:t>
                      </a:r>
                      <a:endParaRPr lang="pt-BR" sz="1800" dirty="0"/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Modificações propostas</a:t>
                      </a:r>
                      <a:endParaRPr lang="pt-BR" sz="1800" dirty="0"/>
                    </a:p>
                  </a:txBody>
                  <a:tcPr marL="91441" marR="91441" marT="45733" marB="45733"/>
                </a:tc>
              </a:tr>
              <a:tr h="1737856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5º - É facultado aos Estados e ao Distrito Federal vincular parcela de sua receita orçamentária a entidades públicas de fomento ao ensino e à pesquisa científica e tecnológica.</a:t>
                      </a:r>
                      <a:endParaRPr lang="pt-BR" sz="1800" dirty="0"/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§ 5º É facultado </a:t>
                      </a:r>
                      <a:r>
                        <a:rPr lang="pt-BR" sz="18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União, </a:t>
                      </a:r>
                      <a:r>
                        <a:rPr lang="pt-BR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aos Estados e ao Distrito Federal vincular parcela de sua receita orçamentária a entidades públicas de fomento ao ensino e à pesquisa científica e tecnológica.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33" marB="45733"/>
                </a:tc>
              </a:tr>
              <a:tr h="3109311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1" marR="91441" marT="45733" marB="45733"/>
                </a:tc>
                <a:tc>
                  <a:txBody>
                    <a:bodyPr/>
                    <a:lstStyle/>
                    <a:p>
                      <a:pPr lvl="2" fontAlgn="auto">
                        <a:spcAft>
                          <a:spcPts val="0"/>
                        </a:spcAft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§ 6º O Estado,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execução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das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atividades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previstas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no caput ,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estimulará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a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articulação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entre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entes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tanto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públicos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quanto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privados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nas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diversas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esferas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de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governo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.  </a:t>
                      </a:r>
                    </a:p>
                    <a:p>
                      <a:pPr lvl="2" fontAlgn="auto">
                        <a:spcAft>
                          <a:spcPts val="0"/>
                        </a:spcAft>
                        <a:defRPr/>
                      </a:pPr>
                      <a:endParaRPr lang="en-US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lvl="2" fontAlgn="auto">
                        <a:spcAft>
                          <a:spcPts val="0"/>
                        </a:spcAft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§ 7º O Estado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promoverá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e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incentivará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a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atuação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no exterior das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instituições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públicas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de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ciência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tecnologia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e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inovação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, com vistas à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execução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das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atividades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previstas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no caput. </a:t>
                      </a:r>
                      <a:endParaRPr lang="pt-BR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33" marB="45733"/>
                </a:tc>
              </a:tr>
            </a:tbl>
          </a:graphicData>
        </a:graphic>
      </p:graphicFrame>
      <p:pic>
        <p:nvPicPr>
          <p:cNvPr id="119828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75450" y="2780928"/>
            <a:ext cx="8856538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Fundamenta a atuação coordenada de entes das três esferas de governo;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altLang="pt-B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Viabiliza uma atuação internacional das ICT;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altLang="pt-B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Abre espaço para condições de trabalho apropriadas ao cientista.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-4763" y="25400"/>
            <a:ext cx="7385051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</a:rPr>
              <a:t>	Emenda </a:t>
            </a:r>
            <a:r>
              <a:rPr lang="pt-BR" sz="2400" b="1" dirty="0">
                <a:solidFill>
                  <a:srgbClr val="C00000"/>
                </a:solidFill>
              </a:rPr>
              <a:t>Constitucional 85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622843"/>
            <a:ext cx="9144000" cy="69852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50000">
                <a:srgbClr val="0066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0837" name="Subtítulo 2"/>
          <p:cNvSpPr txBox="1">
            <a:spLocks/>
          </p:cNvSpPr>
          <p:nvPr/>
        </p:nvSpPr>
        <p:spPr bwMode="auto">
          <a:xfrm>
            <a:off x="107950" y="877888"/>
            <a:ext cx="8928100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184173"/>
              </p:ext>
            </p:extLst>
          </p:nvPr>
        </p:nvGraphicFramePr>
        <p:xfrm>
          <a:off x="611560" y="1556792"/>
          <a:ext cx="7993062" cy="4058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508"/>
                <a:gridCol w="4176554"/>
              </a:tblGrid>
              <a:tr h="370867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Texto</a:t>
                      </a:r>
                      <a:r>
                        <a:rPr lang="pt-BR" sz="1800" baseline="0" dirty="0" smtClean="0"/>
                        <a:t> Original da C. F.</a:t>
                      </a:r>
                      <a:endParaRPr lang="pt-BR" sz="1800" dirty="0"/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Modificações propostas</a:t>
                      </a:r>
                      <a:endParaRPr lang="pt-BR" sz="1800" dirty="0"/>
                    </a:p>
                  </a:txBody>
                  <a:tcPr marL="91442" marR="91442" marT="45723" marB="45723"/>
                </a:tc>
              </a:tr>
              <a:tr h="3108933">
                <a:tc>
                  <a:txBody>
                    <a:bodyPr/>
                    <a:lstStyle/>
                    <a:p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Art. 219. O mercado interno integra o patrimônio nacional e será incentivado de modo a viabilizar o desenvolvimento cultural e socioeconômico, o bem-estar da população e a autonomia tecnológica do País, nos termos de lei federal.</a:t>
                      </a:r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1800" b="1" i="1" dirty="0" smtClean="0">
                          <a:solidFill>
                            <a:srgbClr val="FF0000"/>
                          </a:solidFill>
                        </a:rPr>
                        <a:t>...</a:t>
                      </a:r>
                    </a:p>
                    <a:p>
                      <a:pPr rtl="0"/>
                      <a:endParaRPr lang="pt-BR" sz="18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rtl="0"/>
                      <a:r>
                        <a:rPr lang="pt-BR" sz="2000" b="1" i="1" dirty="0" smtClean="0">
                          <a:solidFill>
                            <a:srgbClr val="FF0000"/>
                          </a:solidFill>
                        </a:rPr>
                        <a:t>Parágrafo único.</a:t>
                      </a:r>
                      <a:r>
                        <a:rPr lang="pt-BR" sz="1800" b="1" i="1" dirty="0" smtClean="0">
                          <a:solidFill>
                            <a:srgbClr val="FF0000"/>
                          </a:solidFill>
                        </a:rPr>
                        <a:t> O Estado estimulará a formação e o fortalecimento da inovação nas empresas, bem como nos demais entes, públicos ou privados, a constituição e a manutenção de parques e polos tecnológicos e de demais ambientes promotores da inovação, a atuação dos inventores independentes e a criação, absorção, difusão e transferência de tecnologia.</a:t>
                      </a:r>
                    </a:p>
                    <a:p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23" marB="45723"/>
                </a:tc>
              </a:tr>
            </a:tbl>
          </a:graphicData>
        </a:graphic>
      </p:graphicFrame>
      <p:pic>
        <p:nvPicPr>
          <p:cNvPr id="120849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-4763" y="25400"/>
            <a:ext cx="7385051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</a:rPr>
              <a:t>	Emenda </a:t>
            </a:r>
            <a:r>
              <a:rPr lang="pt-BR" sz="2400" b="1" dirty="0">
                <a:solidFill>
                  <a:srgbClr val="C00000"/>
                </a:solidFill>
              </a:rPr>
              <a:t>Constitucional 85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622843"/>
            <a:ext cx="9144000" cy="69852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50000">
                <a:srgbClr val="0066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1861" name="Subtítulo 2"/>
          <p:cNvSpPr txBox="1">
            <a:spLocks/>
          </p:cNvSpPr>
          <p:nvPr/>
        </p:nvSpPr>
        <p:spPr bwMode="auto">
          <a:xfrm>
            <a:off x="107950" y="877888"/>
            <a:ext cx="8928100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849029"/>
              </p:ext>
            </p:extLst>
          </p:nvPr>
        </p:nvGraphicFramePr>
        <p:xfrm>
          <a:off x="461779" y="1628800"/>
          <a:ext cx="7993062" cy="402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508"/>
                <a:gridCol w="4176554"/>
              </a:tblGrid>
              <a:tr h="370859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Texto</a:t>
                      </a:r>
                      <a:r>
                        <a:rPr lang="pt-BR" sz="1800" baseline="0" dirty="0" smtClean="0"/>
                        <a:t> Original da C. F.</a:t>
                      </a:r>
                      <a:endParaRPr lang="pt-BR" sz="1800" dirty="0"/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Modificações propostas</a:t>
                      </a:r>
                      <a:endParaRPr lang="pt-BR" sz="1800" dirty="0"/>
                    </a:p>
                  </a:txBody>
                  <a:tcPr marL="91442" marR="91442" marT="45723" marB="45723"/>
                </a:tc>
              </a:tr>
              <a:tr h="3658216">
                <a:tc>
                  <a:txBody>
                    <a:bodyPr/>
                    <a:lstStyle/>
                    <a:p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1800" b="1" i="1" dirty="0" smtClean="0">
                          <a:solidFill>
                            <a:srgbClr val="FF0000"/>
                          </a:solidFill>
                        </a:rPr>
                        <a:t>Art. 219-A. A União, os Estados, o Distrito Federal e os Municípios poderão firmar instrumentos de cooperação com órgãos e entidades públicos e com entidades privadas, inclusive para o compartilhamento de recursos humanos especializados e capacidade instalada, para a execução de projetos de pesquisa, de desenvolvimento científico e tecnológico e de inovação, mediante contrapartida financeira ou não financeira assumida pelo ente beneficiário, na forma da lei. </a:t>
                      </a:r>
                    </a:p>
                  </a:txBody>
                  <a:tcPr marL="91442" marR="91442" marT="45723" marB="45723"/>
                </a:tc>
              </a:tr>
            </a:tbl>
          </a:graphicData>
        </a:graphic>
      </p:graphicFrame>
      <p:pic>
        <p:nvPicPr>
          <p:cNvPr id="12187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-4763" y="25400"/>
            <a:ext cx="7385051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</a:rPr>
              <a:t>	Emenda </a:t>
            </a:r>
            <a:r>
              <a:rPr lang="pt-BR" sz="2400" b="1" dirty="0">
                <a:solidFill>
                  <a:srgbClr val="C00000"/>
                </a:solidFill>
              </a:rPr>
              <a:t>Constitucional 85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622843"/>
            <a:ext cx="9144000" cy="69852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50000">
                <a:srgbClr val="0066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2885" name="Subtítulo 2"/>
          <p:cNvSpPr txBox="1">
            <a:spLocks/>
          </p:cNvSpPr>
          <p:nvPr/>
        </p:nvSpPr>
        <p:spPr bwMode="auto">
          <a:xfrm>
            <a:off x="107950" y="877888"/>
            <a:ext cx="8928100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471488" y="1773238"/>
          <a:ext cx="7993062" cy="402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508"/>
                <a:gridCol w="4176554"/>
              </a:tblGrid>
              <a:tr h="370859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Texto</a:t>
                      </a:r>
                      <a:r>
                        <a:rPr lang="pt-BR" sz="1800" baseline="0" dirty="0" smtClean="0"/>
                        <a:t> Original da C. F.</a:t>
                      </a:r>
                      <a:endParaRPr lang="pt-BR" sz="1800" dirty="0"/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Modificações propostas</a:t>
                      </a:r>
                      <a:endParaRPr lang="pt-BR" sz="1800" dirty="0"/>
                    </a:p>
                  </a:txBody>
                  <a:tcPr marL="91442" marR="91442" marT="45723" marB="45723"/>
                </a:tc>
              </a:tr>
              <a:tr h="3658216">
                <a:tc>
                  <a:txBody>
                    <a:bodyPr/>
                    <a:lstStyle/>
                    <a:p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1800" b="1" i="1" dirty="0" smtClean="0">
                          <a:solidFill>
                            <a:srgbClr val="FF0000"/>
                          </a:solidFill>
                        </a:rPr>
                        <a:t>Art. 219-A. A União, os Estados, o Distrito Federal e os Municípios poderão firmar instrumentos de cooperação com órgãos e entidades públicos e com entidades privadas, inclusive para o compartilhamento de recursos humanos especializados e capacidade instalada, para a execução de projetos de pesquisa, de desenvolvimento científico e tecnológico e de inovação, mediante contrapartida financeira ou não financeira assumida pelo ente beneficiário, na forma da lei. </a:t>
                      </a:r>
                    </a:p>
                  </a:txBody>
                  <a:tcPr marL="91442" marR="91442" marT="45723" marB="45723"/>
                </a:tc>
              </a:tr>
            </a:tbl>
          </a:graphicData>
        </a:graphic>
      </p:graphicFrame>
      <p:pic>
        <p:nvPicPr>
          <p:cNvPr id="122897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79512" y="2636912"/>
            <a:ext cx="8856538" cy="26776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Fundamenta o apoio a entes privados;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altLang="pt-B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Possibilidade de compartilhar profissionais entre entes públicos e privados;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t-BR" altLang="pt-BR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Requer regulamentação harmonizada com o restante da legislação do setor público.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-4763" y="25400"/>
            <a:ext cx="7385051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</a:rPr>
              <a:t>	Emenda </a:t>
            </a:r>
            <a:r>
              <a:rPr lang="pt-BR" sz="2400" b="1" dirty="0">
                <a:solidFill>
                  <a:srgbClr val="C00000"/>
                </a:solidFill>
              </a:rPr>
              <a:t>Constitucional 85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622843"/>
            <a:ext cx="9144000" cy="69852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50000">
                <a:srgbClr val="0066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3909" name="Subtítulo 2"/>
          <p:cNvSpPr txBox="1">
            <a:spLocks/>
          </p:cNvSpPr>
          <p:nvPr/>
        </p:nvSpPr>
        <p:spPr bwMode="auto">
          <a:xfrm>
            <a:off x="107950" y="877888"/>
            <a:ext cx="8928100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55650" y="1366838"/>
          <a:ext cx="7993063" cy="4668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508"/>
                <a:gridCol w="4176555"/>
              </a:tblGrid>
              <a:tr h="370865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Texto</a:t>
                      </a:r>
                      <a:r>
                        <a:rPr lang="pt-BR" sz="1800" baseline="0" dirty="0" smtClean="0"/>
                        <a:t> Original da C. F.</a:t>
                      </a:r>
                      <a:endParaRPr lang="pt-BR" sz="1800" dirty="0"/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Modificações propostas</a:t>
                      </a:r>
                      <a:endParaRPr lang="pt-BR" sz="1800" dirty="0"/>
                    </a:p>
                  </a:txBody>
                  <a:tcPr marL="91442" marR="91442" marT="45723" marB="45723"/>
                </a:tc>
              </a:tr>
              <a:tr h="2011817">
                <a:tc>
                  <a:txBody>
                    <a:bodyPr/>
                    <a:lstStyle/>
                    <a:p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1" dirty="0" smtClean="0">
                          <a:solidFill>
                            <a:srgbClr val="FF0000"/>
                          </a:solidFill>
                        </a:rPr>
                        <a:t>Art. 219-B. O Sistema Nacional de Ciência, Tecnologia e Inovação será organizado em regime de colaboração entre entes públicos e privados, com vistas a promover o desenvolvimento científico e tecnológico e a inovação.</a:t>
                      </a:r>
                      <a:endParaRPr lang="pt-BR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23" marB="45723"/>
                </a:tc>
              </a:tr>
              <a:tr h="2286155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1800" b="1" i="1" dirty="0" smtClean="0">
                          <a:solidFill>
                            <a:srgbClr val="FF0000"/>
                          </a:solidFill>
                        </a:rPr>
                        <a:t>§ 1º Lei federal disporá sobre as normas gerais do Sistema Nacional de Ciência, Tecnologia e Inovação.</a:t>
                      </a:r>
                    </a:p>
                    <a:p>
                      <a:pPr rtl="0"/>
                      <a:endParaRPr lang="pt-BR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rtl="0"/>
                      <a:r>
                        <a:rPr lang="pt-BR" sz="1800" b="1" i="1" dirty="0" smtClean="0">
                          <a:solidFill>
                            <a:srgbClr val="FF0000"/>
                          </a:solidFill>
                        </a:rPr>
                        <a:t>§ 2º Os Estados, o Distrito Federal e os Municípios legislarão concorrentemente sobre suas peculiaridades</a:t>
                      </a:r>
                      <a:r>
                        <a:rPr lang="pt-BR" sz="1800" i="1" dirty="0" smtClean="0">
                          <a:solidFill>
                            <a:srgbClr val="FF0000"/>
                          </a:solidFill>
                        </a:rPr>
                        <a:t>.”</a:t>
                      </a:r>
                      <a:endParaRPr lang="pt-BR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pt-BR" sz="1800" dirty="0"/>
                    </a:p>
                  </a:txBody>
                  <a:tcPr marL="91442" marR="91442" marT="45723" marB="45723"/>
                </a:tc>
              </a:tr>
            </a:tbl>
          </a:graphicData>
        </a:graphic>
      </p:graphicFrame>
      <p:pic>
        <p:nvPicPr>
          <p:cNvPr id="12392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-4763" y="25400"/>
            <a:ext cx="7385051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</a:rPr>
              <a:t>	Emenda </a:t>
            </a:r>
            <a:r>
              <a:rPr lang="pt-BR" sz="2400" b="1" dirty="0">
                <a:solidFill>
                  <a:srgbClr val="C00000"/>
                </a:solidFill>
              </a:rPr>
              <a:t>Constitucional 85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622843"/>
            <a:ext cx="9144000" cy="69852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50000">
                <a:srgbClr val="0066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4933" name="Subtítulo 2"/>
          <p:cNvSpPr txBox="1">
            <a:spLocks/>
          </p:cNvSpPr>
          <p:nvPr/>
        </p:nvSpPr>
        <p:spPr bwMode="auto">
          <a:xfrm>
            <a:off x="107950" y="877888"/>
            <a:ext cx="8928100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55650" y="1366838"/>
          <a:ext cx="7993063" cy="4668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508"/>
                <a:gridCol w="4176555"/>
              </a:tblGrid>
              <a:tr h="370865"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Texto</a:t>
                      </a:r>
                      <a:r>
                        <a:rPr lang="pt-BR" sz="1800" baseline="0" dirty="0" smtClean="0"/>
                        <a:t> Original da C. F.</a:t>
                      </a:r>
                      <a:endParaRPr lang="pt-BR" sz="1800" dirty="0"/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r>
                        <a:rPr lang="pt-BR" sz="1800" dirty="0" smtClean="0"/>
                        <a:t>Modificações propostas</a:t>
                      </a:r>
                      <a:endParaRPr lang="pt-BR" sz="1800" dirty="0"/>
                    </a:p>
                  </a:txBody>
                  <a:tcPr marL="91442" marR="91442" marT="45723" marB="45723"/>
                </a:tc>
              </a:tr>
              <a:tr h="2011817">
                <a:tc>
                  <a:txBody>
                    <a:bodyPr/>
                    <a:lstStyle/>
                    <a:p>
                      <a:endParaRPr lang="pt-B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1" dirty="0" smtClean="0">
                          <a:solidFill>
                            <a:srgbClr val="FF0000"/>
                          </a:solidFill>
                        </a:rPr>
                        <a:t>Art. 219-B. O Sistema Nacional de Ciência, Tecnologia e Inovação será organizado em regime de colaboração entre entes públicos e privados, com vistas a promover o desenvolvimento científico e tecnológico e a inovação.</a:t>
                      </a:r>
                      <a:endParaRPr lang="pt-BR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pt-BR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2" marR="91442" marT="45723" marB="45723"/>
                </a:tc>
              </a:tr>
              <a:tr h="2286155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42" marR="91442" marT="45723" marB="45723"/>
                </a:tc>
                <a:tc>
                  <a:txBody>
                    <a:bodyPr/>
                    <a:lstStyle/>
                    <a:p>
                      <a:pPr rtl="0"/>
                      <a:r>
                        <a:rPr lang="pt-BR" sz="1800" b="1" i="1" dirty="0" smtClean="0">
                          <a:solidFill>
                            <a:srgbClr val="FF0000"/>
                          </a:solidFill>
                        </a:rPr>
                        <a:t>§ 1º Lei federal disporá sobre as normas gerais do Sistema Nacional de Ciência, Tecnologia e Inovação.</a:t>
                      </a:r>
                    </a:p>
                    <a:p>
                      <a:pPr rtl="0"/>
                      <a:endParaRPr lang="pt-BR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rtl="0"/>
                      <a:r>
                        <a:rPr lang="pt-BR" sz="1800" b="1" i="1" dirty="0" smtClean="0">
                          <a:solidFill>
                            <a:srgbClr val="FF0000"/>
                          </a:solidFill>
                        </a:rPr>
                        <a:t>§ 2º Os Estados, o Distrito Federal e os Municípios legislarão concorrentemente sobre suas peculiaridades</a:t>
                      </a:r>
                      <a:r>
                        <a:rPr lang="pt-BR" sz="1800" i="1" dirty="0" smtClean="0">
                          <a:solidFill>
                            <a:srgbClr val="FF0000"/>
                          </a:solidFill>
                        </a:rPr>
                        <a:t>.”</a:t>
                      </a:r>
                      <a:endParaRPr lang="pt-BR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pt-BR" sz="1800" dirty="0"/>
                    </a:p>
                  </a:txBody>
                  <a:tcPr marL="91442" marR="91442" marT="45723" marB="45723"/>
                </a:tc>
              </a:tr>
            </a:tbl>
          </a:graphicData>
        </a:graphic>
      </p:graphicFrame>
      <p:pic>
        <p:nvPicPr>
          <p:cNvPr id="124948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79512" y="2636912"/>
            <a:ext cx="885653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t-BR" altLang="pt-BR" sz="2400" dirty="0"/>
              <a:t>Consolida a construção iniciada com as mudanças no art. 23 e 24, concebendo um sistema nacional de C,T&amp;I</a:t>
            </a:r>
          </a:p>
          <a:p>
            <a:pPr>
              <a:defRPr/>
            </a:pPr>
            <a:endParaRPr lang="pt-BR" altLang="pt-BR" sz="2400" dirty="0"/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-4763" y="25400"/>
            <a:ext cx="7385051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</a:rPr>
              <a:t>	Emenda </a:t>
            </a:r>
            <a:r>
              <a:rPr lang="pt-BR" sz="2400" b="1" dirty="0">
                <a:solidFill>
                  <a:srgbClr val="C00000"/>
                </a:solidFill>
              </a:rPr>
              <a:t>Constitucional 85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622843"/>
            <a:ext cx="9144000" cy="69852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50000">
                <a:srgbClr val="0066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25957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8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3" y="763588"/>
            <a:ext cx="4256087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9" name="Subtítulo 2"/>
          <p:cNvSpPr txBox="1">
            <a:spLocks/>
          </p:cNvSpPr>
          <p:nvPr/>
        </p:nvSpPr>
        <p:spPr bwMode="auto">
          <a:xfrm>
            <a:off x="179388" y="877888"/>
            <a:ext cx="3671887" cy="588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Aprovado na Câmara Federal 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1º e 2º turno.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Aprovado no Senado em 17/12/2014.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 b="1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pt-BR" altLang="pt-BR" sz="2400" b="1">
                <a:solidFill>
                  <a:srgbClr val="C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Promulgado em fevereiro de 2015 como EC 85.</a:t>
            </a:r>
          </a:p>
        </p:txBody>
      </p:sp>
      <p:sp>
        <p:nvSpPr>
          <p:cNvPr id="125960" name="CaixaDeTexto 1"/>
          <p:cNvSpPr txBox="1">
            <a:spLocks noChangeArrowheads="1"/>
          </p:cNvSpPr>
          <p:nvPr/>
        </p:nvSpPr>
        <p:spPr bwMode="auto">
          <a:xfrm>
            <a:off x="4176713" y="6437313"/>
            <a:ext cx="4095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Votação em primeiro turno na Câmara</a:t>
            </a: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-4763" y="25400"/>
            <a:ext cx="7385051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</a:rPr>
              <a:t>	Emenda </a:t>
            </a:r>
            <a:r>
              <a:rPr lang="pt-BR" sz="2400" b="1" dirty="0">
                <a:solidFill>
                  <a:srgbClr val="C00000"/>
                </a:solidFill>
              </a:rPr>
              <a:t>Constitucional 85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50184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50180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33338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9070975" cy="10969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...mas investimento  industrial em P&amp;D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Calibri" pitchFamily="34"/>
              <a:ea typeface="Arial Unicode MS" pitchFamily="2"/>
              <a:cs typeface="Tahoma" pitchFamily="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Calibri" pitchFamily="34"/>
                <a:ea typeface="Arial Unicode MS" pitchFamily="2"/>
                <a:cs typeface="Tahoma" pitchFamily="2"/>
              </a:rPr>
              <a:t> é alto nos países desenvolvidos</a:t>
            </a:r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41413"/>
            <a:ext cx="900112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3" name="CaixaDeTexto 11"/>
          <p:cNvSpPr txBox="1">
            <a:spLocks noChangeArrowheads="1"/>
          </p:cNvSpPr>
          <p:nvPr/>
        </p:nvSpPr>
        <p:spPr bwMode="auto">
          <a:xfrm>
            <a:off x="1185863" y="5611813"/>
            <a:ext cx="2589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Fonte: Brito Cruz, 2000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08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upo 1"/>
          <p:cNvGrpSpPr>
            <a:grpSpLocks/>
          </p:cNvGrpSpPr>
          <p:nvPr/>
        </p:nvGrpSpPr>
        <p:grpSpPr bwMode="auto">
          <a:xfrm>
            <a:off x="19050" y="1255713"/>
            <a:ext cx="9156700" cy="85725"/>
            <a:chOff x="-6480" y="615960"/>
            <a:chExt cx="9156960" cy="85680"/>
          </a:xfrm>
        </p:grpSpPr>
        <p:pic>
          <p:nvPicPr>
            <p:cNvPr id="129035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3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107950" y="877888"/>
            <a:ext cx="8928100" cy="5881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compatLnSpc="0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129028" name="Grupo 5"/>
          <p:cNvGrpSpPr>
            <a:grpSpLocks/>
          </p:cNvGrpSpPr>
          <p:nvPr/>
        </p:nvGrpSpPr>
        <p:grpSpPr bwMode="auto">
          <a:xfrm>
            <a:off x="-6350" y="6229350"/>
            <a:ext cx="9156700" cy="85725"/>
            <a:chOff x="-6480" y="6229440"/>
            <a:chExt cx="9156960" cy="85680"/>
          </a:xfrm>
        </p:grpSpPr>
        <p:pic>
          <p:nvPicPr>
            <p:cNvPr id="129033" name="Imagem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22944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orma livre 7"/>
            <p:cNvSpPr/>
            <p:nvPr/>
          </p:nvSpPr>
          <p:spPr>
            <a:xfrm rot="10800000">
              <a:off x="-130" y="6238960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9" name="Forma livre 8"/>
          <p:cNvSpPr/>
          <p:nvPr/>
        </p:nvSpPr>
        <p:spPr>
          <a:xfrm>
            <a:off x="411163" y="3065463"/>
            <a:ext cx="8569325" cy="20986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Calibri" pitchFamily="34"/>
                <a:ea typeface="Arial Unicode MS" pitchFamily="2"/>
                <a:cs typeface="Tahoma" pitchFamily="2"/>
              </a:rPr>
              <a:t>Fórum de Gestores de Inovação e Propriedade Intelectual – FORTEC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atin typeface="Calibri" pitchFamily="34"/>
              <a:ea typeface="Arial Unicode MS" pitchFamily="2"/>
              <a:cs typeface="Tahoma" pitchFamily="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Calibri" pitchFamily="34"/>
                <a:ea typeface="Arial Unicode MS" pitchFamily="2"/>
                <a:cs typeface="Tahoma" pitchFamily="2"/>
              </a:rPr>
              <a:t>Dr. Gesil Sampaio Amarante II (UESC)</a:t>
            </a:r>
          </a:p>
        </p:txBody>
      </p:sp>
      <p:pic>
        <p:nvPicPr>
          <p:cNvPr id="129031" name="Imagem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2"/>
          <a:stretch>
            <a:fillRect/>
          </a:stretch>
        </p:blipFill>
        <p:spPr bwMode="auto">
          <a:xfrm>
            <a:off x="4119563" y="5148263"/>
            <a:ext cx="904875" cy="1031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9750" y="2119313"/>
            <a:ext cx="82089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dirty="0">
                <a:solidFill>
                  <a:schemeClr val="accent3">
                    <a:lumMod val="75000"/>
                  </a:schemeClr>
                </a:solidFill>
              </a:rPr>
              <a:t>PL 7735 – Acesso à Biodiversidade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563" y="236539"/>
            <a:ext cx="909603" cy="85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779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-4763" y="77788"/>
            <a:ext cx="8466138" cy="4714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    Arcabouço </a:t>
            </a: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atual (MP nº 2.186-16, de 23 de agosto de 2001)</a:t>
            </a:r>
          </a:p>
        </p:txBody>
      </p:sp>
      <p:grpSp>
        <p:nvGrpSpPr>
          <p:cNvPr id="131075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31078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131076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63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071563"/>
            <a:ext cx="85153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765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-4763" y="77788"/>
            <a:ext cx="8466138" cy="4714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    Arcabouço </a:t>
            </a: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atual (MP nº 2.186-16, de 23 de agosto de 2001)</a:t>
            </a:r>
          </a:p>
        </p:txBody>
      </p:sp>
      <p:grpSp>
        <p:nvGrpSpPr>
          <p:cNvPr id="133123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33126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133124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63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5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58875"/>
            <a:ext cx="84486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00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-4763" y="77788"/>
            <a:ext cx="8466138" cy="4714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    Arcabouço </a:t>
            </a: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atual (MP nº 2.186-16, de 23 de agosto de 2001)</a:t>
            </a:r>
          </a:p>
        </p:txBody>
      </p:sp>
      <p:grpSp>
        <p:nvGrpSpPr>
          <p:cNvPr id="135171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35174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135172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63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908050"/>
            <a:ext cx="85820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767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-4763" y="77788"/>
            <a:ext cx="8466138" cy="4714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    Arcabouço </a:t>
            </a: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atual (MP nº 2.186-16, de 23 de agosto de 2001)</a:t>
            </a:r>
          </a:p>
        </p:txBody>
      </p:sp>
      <p:grpSp>
        <p:nvGrpSpPr>
          <p:cNvPr id="137219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37223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137220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63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640556" y="1512156"/>
            <a:ext cx="8064500" cy="13223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sz="2000" dirty="0">
                <a:solidFill>
                  <a:srgbClr val="000000"/>
                </a:solidFill>
                <a:latin typeface="mes New Roman"/>
              </a:rPr>
              <a:t>As ações </a:t>
            </a:r>
            <a:r>
              <a:rPr lang="pt-BR" sz="2000" dirty="0" smtClean="0">
                <a:solidFill>
                  <a:srgbClr val="000000"/>
                </a:solidFill>
                <a:latin typeface="mes New Roman"/>
              </a:rPr>
              <a:t>fiscalizatórias </a:t>
            </a:r>
            <a:r>
              <a:rPr lang="pt-BR" sz="2000" dirty="0">
                <a:solidFill>
                  <a:srgbClr val="000000"/>
                </a:solidFill>
                <a:latin typeface="mes New Roman"/>
              </a:rPr>
              <a:t>resultaram em 498 autos de infração emitidos, sendo 54 advertências e 444 multas para institutos de pesquisa,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mes New Roman"/>
              </a:rPr>
              <a:t>universidades, empresas privadas e pessoas físicas</a:t>
            </a:r>
            <a:r>
              <a:rPr lang="pt-BR" sz="2000" dirty="0">
                <a:solidFill>
                  <a:srgbClr val="000000"/>
                </a:solidFill>
                <a:latin typeface="mes New Roman"/>
              </a:rPr>
              <a:t>. </a:t>
            </a:r>
            <a:r>
              <a:rPr lang="pt-BR" sz="2000" dirty="0">
                <a:solidFill>
                  <a:srgbClr val="000000"/>
                </a:solidFill>
                <a:latin typeface="mes New Roman"/>
              </a:rPr>
              <a:t>O total das multas é de R$ 214 milhões.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5536" y="3645024"/>
            <a:ext cx="8496944" cy="1938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2000" dirty="0"/>
              <a:t>Muitos pesquisadores brasileiros não estão </a:t>
            </a:r>
            <a:r>
              <a:rPr lang="pt-BR" sz="2000" dirty="0" smtClean="0"/>
              <a:t>mais trabalhando </a:t>
            </a:r>
            <a:r>
              <a:rPr lang="pt-BR" sz="2000" dirty="0"/>
              <a:t>com patrimônio genético nacional;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r>
              <a:rPr lang="pt-BR" sz="2000" dirty="0"/>
              <a:t>A grande maioria não conhece a legislação, provavelmente estando irregulares;</a:t>
            </a:r>
          </a:p>
          <a:p>
            <a:pPr>
              <a:defRPr/>
            </a:pPr>
            <a:endParaRPr lang="pt-BR" sz="2000" dirty="0"/>
          </a:p>
          <a:p>
            <a:pPr>
              <a:defRPr/>
            </a:pPr>
            <a:r>
              <a:rPr lang="pt-BR" sz="2000" dirty="0"/>
              <a:t>Empresas brasileiras investindo em P&amp;D no exterior.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24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541338" y="44450"/>
            <a:ext cx="7385050" cy="469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PL nº 7735/2014</a:t>
            </a:r>
          </a:p>
        </p:txBody>
      </p:sp>
      <p:grpSp>
        <p:nvGrpSpPr>
          <p:cNvPr id="139267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39270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03275"/>
            <a:ext cx="8928100" cy="57197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algn="just">
              <a:defRPr/>
            </a:pPr>
            <a:r>
              <a:rPr lang="pt-BR" altLang="pt-BR" sz="2400" dirty="0"/>
              <a:t>De origem do Executivo (Exclusividade Constitucional)</a:t>
            </a:r>
          </a:p>
          <a:p>
            <a:pPr algn="just">
              <a:defRPr/>
            </a:pPr>
            <a:endParaRPr lang="pt-BR" sz="2400" dirty="0"/>
          </a:p>
          <a:p>
            <a:pPr algn="just">
              <a:defRPr/>
            </a:pPr>
            <a:r>
              <a:rPr lang="pt-BR" sz="2400" dirty="0">
                <a:solidFill>
                  <a:schemeClr val="accent3">
                    <a:lumMod val="75000"/>
                  </a:schemeClr>
                </a:solidFill>
              </a:rPr>
              <a:t>Algumas definições complementares...</a:t>
            </a:r>
          </a:p>
          <a:p>
            <a:pPr algn="just">
              <a:defRPr/>
            </a:pPr>
            <a:r>
              <a:rPr lang="pt-BR" sz="2400" dirty="0"/>
              <a:t>XVI - produto acabado - produto cuja natureza não requer nenhum tipo de processo produtivo adicional, oriundo de acesso ao patrimônio genético ou ao conhecimento tradicional associado, no qual o componente do patrimônio genético ou do conhecimento tradicional associado seja um dos elementos principais de agregação de valor ao produto, estando apto à utilização pelo consumidor final, seja este pessoa natural ou jurídica;</a:t>
            </a:r>
          </a:p>
          <a:p>
            <a:pPr>
              <a:defRPr/>
            </a:pPr>
            <a:endParaRPr lang="pt-BR" sz="2400" dirty="0"/>
          </a:p>
          <a:p>
            <a:pPr algn="just">
              <a:defRPr/>
            </a:pPr>
            <a:r>
              <a:rPr lang="pt-BR" sz="2400" dirty="0"/>
              <a:t>XVII - produto intermediário - produto cuja natureza é a utilização por indústria, que o agregará em seu processo produtivo, na condição de insumo, excipiente e matéria prima, para o desenvolvimento de outro produto intermediário ou de produto acabado;</a:t>
            </a: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139269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10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vre 1"/>
          <p:cNvSpPr/>
          <p:nvPr/>
        </p:nvSpPr>
        <p:spPr>
          <a:xfrm>
            <a:off x="-4763" y="77788"/>
            <a:ext cx="8466138" cy="4714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PL nº 7735/2014</a:t>
            </a:r>
          </a:p>
        </p:txBody>
      </p:sp>
      <p:grpSp>
        <p:nvGrpSpPr>
          <p:cNvPr id="141315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41319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pic>
        <p:nvPicPr>
          <p:cNvPr id="141316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63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9513" y="1196752"/>
            <a:ext cx="8856984" cy="53553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dirty="0"/>
              <a:t>Art. 12. Deverão ser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cadastradas </a:t>
            </a:r>
            <a:r>
              <a:rPr lang="pt-BR" dirty="0"/>
              <a:t>as seguintes atividades:</a:t>
            </a:r>
          </a:p>
          <a:p>
            <a:pPr>
              <a:defRPr/>
            </a:pPr>
            <a:r>
              <a:rPr lang="pt-BR" dirty="0"/>
              <a:t>I - acesso ao patrimônio genético ou conhecimento tradicional associado dentro do País</a:t>
            </a:r>
          </a:p>
          <a:p>
            <a:pPr>
              <a:defRPr/>
            </a:pPr>
            <a:r>
              <a:rPr lang="pt-BR" dirty="0"/>
              <a:t>realizado por pessoa natural ou jurídica nacional, pública ou privada;</a:t>
            </a:r>
          </a:p>
          <a:p>
            <a:pPr>
              <a:defRPr/>
            </a:pPr>
            <a:r>
              <a:rPr lang="pt-BR" dirty="0"/>
              <a:t>II - acesso ao patrimônio genético ou conhecimento tradicional associado por pessoa</a:t>
            </a:r>
          </a:p>
          <a:p>
            <a:pPr>
              <a:defRPr/>
            </a:pPr>
            <a:r>
              <a:rPr lang="pt-BR" dirty="0"/>
              <a:t>jurídica sediada no exterior associada a instituição nacional;</a:t>
            </a:r>
          </a:p>
          <a:p>
            <a:pPr>
              <a:defRPr/>
            </a:pPr>
            <a:r>
              <a:rPr lang="pt-BR" dirty="0"/>
              <a:t>III - acesso ao patrimônio genético ou conhecimento tradicional associado realizado no</a:t>
            </a:r>
          </a:p>
          <a:p>
            <a:pPr>
              <a:defRPr/>
            </a:pPr>
            <a:r>
              <a:rPr lang="pt-BR" dirty="0"/>
              <a:t>exterior por pessoa natural ou jurídica nacional, pública ou privada;</a:t>
            </a:r>
          </a:p>
          <a:p>
            <a:pPr>
              <a:defRPr/>
            </a:pPr>
            <a:r>
              <a:rPr lang="pt-BR" dirty="0"/>
              <a:t>IV - remessa de amostra de patrimônio genético para o exterior com a finalidade de</a:t>
            </a:r>
          </a:p>
          <a:p>
            <a:pPr>
              <a:defRPr/>
            </a:pPr>
            <a:r>
              <a:rPr lang="pt-BR" dirty="0"/>
              <a:t>acesso, nas hipóteses dos incisos II e III do caput; e</a:t>
            </a:r>
          </a:p>
          <a:p>
            <a:pPr>
              <a:defRPr/>
            </a:pPr>
            <a:r>
              <a:rPr lang="pt-BR" dirty="0"/>
              <a:t>V - envio de amostra que contenha patrimônio genético por pessoa jurídica nacional,</a:t>
            </a:r>
          </a:p>
          <a:p>
            <a:pPr>
              <a:defRPr/>
            </a:pPr>
            <a:r>
              <a:rPr lang="pt-BR" dirty="0"/>
              <a:t>pública ou privada, para prestação de serviços no exterior como parte de pesquisa ou desenvolvimento tecnológico</a:t>
            </a:r>
            <a:r>
              <a:rPr lang="pt-BR" dirty="0" smtClean="0"/>
              <a:t>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§ 1o O cadastro de que trata este artigo terá seu funcionamento definido em regulamento</a:t>
            </a:r>
            <a:r>
              <a:rPr lang="pt-BR" dirty="0" smtClean="0"/>
              <a:t>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(...) § 2º O cadastramento deverá ser realizado </a:t>
            </a:r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previamente à remessa, ao requerimento de qualquer direito de propriedade intelectual, à divulgação dos resultados, finais ou parciais, em meios científicos ou de comunicação, ou à notificação de produto ou processo desenvolvido em decorrência do acesso</a:t>
            </a:r>
            <a:r>
              <a:rPr lang="pt-BR" dirty="0"/>
              <a:t>.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00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 rot="10800000">
            <a:off x="0" y="622843"/>
            <a:ext cx="9144000" cy="69852"/>
          </a:xfrm>
          <a:prstGeom prst="rect">
            <a:avLst/>
          </a:prstGeom>
          <a:gradFill flip="none" rotWithShape="1">
            <a:gsLst>
              <a:gs pos="0">
                <a:srgbClr val="003300"/>
              </a:gs>
              <a:gs pos="50000">
                <a:srgbClr val="006600"/>
              </a:gs>
              <a:gs pos="100000">
                <a:schemeClr val="accent3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pt-BR">
              <a:solidFill>
                <a:srgbClr val="FFFFFF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25957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9" name="Subtítulo 2"/>
          <p:cNvSpPr txBox="1">
            <a:spLocks/>
          </p:cNvSpPr>
          <p:nvPr/>
        </p:nvSpPr>
        <p:spPr bwMode="auto">
          <a:xfrm>
            <a:off x="179388" y="877889"/>
            <a:ext cx="4849611" cy="30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pt-BR" altLang="pt-BR" sz="2400" b="1" dirty="0" smtClean="0">
                <a:solidFill>
                  <a:srgbClr val="C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Lei 13.123/2015</a:t>
            </a:r>
            <a:endParaRPr lang="pt-BR" altLang="pt-BR" sz="24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pt-BR" altLang="pt-BR" sz="2400" b="1" dirty="0" smtClean="0">
                <a:solidFill>
                  <a:srgbClr val="C00000"/>
                </a:solidFill>
                <a:latin typeface="Corbel" panose="020B0503020204020204" pitchFamily="34" charset="0"/>
                <a:cs typeface="Times New Roman" panose="02020603050405020304" pitchFamily="18" charset="0"/>
              </a:rPr>
              <a:t>Fica revogada a MP 2.186-16 de 2001</a:t>
            </a:r>
          </a:p>
          <a:p>
            <a:pPr>
              <a:buNone/>
            </a:pPr>
            <a:r>
              <a:rPr lang="pt-BR" sz="2400" dirty="0" smtClean="0"/>
              <a:t>Acesso ao </a:t>
            </a:r>
            <a:r>
              <a:rPr lang="pt-BR" sz="2400" dirty="0"/>
              <a:t>patrimônio genético </a:t>
            </a:r>
            <a:r>
              <a:rPr lang="pt-BR" sz="2400" dirty="0" smtClean="0"/>
              <a:t>= pesquisa ou </a:t>
            </a:r>
            <a:r>
              <a:rPr lang="pt-BR" sz="2400" dirty="0"/>
              <a:t>desenvolvimento tecnológico realizado sobre </a:t>
            </a:r>
            <a:r>
              <a:rPr lang="pt-BR" sz="2400" dirty="0" smtClean="0"/>
              <a:t>amostra de </a:t>
            </a:r>
            <a:r>
              <a:rPr lang="pt-BR" sz="2400" dirty="0"/>
              <a:t>patrimônio genético;</a:t>
            </a:r>
            <a:endParaRPr lang="pt-BR" altLang="pt-BR" sz="2400" b="1" dirty="0">
              <a:solidFill>
                <a:srgbClr val="C0000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960" name="CaixaDeTexto 1"/>
          <p:cNvSpPr txBox="1">
            <a:spLocks noChangeArrowheads="1"/>
          </p:cNvSpPr>
          <p:nvPr/>
        </p:nvSpPr>
        <p:spPr bwMode="auto">
          <a:xfrm>
            <a:off x="5242503" y="3284984"/>
            <a:ext cx="34339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Sanção da Lei 13.123 – 20/05/2015</a:t>
            </a:r>
            <a:endParaRPr lang="pt-BR" altLang="pt-BR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-4763" y="25400"/>
            <a:ext cx="7385051" cy="4619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</a:rPr>
              <a:t>		Lei do acesso à Biodiversidade</a:t>
            </a:r>
            <a:endParaRPr lang="pt-BR" sz="24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A presidenta Dilma Rousseff sanciona o novo Marco Legal da Biodiversidade em solenidade no Palácio do Planalto (José Cruz/Agência Brasil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75" y="829891"/>
            <a:ext cx="3644362" cy="24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79388" y="4593902"/>
            <a:ext cx="8689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Art. 36. </a:t>
            </a:r>
            <a:r>
              <a:rPr lang="pt-BR" dirty="0"/>
              <a:t>O prazo para o usuário reformular o pedido de autorização ou regularização de que trata o art. </a:t>
            </a:r>
            <a:r>
              <a:rPr lang="pt-BR" dirty="0" smtClean="0"/>
              <a:t>35 será </a:t>
            </a:r>
            <a:r>
              <a:rPr lang="pt-BR" dirty="0"/>
              <a:t>de 1 (um) ano, contado da data da disponibilização do cadastro pelo </a:t>
            </a:r>
            <a:r>
              <a:rPr lang="pt-BR" dirty="0" err="1"/>
              <a:t>CGen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1600" y="5602014"/>
            <a:ext cx="72008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Regularização PODE, em especial no caso de pesquisa científica, extinguir as sansões administrativas previstas na MP 2.186, ou reduzi-las (no caso de multas) em 90%.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71600" y="3995772"/>
            <a:ext cx="72008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Para PESQUISA CIENTÍICA, substitui-se a autorização prévia pelo cadastro.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43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41320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41315" name="Forma livre 4"/>
          <p:cNvSpPr>
            <a:spLocks noChangeArrowheads="1"/>
          </p:cNvSpPr>
          <p:nvPr/>
        </p:nvSpPr>
        <p:spPr bwMode="auto">
          <a:xfrm>
            <a:off x="107950" y="877888"/>
            <a:ext cx="8928100" cy="575945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0 w 21600"/>
              <a:gd name="T7" fmla="*/ 2147483646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pt-BR" altLang="pt-BR" sz="2800" b="1">
                <a:solidFill>
                  <a:srgbClr val="CC0000"/>
                </a:solidFill>
              </a:rPr>
              <a:t>Resumo da proposta original</a:t>
            </a:r>
            <a:r>
              <a:rPr lang="pt-BR" altLang="pt-BR" sz="2800" b="1">
                <a:solidFill>
                  <a:srgbClr val="C00000"/>
                </a:solidFill>
                <a:cs typeface="Times New Roman" panose="02020603050405020304" pitchFamily="18" charset="0"/>
              </a:rPr>
              <a:t> do PL 2177/2011</a:t>
            </a: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pt-BR" altLang="pt-BR" b="1">
                <a:solidFill>
                  <a:schemeClr val="tx1"/>
                </a:solidFill>
                <a:cs typeface="Times New Roman" panose="02020603050405020304" pitchFamily="18" charset="0"/>
              </a:rPr>
              <a:t>(acumuladas nos debates da Comissão Especial)</a:t>
            </a: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r>
              <a:rPr lang="pt-BR" altLang="pt-BR" sz="2800" b="1">
                <a:solidFill>
                  <a:srgbClr val="C00000"/>
                </a:solidFill>
                <a:cs typeface="Times New Roman" panose="02020603050405020304" pitchFamily="18" charset="0"/>
              </a:rPr>
              <a:t>que regulamentará a CF nos artigos 218 e 219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400" b="1">
              <a:solidFill>
                <a:srgbClr val="00206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000">
              <a:solidFill>
                <a:srgbClr val="002060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>
              <a:solidFill>
                <a:schemeClr val="tx1"/>
              </a:solidFill>
              <a:cs typeface="Tahoma" panose="020B0604030504040204" pitchFamily="34" charset="0"/>
            </a:endParaRPr>
          </a:p>
          <a:p>
            <a:pPr algn="just" eaLnBrk="1" hangingPunct="1">
              <a:lnSpc>
                <a:spcPct val="105000"/>
              </a:lnSpc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pt-BR" altLang="pt-BR" sz="2400">
              <a:solidFill>
                <a:schemeClr val="tx1"/>
              </a:solidFill>
              <a:cs typeface="Tahoma" panose="020B0604030504040204" pitchFamily="34" charset="0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469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41317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3409950"/>
            <a:ext cx="4598987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9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409950"/>
            <a:ext cx="459898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43366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107950" y="877888"/>
            <a:ext cx="8928100" cy="5881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algn="ctr" eaLnBrk="1" hangingPunct="1">
              <a:defRPr/>
            </a:pPr>
            <a:r>
              <a:rPr lang="pt-BR" sz="2800" b="1" dirty="0">
                <a:latin typeface="+mn-lt"/>
              </a:rPr>
              <a:t>PROJETO DE LEI Nº 2.177/2011</a:t>
            </a:r>
          </a:p>
          <a:p>
            <a:pPr algn="ctr" eaLnBrk="1" hangingPunct="1">
              <a:defRPr/>
            </a:pPr>
            <a:r>
              <a:rPr lang="pt-BR" sz="2800" b="1" dirty="0"/>
              <a:t>DISPOSIÇÕES PRELIMINARES</a:t>
            </a:r>
            <a:endParaRPr lang="pt-BR" sz="2800" dirty="0"/>
          </a:p>
          <a:p>
            <a:pPr algn="just" eaLnBrk="1" hangingPunct="1">
              <a:defRPr/>
            </a:pPr>
            <a:endParaRPr lang="pt-BR" sz="2800" dirty="0">
              <a:latin typeface="+mn-lt"/>
            </a:endParaRPr>
          </a:p>
          <a:p>
            <a:pPr algn="just" eaLnBrk="1" hangingPunct="1">
              <a:defRPr/>
            </a:pPr>
            <a:r>
              <a:rPr lang="pt-BR" sz="2800" dirty="0">
                <a:latin typeface="+mn-lt"/>
              </a:rPr>
              <a:t>Art. 1º Esta lei estabelece normas, princípios, diretrizes e prioridades da </a:t>
            </a:r>
            <a:r>
              <a:rPr lang="pt-BR" sz="2800" b="1" dirty="0">
                <a:latin typeface="+mn-lt"/>
              </a:rPr>
              <a:t>Política Nacional de Ciência, Tecnologia e Inovação</a:t>
            </a:r>
            <a:r>
              <a:rPr lang="pt-BR" sz="2800" dirty="0">
                <a:latin typeface="+mn-lt"/>
              </a:rPr>
              <a:t>, </a:t>
            </a:r>
            <a:r>
              <a:rPr lang="pt-BR" sz="2800" b="1" dirty="0">
                <a:solidFill>
                  <a:srgbClr val="FF0000"/>
                </a:solidFill>
                <a:latin typeface="+mn-lt"/>
              </a:rPr>
              <a:t>modifica e complementa a Lei n° 10.973, de 02 de dezembro de 2004</a:t>
            </a:r>
            <a:r>
              <a:rPr lang="pt-BR" sz="2800" dirty="0">
                <a:latin typeface="+mn-lt"/>
              </a:rPr>
              <a:t>, que “dispõe sobre incentivos à inovação e à pesquisa científica e tecnológica no ambiente produtivo e dá outras providências”, estabelecendo diretrizes para</a:t>
            </a:r>
            <a:r>
              <a:rPr lang="pt-BR" sz="2800" b="1" dirty="0">
                <a:solidFill>
                  <a:srgbClr val="FF0000"/>
                </a:solidFill>
                <a:latin typeface="+mn-lt"/>
              </a:rPr>
              <a:t> a simplificação administrativa e para a promoção das atividades do pesquisador brasileiro e para projetos de pesquisa, desenvolvimento e inovação em entidades públicas e privadas</a:t>
            </a:r>
            <a:r>
              <a:rPr lang="pt-BR" sz="2800" dirty="0">
                <a:latin typeface="+mn-lt"/>
              </a:rPr>
              <a:t>, e dá outras providências.</a:t>
            </a:r>
          </a:p>
          <a:p>
            <a:pPr algn="ctr" eaLnBrk="1" hangingPunct="1">
              <a:defRPr/>
            </a:pPr>
            <a:endParaRPr lang="pt-BR" sz="2800" dirty="0">
              <a:latin typeface="+mn-lt"/>
            </a:endParaRPr>
          </a:p>
          <a:p>
            <a:pPr eaLnBrk="1" hangingPunct="1">
              <a:defRPr/>
            </a:pPr>
            <a:endParaRPr lang="pt-BR" sz="2800" dirty="0">
              <a:solidFill>
                <a:srgbClr val="002060"/>
              </a:solidFill>
              <a:latin typeface="+mn-lt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469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43365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52231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52228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33338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8208963" cy="5953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    Brasil</a:t>
            </a:r>
            <a:r>
              <a:rPr lang="pt-BR" sz="32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: Formação de Pessoal longe de CT&amp;I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sp>
        <p:nvSpPr>
          <p:cNvPr id="52230" name="Retângulo 1"/>
          <p:cNvSpPr>
            <a:spLocks noChangeArrowheads="1"/>
          </p:cNvSpPr>
          <p:nvPr/>
        </p:nvSpPr>
        <p:spPr bwMode="auto">
          <a:xfrm>
            <a:off x="66675" y="1268413"/>
            <a:ext cx="90424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1200"/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400" b="1">
                <a:solidFill>
                  <a:schemeClr val="tx1"/>
                </a:solidFill>
              </a:rPr>
              <a:t>Em 2012: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pt-BR" altLang="pt-BR" sz="240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pt-BR" altLang="pt-BR" sz="2400"/>
              <a:t>•</a:t>
            </a:r>
            <a:r>
              <a:rPr lang="pt-BR" altLang="pt-BR" sz="2400" b="1">
                <a:latin typeface="Calibri" panose="020F0502020204030204" pitchFamily="34" charset="0"/>
              </a:rPr>
              <a:t>876 mil pessoas concluíram um Curso Presencial de Ed.Superior </a:t>
            </a:r>
            <a:endParaRPr lang="pt-BR" altLang="pt-BR" sz="2400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pt-BR" altLang="pt-BR" sz="2400"/>
              <a:t>•</a:t>
            </a:r>
            <a:r>
              <a:rPr lang="pt-BR" altLang="pt-BR" sz="2400" b="1">
                <a:latin typeface="Calibri" panose="020F0502020204030204" pitchFamily="34" charset="0"/>
              </a:rPr>
              <a:t>424 mil (quase 50%) em Administração, Direito e Educação 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pt-BR" altLang="pt-BR" sz="2400" b="1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pt-BR" altLang="pt-BR" sz="2400" b="1">
                <a:latin typeface="Calibri" panose="020F0502020204030204" pitchFamily="34" charset="0"/>
              </a:rPr>
              <a:t>Rede Pública: Para cada Eng. Mecânico, </a:t>
            </a:r>
            <a:r>
              <a:rPr lang="pt-BR" altLang="pt-BR" sz="2400" b="1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  <a:r>
              <a:rPr lang="pt-BR" altLang="pt-BR" sz="2400" b="1">
                <a:latin typeface="Calibri" panose="020F0502020204030204" pitchFamily="34" charset="0"/>
              </a:rPr>
              <a:t> Bach. Administração Rede Privada: Para cada Eng. Mecânico, </a:t>
            </a:r>
            <a:r>
              <a:rPr lang="pt-BR" altLang="pt-BR" sz="2400" b="1">
                <a:solidFill>
                  <a:srgbClr val="FF0000"/>
                </a:solidFill>
                <a:latin typeface="Calibri" panose="020F0502020204030204" pitchFamily="34" charset="0"/>
              </a:rPr>
              <a:t>44</a:t>
            </a:r>
            <a:r>
              <a:rPr lang="pt-BR" altLang="pt-BR" sz="2400" b="1">
                <a:latin typeface="Calibri" panose="020F0502020204030204" pitchFamily="34" charset="0"/>
              </a:rPr>
              <a:t> Bach. Administração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pt-BR" altLang="pt-BR" sz="2400" b="1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pt-BR" altLang="pt-BR" sz="2400" b="1">
                <a:latin typeface="Calibri" panose="020F0502020204030204" pitchFamily="34" charset="0"/>
              </a:rPr>
              <a:t>Rede Pública: Para cada Bach. Física, </a:t>
            </a:r>
            <a:r>
              <a:rPr lang="pt-BR" altLang="pt-BR" sz="2400" b="1">
                <a:solidFill>
                  <a:srgbClr val="FF0000"/>
                </a:solidFill>
                <a:latin typeface="Calibri" panose="020F0502020204030204" pitchFamily="34" charset="0"/>
              </a:rPr>
              <a:t>29</a:t>
            </a:r>
            <a:r>
              <a:rPr lang="pt-BR" altLang="pt-BR" sz="2400" b="1">
                <a:latin typeface="Calibri" panose="020F0502020204030204" pitchFamily="34" charset="0"/>
              </a:rPr>
              <a:t> Bach. Direito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pt-BR" altLang="pt-BR" sz="2400" b="1">
                <a:latin typeface="Calibri" panose="020F0502020204030204" pitchFamily="34" charset="0"/>
              </a:rPr>
              <a:t>Rede Privada: Para cada Bach. Física, </a:t>
            </a:r>
            <a:r>
              <a:rPr lang="pt-BR" altLang="pt-BR" sz="2400" b="1">
                <a:solidFill>
                  <a:srgbClr val="FF0000"/>
                </a:solidFill>
                <a:latin typeface="Calibri" panose="020F0502020204030204" pitchFamily="34" charset="0"/>
              </a:rPr>
              <a:t>1848</a:t>
            </a:r>
            <a:r>
              <a:rPr lang="pt-BR" altLang="pt-BR" sz="2400" b="1">
                <a:latin typeface="Calibri" panose="020F0502020204030204" pitchFamily="34" charset="0"/>
              </a:rPr>
              <a:t> Bach. Direito </a:t>
            </a:r>
          </a:p>
          <a:p>
            <a:pPr lvl="1">
              <a:spcBef>
                <a:spcPct val="0"/>
              </a:spcBef>
              <a:buFontTx/>
              <a:buNone/>
            </a:pPr>
            <a:endParaRPr lang="pt-BR" altLang="pt-BR" sz="2400" b="1">
              <a:latin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pt-BR" altLang="pt-BR" sz="1100" b="1">
                <a:latin typeface="Calibri" panose="020F0502020204030204" pitchFamily="34" charset="0"/>
              </a:rPr>
              <a:t>Fonte: INEP - http://portal.inep.gov.br/superior-censosuperior-sinopse </a:t>
            </a:r>
            <a:endParaRPr lang="pt-BR" altLang="pt-BR" sz="1100">
              <a:latin typeface="Calibri" panose="020F050202020403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897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0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45415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107950" y="2174875"/>
            <a:ext cx="8928100" cy="44942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defRPr/>
            </a:pPr>
            <a:r>
              <a:rPr lang="pt-BR" sz="2800" b="1" dirty="0"/>
              <a:t>Art. 2º</a:t>
            </a:r>
            <a:r>
              <a:rPr lang="pt-BR" sz="2800" dirty="0"/>
              <a:t> A Lei nº 10.973, de 2 de dezembro de 2004, passa a vigorar com as seguintes alterações:</a:t>
            </a:r>
          </a:p>
          <a:p>
            <a:pPr algn="just" eaLnBrk="1" hangingPunct="1">
              <a:defRPr/>
            </a:pPr>
            <a:endParaRPr lang="pt-BR" sz="2800" dirty="0">
              <a:latin typeface="+mj-lt"/>
            </a:endParaRPr>
          </a:p>
          <a:p>
            <a:pPr algn="just" eaLnBrk="1" hangingPunct="1">
              <a:defRPr/>
            </a:pPr>
            <a:r>
              <a:rPr lang="pt-BR" sz="2800" dirty="0">
                <a:latin typeface="+mj-lt"/>
              </a:rPr>
              <a:t>Art. 1º Art. 1° Esta Lei estabelece a </a:t>
            </a:r>
            <a:r>
              <a:rPr lang="pt-BR" sz="2800" u="sng" dirty="0">
                <a:latin typeface="+mj-lt"/>
              </a:rPr>
              <a:t>Política Nacional de Ciência, Tecnologia e Inovação</a:t>
            </a:r>
            <a:r>
              <a:rPr lang="pt-BR" sz="2800" dirty="0">
                <a:latin typeface="+mj-lt"/>
              </a:rPr>
              <a:t> e tem por objetivo o desenvolvimento sustentável e soberano do País, o bem-estar da população, a preservação do meio-ambiente e o progresso econômico, social, científico e tecnológico, atendidos, dentre outros, os seguintes princípios:</a:t>
            </a:r>
          </a:p>
          <a:p>
            <a:pPr algn="just" eaLnBrk="1" hangingPunct="1">
              <a:defRPr/>
            </a:pPr>
            <a:endParaRPr lang="pt-BR" sz="2800" dirty="0">
              <a:latin typeface="+mj-lt"/>
              <a:ea typeface="Arial Unicode MS" pitchFamily="2"/>
              <a:cs typeface="Tahoma" pitchFamily="2"/>
            </a:endParaRPr>
          </a:p>
          <a:p>
            <a:pPr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400" dirty="0">
              <a:ea typeface="Arial Unicode MS" pitchFamily="2"/>
              <a:cs typeface="Tahoma" pitchFamily="2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846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4541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87338" y="860425"/>
            <a:ext cx="8569325" cy="1200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/>
              <a:t>CAPÍTULO II</a:t>
            </a:r>
            <a:endParaRPr lang="pt-BR" sz="2400" dirty="0"/>
          </a:p>
          <a:p>
            <a:pPr algn="ctr">
              <a:defRPr/>
            </a:pPr>
            <a:r>
              <a:rPr lang="pt-BR" sz="2400" b="1" dirty="0"/>
              <a:t>DA POLÍTICA NACIONAL DE CIÊNCIA, TECNOLOGIA E INOVAÇÃO</a:t>
            </a:r>
          </a:p>
          <a:p>
            <a:pPr algn="ctr">
              <a:defRPr/>
            </a:pPr>
            <a:r>
              <a:rPr lang="pt-BR" sz="2400" b="1" dirty="0"/>
              <a:t>(alterações na Lei de Inovação) </a:t>
            </a:r>
            <a:endParaRPr lang="pt-BR" sz="2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47462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107950" y="877888"/>
            <a:ext cx="8928100" cy="5881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spcBef>
                <a:spcPts val="1200"/>
              </a:spcBef>
              <a:defRPr/>
            </a:pPr>
            <a:r>
              <a:rPr lang="pt-BR" sz="2800" dirty="0"/>
              <a:t>I – a promoção das atividades científicas e tecnológicas como </a:t>
            </a:r>
            <a:r>
              <a:rPr lang="pt-BR" sz="2800" b="1" dirty="0"/>
              <a:t>estratégicas para o desenvolvimento econômico e social</a:t>
            </a:r>
            <a:r>
              <a:rPr lang="pt-BR" sz="2800" dirty="0"/>
              <a:t>;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pt-BR" sz="2800" dirty="0"/>
              <a:t>II – a promoção e a </a:t>
            </a:r>
            <a:r>
              <a:rPr lang="pt-BR" sz="2800" b="1" dirty="0"/>
              <a:t>continuidade</a:t>
            </a:r>
            <a:r>
              <a:rPr lang="pt-BR" sz="2800" dirty="0"/>
              <a:t> dos processos de desenvolvimento científico, tecnológico e de inovação, assegurados os recursos humanos, econômicos e financeiros para tal finalidade;</a:t>
            </a:r>
            <a:endParaRPr lang="pt-BR" sz="2800" dirty="0">
              <a:ea typeface="Arial Unicode MS" pitchFamily="2"/>
              <a:cs typeface="Tahoma" pitchFamily="2"/>
            </a:endParaRPr>
          </a:p>
          <a:p>
            <a:pPr algn="just" eaLnBrk="1" hangingPunct="1">
              <a:spcBef>
                <a:spcPts val="1200"/>
              </a:spcBef>
              <a:defRPr/>
            </a:pPr>
            <a:r>
              <a:rPr lang="pt-BR" sz="2800" dirty="0"/>
              <a:t>III – a </a:t>
            </a:r>
            <a:r>
              <a:rPr lang="pt-BR" sz="2800" b="1" dirty="0"/>
              <a:t>redução das desigualdades regionais</a:t>
            </a:r>
            <a:r>
              <a:rPr lang="pt-BR" sz="2800" dirty="0"/>
              <a:t>;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pt-BR" sz="2800" dirty="0"/>
              <a:t>IV - a </a:t>
            </a:r>
            <a:r>
              <a:rPr lang="pt-BR" sz="2800" b="1" dirty="0"/>
              <a:t>desconcentração</a:t>
            </a:r>
            <a:r>
              <a:rPr lang="pt-BR" sz="2800" dirty="0"/>
              <a:t> das atividades de ciência, tecnologia e inovação;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pt-BR" sz="2800" dirty="0"/>
              <a:t>V – a promoção da </a:t>
            </a:r>
            <a:r>
              <a:rPr lang="pt-BR" sz="2800" b="1" dirty="0"/>
              <a:t>cooperação</a:t>
            </a:r>
            <a:r>
              <a:rPr lang="pt-BR" sz="2800" dirty="0"/>
              <a:t> e interação entre os entes públicos, os setores público e privado e entre as empresas;</a:t>
            </a:r>
          </a:p>
          <a:p>
            <a:pPr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400" dirty="0">
              <a:ea typeface="Arial Unicode MS" pitchFamily="2"/>
              <a:cs typeface="Tahoma" pitchFamily="2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846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47461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49510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107950" y="765175"/>
            <a:ext cx="8928100" cy="599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spcBef>
                <a:spcPts val="1200"/>
              </a:spcBef>
              <a:defRPr/>
            </a:pPr>
            <a:r>
              <a:rPr lang="pt-BR" sz="2800" dirty="0">
                <a:latin typeface="+mj-lt"/>
              </a:rPr>
              <a:t>VI – o estímulo à atividade de inovação nas ICT e empresas;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pt-BR" sz="2800" dirty="0">
                <a:latin typeface="+mj-lt"/>
              </a:rPr>
              <a:t>VII - a promoção da </a:t>
            </a:r>
            <a:r>
              <a:rPr lang="pt-BR" sz="2800" b="1" dirty="0">
                <a:latin typeface="+mj-lt"/>
              </a:rPr>
              <a:t>competitividade empresarial </a:t>
            </a:r>
            <a:r>
              <a:rPr lang="pt-BR" sz="2800" dirty="0">
                <a:latin typeface="+mj-lt"/>
              </a:rPr>
              <a:t>nos mercados nacional e internacional; 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pt-BR" sz="2800" dirty="0">
                <a:latin typeface="+mj-lt"/>
              </a:rPr>
              <a:t>VIII – o incentivo à constituição de </a:t>
            </a:r>
            <a:r>
              <a:rPr lang="pt-BR" sz="2800" b="1" dirty="0">
                <a:latin typeface="+mj-lt"/>
              </a:rPr>
              <a:t>ambientes favoráveis à inovação</a:t>
            </a:r>
            <a:r>
              <a:rPr lang="pt-BR" sz="2800" dirty="0">
                <a:latin typeface="+mj-lt"/>
              </a:rPr>
              <a:t>, à proteção da propriedade intelectual e às atividades de transferência de tecnologia.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pt-BR" sz="2800" dirty="0">
                <a:latin typeface="+mj-lt"/>
              </a:rPr>
              <a:t>IX - a promoção e a </a:t>
            </a:r>
            <a:r>
              <a:rPr lang="pt-BR" sz="2800" b="1" dirty="0">
                <a:latin typeface="+mj-lt"/>
              </a:rPr>
              <a:t>continuidade</a:t>
            </a:r>
            <a:r>
              <a:rPr lang="pt-BR" sz="2800" dirty="0">
                <a:latin typeface="+mj-lt"/>
              </a:rPr>
              <a:t> dos processos de </a:t>
            </a:r>
            <a:r>
              <a:rPr lang="pt-BR" sz="2800" b="1" dirty="0">
                <a:latin typeface="+mj-lt"/>
              </a:rPr>
              <a:t>formação e capacitação científica e tecnológica</a:t>
            </a:r>
            <a:r>
              <a:rPr lang="pt-BR" sz="2800" dirty="0">
                <a:latin typeface="+mj-lt"/>
              </a:rPr>
              <a:t>;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pt-BR" sz="2800" dirty="0">
                <a:latin typeface="+mj-lt"/>
              </a:rPr>
              <a:t>X - o fortalecimento da capacidade operacional </a:t>
            </a:r>
            <a:r>
              <a:rPr lang="pt-BR" sz="2800" b="1" dirty="0">
                <a:latin typeface="+mj-lt"/>
              </a:rPr>
              <a:t>científica, tecnológica e administrativa </a:t>
            </a:r>
            <a:r>
              <a:rPr lang="pt-BR" sz="2800" dirty="0">
                <a:latin typeface="+mj-lt"/>
              </a:rPr>
              <a:t>das instituições de ciência, tecnologia e inovação;</a:t>
            </a:r>
          </a:p>
          <a:p>
            <a:pPr algn="just" eaLnBrk="1" hangingPunct="1">
              <a:spcBef>
                <a:spcPts val="1200"/>
              </a:spcBef>
              <a:defRPr/>
            </a:pPr>
            <a:endParaRPr lang="pt-BR" sz="2800" dirty="0">
              <a:latin typeface="+mj-lt"/>
            </a:endParaRPr>
          </a:p>
          <a:p>
            <a:pPr algn="just" eaLnBrk="1" hangingPunct="1">
              <a:defRPr/>
            </a:pPr>
            <a:endParaRPr lang="pt-BR" sz="2800" dirty="0">
              <a:latin typeface="+mj-lt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846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49509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4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51558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107950" y="836860"/>
            <a:ext cx="8928100" cy="30241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spcBef>
                <a:spcPts val="1200"/>
              </a:spcBef>
              <a:defRPr/>
            </a:pPr>
            <a:r>
              <a:rPr lang="pt-BR" sz="2800" dirty="0">
                <a:latin typeface="+mj-lt"/>
              </a:rPr>
              <a:t>XI – a atratividade dos instrumentos de fomento e de crédito, bem como sua permanente atualização e aperfeiçoamento;</a:t>
            </a:r>
          </a:p>
          <a:p>
            <a:pPr algn="just" eaLnBrk="1" hangingPunct="1">
              <a:spcBef>
                <a:spcPts val="1200"/>
              </a:spcBef>
              <a:defRPr/>
            </a:pPr>
            <a:r>
              <a:rPr lang="pt-BR" sz="2800" dirty="0">
                <a:latin typeface="+mj-lt"/>
              </a:rPr>
              <a:t>XII – a simplificação de procedimentos para gestão dos projetos de Ciência, Tecnologia e a adoção do controle por resultados em sua avaliação;</a:t>
            </a:r>
          </a:p>
          <a:p>
            <a:pPr algn="just" eaLnBrk="1" hangingPunct="1">
              <a:defRPr/>
            </a:pPr>
            <a:endParaRPr lang="pt-BR" sz="2800" dirty="0">
              <a:latin typeface="+mj-lt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12207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151557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2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53606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107950" y="765175"/>
            <a:ext cx="8928100" cy="47513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defRPr/>
            </a:pPr>
            <a:r>
              <a:rPr lang="pt-BR" sz="2800" dirty="0">
                <a:latin typeface="+mj-lt"/>
              </a:rPr>
              <a:t>§ 1º As disposições desta lei aplicam-se às pessoas físicas e jurídicas de direito público ou privado atuantes em ciência, tecnologia e inovação, com o propósito de organizar e disciplinar o Sistema Nacional de Ciência, Tecnologia e Inovação.</a:t>
            </a:r>
          </a:p>
          <a:p>
            <a:pPr algn="just" eaLnBrk="1" hangingPunct="1">
              <a:defRPr/>
            </a:pPr>
            <a:endParaRPr lang="pt-BR" sz="2800" dirty="0">
              <a:latin typeface="+mj-lt"/>
            </a:endParaRPr>
          </a:p>
          <a:p>
            <a:pPr algn="just" eaLnBrk="1" hangingPunct="1">
              <a:defRPr/>
            </a:pPr>
            <a:r>
              <a:rPr lang="pt-BR" sz="2800" dirty="0">
                <a:latin typeface="+mj-lt"/>
              </a:rPr>
              <a:t>§ 2º 	A União, no âmbito da Política Nacional de Ciência, Tecnologia e Inovação, incentivará a que estados, o Distrito Federal e municípios estabeleçam suas próprias políticas e legislação, harmonizadas com esta Lei.”</a:t>
            </a:r>
          </a:p>
          <a:p>
            <a:pPr algn="just" eaLnBrk="1" hangingPunct="1">
              <a:defRPr/>
            </a:pPr>
            <a:endParaRPr lang="pt-BR" sz="2800" dirty="0">
              <a:latin typeface="+mj-lt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846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53605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55654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107950" y="1125538"/>
            <a:ext cx="8928100" cy="40449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defRPr/>
            </a:pPr>
            <a:r>
              <a:rPr lang="pt-BR" sz="2800" dirty="0"/>
              <a:t>“Art. 2º .............................................................</a:t>
            </a:r>
          </a:p>
          <a:p>
            <a:pPr algn="just" eaLnBrk="1" hangingPunct="1">
              <a:defRPr/>
            </a:pPr>
            <a:endParaRPr lang="pt-BR" sz="2800" dirty="0"/>
          </a:p>
          <a:p>
            <a:pPr algn="just" eaLnBrk="1" hangingPunct="1">
              <a:defRPr/>
            </a:pPr>
            <a:endParaRPr lang="pt-BR" sz="2800" dirty="0"/>
          </a:p>
          <a:p>
            <a:pPr algn="just" eaLnBrk="1" hangingPunct="1">
              <a:defRPr/>
            </a:pPr>
            <a:r>
              <a:rPr lang="pt-BR" sz="2800" dirty="0" err="1"/>
              <a:t>I-a</a:t>
            </a:r>
            <a:r>
              <a:rPr lang="pt-BR" sz="2800" dirty="0"/>
              <a:t> </a:t>
            </a:r>
            <a:r>
              <a:rPr lang="pt-BR" sz="2800" dirty="0">
                <a:solidFill>
                  <a:srgbClr val="FF0000"/>
                </a:solidFill>
              </a:rPr>
              <a:t>– bônus tecnológico</a:t>
            </a:r>
            <a:r>
              <a:rPr lang="pt-BR" sz="2800" dirty="0"/>
              <a:t>: crédito ou título não reembolsável, concedido pelo Poder Público e resgatável exclusivamente por pessoa jurídica, destinado ao pagamento de transferência de tecnologia, de compartilhamento e uso de infraestrutura de pesquisa e desenvolvimento tecnológico, ou de contratação de serviços técnicos especializados.”</a:t>
            </a:r>
          </a:p>
          <a:p>
            <a:pPr algn="just" eaLnBrk="1" hangingPunct="1">
              <a:defRPr/>
            </a:pPr>
            <a:endParaRPr lang="pt-BR" sz="2800" dirty="0">
              <a:latin typeface="+mj-lt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12207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15565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57702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0" y="877888"/>
            <a:ext cx="9109075" cy="5881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defRPr/>
            </a:pPr>
            <a:r>
              <a:rPr lang="pt-BR" sz="2800" dirty="0"/>
              <a:t>V – Instituição Científica, Tecnológica e de Inovação – ICT: órgão ou entidade da administração pública, direta e indireta, </a:t>
            </a:r>
            <a:r>
              <a:rPr lang="pt-BR" sz="2800" u="sng" dirty="0"/>
              <a:t>ou pessoa jurídica de direito privado sem fins lucrativos</a:t>
            </a:r>
            <a:r>
              <a:rPr lang="pt-BR" sz="2800" dirty="0"/>
              <a:t>, legalmente constituída sob as leis brasileiras, com sede e foro no País, que inclua em sua missão institucional, objetivo social ou estatutário, dentre outros, a pesquisa científica e tecnológica, o desenvolvimento de novos produtos, serviços ou processos com base na aplicação sistemática de conhecimentos científicos e tecnológicos ou na utilização de técnicas de caráter científico, tecnológico ou de inovação, a extensão tecnológica, a formação de recursos humanos em áreas tecnológicas, a proteção ao conhecimento inovador, a produção e a transferência de tecnologia; </a:t>
            </a:r>
            <a:endParaRPr lang="pt-BR" sz="2800" dirty="0">
              <a:latin typeface="+mj-lt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846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57701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59750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323850" y="1273175"/>
            <a:ext cx="8496300" cy="2519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defRPr/>
            </a:pPr>
            <a:r>
              <a:rPr lang="pt-BR" sz="2800" dirty="0"/>
              <a:t>VI – Núcleo de Inovação Tecnológica – NIT: estrutura instituída por uma ou mais </a:t>
            </a:r>
            <a:r>
              <a:rPr lang="pt-BR" sz="2800" dirty="0" err="1"/>
              <a:t>ICTs</a:t>
            </a:r>
            <a:r>
              <a:rPr lang="pt-BR" sz="2800" dirty="0"/>
              <a:t>, </a:t>
            </a:r>
            <a:r>
              <a:rPr lang="pt-BR" sz="2800" dirty="0">
                <a:solidFill>
                  <a:srgbClr val="FF0000"/>
                </a:solidFill>
              </a:rPr>
              <a:t>com ou sem personalidade jurídica própria, </a:t>
            </a:r>
            <a:r>
              <a:rPr lang="pt-BR" sz="2800" dirty="0"/>
              <a:t>que tenha por finalidade gerir sua política de inovação e por competências mínimas as atribuições previstas pela presente Lei; (NR)</a:t>
            </a:r>
            <a:endParaRPr lang="pt-BR" sz="2800" dirty="0">
              <a:latin typeface="+mj-lt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846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</a:t>
            </a:r>
            <a:r>
              <a:rPr lang="pt-BR" sz="2400" b="1" dirty="0" smtClean="0">
                <a:solidFill>
                  <a:srgbClr val="C00000"/>
                </a:solidFill>
              </a:rPr>
              <a:t>2177/2011 </a:t>
            </a:r>
            <a:r>
              <a:rPr lang="pt-BR" sz="2400" b="1" dirty="0">
                <a:solidFill>
                  <a:srgbClr val="C00000"/>
                </a:solidFill>
              </a:rPr>
              <a:t>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59749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61798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260350" y="1057275"/>
            <a:ext cx="8704263" cy="56118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defRPr/>
            </a:pPr>
            <a:r>
              <a:rPr lang="pt-BR" sz="2600" dirty="0"/>
              <a:t>Art. 9º-A . 	A União, os estados, o Distrito Federal, os municípios e as respectivas agências de fomento concederão recursos para a execução de projetos de pesquisa, desenvolvimento e inovação às </a:t>
            </a:r>
            <a:r>
              <a:rPr lang="pt-BR" sz="2600" dirty="0" err="1"/>
              <a:t>ICTs</a:t>
            </a:r>
            <a:r>
              <a:rPr lang="pt-BR" sz="2600" dirty="0"/>
              <a:t> ou diretamente aos pesquisadores a elas vinculados, por termo de outorga, convênio, contrato ou instrumento jurídico assemelhado, nos termos do regulamento.</a:t>
            </a:r>
          </a:p>
          <a:p>
            <a:pPr algn="just" eaLnBrk="1" hangingPunct="1">
              <a:defRPr/>
            </a:pPr>
            <a:r>
              <a:rPr lang="pt-BR" sz="2600" dirty="0"/>
              <a:t>...</a:t>
            </a:r>
          </a:p>
          <a:p>
            <a:pPr algn="just" eaLnBrk="1" hangingPunct="1">
              <a:defRPr/>
            </a:pPr>
            <a:endParaRPr lang="pt-BR" sz="2600" dirty="0"/>
          </a:p>
          <a:p>
            <a:pPr algn="just" eaLnBrk="1" hangingPunct="1">
              <a:defRPr/>
            </a:pPr>
            <a:r>
              <a:rPr lang="pt-BR" sz="2600" dirty="0"/>
              <a:t>§2º  A vigência dos referidos instrumentos jurídicos deverá ser suficiente à plena realização do objeto, admitida a prorrogação, desde que justificada tecnicamente e refletida em ajuste do plano de trabalho.</a:t>
            </a:r>
          </a:p>
          <a:p>
            <a:pPr algn="just" eaLnBrk="1" hangingPunct="1">
              <a:defRPr/>
            </a:pPr>
            <a:r>
              <a:rPr lang="pt-BR" sz="2800" dirty="0"/>
              <a:t> </a:t>
            </a:r>
            <a:endParaRPr lang="pt-BR" sz="2800" dirty="0">
              <a:latin typeface="+mj-lt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846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61797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2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63846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260350" y="1057275"/>
            <a:ext cx="8704263" cy="56118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defRPr/>
            </a:pPr>
            <a:r>
              <a:rPr lang="pt-BR" sz="2600" dirty="0"/>
              <a:t>§3º  Observada a manutenção do objeto original, os instrumentos de que trata este artigo poderão, justificadamente, ter acréscimo de recursos em quantidade suficiente à sua completa execução, o que se fará por termo aditivo e ajuste do plano de trabalho.</a:t>
            </a:r>
          </a:p>
          <a:p>
            <a:pPr algn="just" eaLnBrk="1" hangingPunct="1">
              <a:defRPr/>
            </a:pPr>
            <a:endParaRPr lang="pt-BR" sz="2600" dirty="0"/>
          </a:p>
          <a:p>
            <a:pPr algn="just" eaLnBrk="1" hangingPunct="1">
              <a:defRPr/>
            </a:pPr>
            <a:r>
              <a:rPr lang="pt-BR" sz="2600" dirty="0"/>
              <a:t>“§4º  Dentro do valor total aprovado e liberado para os projetos referidos no caput, </a:t>
            </a:r>
            <a:r>
              <a:rPr lang="pt-BR" sz="2600" dirty="0">
                <a:solidFill>
                  <a:srgbClr val="FF0000"/>
                </a:solidFill>
              </a:rPr>
              <a:t>poderá ocorrer transposição, remanejamento, ou transferência de recursos de uma categoria de programação para outra</a:t>
            </a:r>
            <a:r>
              <a:rPr lang="pt-BR" sz="2600" dirty="0"/>
              <a:t>, de acordo com regulamento.</a:t>
            </a:r>
          </a:p>
          <a:p>
            <a:pPr algn="just" eaLnBrk="1" hangingPunct="1">
              <a:defRPr/>
            </a:pPr>
            <a:r>
              <a:rPr lang="pt-BR" sz="2800" dirty="0"/>
              <a:t> </a:t>
            </a:r>
            <a:endParaRPr lang="pt-BR" sz="2800" dirty="0">
              <a:latin typeface="+mj-lt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846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  </a:t>
            </a:r>
            <a:r>
              <a:rPr lang="pt-BR" sz="2400" b="1" dirty="0">
                <a:solidFill>
                  <a:srgbClr val="C00000"/>
                </a:solidFill>
              </a:rPr>
              <a:t>GT 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63845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54282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54276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-6350" y="-15875"/>
            <a:ext cx="9156700" cy="6588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Onde estão nossos Doutores</a:t>
            </a:r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765175"/>
            <a:ext cx="9145587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9" name="CaixaDeTexto 11"/>
          <p:cNvSpPr txBox="1">
            <a:spLocks noChangeArrowheads="1"/>
          </p:cNvSpPr>
          <p:nvPr/>
        </p:nvSpPr>
        <p:spPr bwMode="auto">
          <a:xfrm>
            <a:off x="239713" y="6424613"/>
            <a:ext cx="2819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400">
                <a:solidFill>
                  <a:schemeClr val="tx1"/>
                </a:solidFill>
                <a:latin typeface="Arial" panose="020B0604020202020204" pitchFamily="34" charset="0"/>
              </a:rPr>
              <a:t>Fonte: Brito Cruz, 2000</a:t>
            </a:r>
          </a:p>
        </p:txBody>
      </p:sp>
      <p:pic>
        <p:nvPicPr>
          <p:cNvPr id="5428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3844925"/>
            <a:ext cx="51006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8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975100"/>
            <a:ext cx="4722813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95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65894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260350" y="822325"/>
            <a:ext cx="8704263" cy="58467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defRPr/>
            </a:pPr>
            <a:r>
              <a:rPr lang="pt-BR" sz="2600" dirty="0"/>
              <a:t>§5º  A celebração e a prestação de contas de convênios entre órgãos e entidades da administração pública e ICT, de forma expedita, </a:t>
            </a:r>
            <a:r>
              <a:rPr lang="pt-BR" sz="2600" dirty="0">
                <a:solidFill>
                  <a:srgbClr val="FF0000"/>
                </a:solidFill>
              </a:rPr>
              <a:t>guardarão compatibilidade com características das atividades de ciência, tecnologia e inovação</a:t>
            </a:r>
            <a:r>
              <a:rPr lang="pt-BR" sz="2600" dirty="0"/>
              <a:t>.</a:t>
            </a:r>
          </a:p>
          <a:p>
            <a:pPr algn="just" eaLnBrk="1" hangingPunct="1">
              <a:defRPr/>
            </a:pPr>
            <a:endParaRPr lang="pt-BR" sz="2600" dirty="0"/>
          </a:p>
          <a:p>
            <a:pPr algn="just" eaLnBrk="1" hangingPunct="1">
              <a:defRPr/>
            </a:pPr>
            <a:r>
              <a:rPr lang="pt-BR" sz="2600" dirty="0"/>
              <a:t> § 6º  Os saldos dos recursos dos projetos apoiados na forma desta Lei, enquanto não utilizados, serão obrigatoriamente aplicados em cadernetas de poupança de instituição financeira oficial se a previsão de seu uso for igual ou superior a um mês, ou em fundo de aplicação financeira de curto prazo ou operação de mercado aberto lastreada em títulos da dívida pública, quando a utilização dos mesmos verificar-se em prazos menores que um mês.</a:t>
            </a:r>
          </a:p>
          <a:p>
            <a:pPr algn="just" eaLnBrk="1" hangingPunct="1">
              <a:defRPr/>
            </a:pPr>
            <a:r>
              <a:rPr lang="pt-BR" sz="2800" dirty="0"/>
              <a:t> ...</a:t>
            </a:r>
            <a:endParaRPr lang="pt-BR" sz="2800" dirty="0">
              <a:latin typeface="+mj-lt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846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6589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67942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250825" y="903288"/>
            <a:ext cx="8497888" cy="5694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defRPr/>
            </a:pPr>
            <a:r>
              <a:rPr lang="pt-BR" sz="2400" dirty="0"/>
              <a:t>“Art. </a:t>
            </a:r>
            <a:r>
              <a:rPr lang="pt-BR" sz="2400" dirty="0" smtClean="0"/>
              <a:t>16 </a:t>
            </a:r>
            <a:r>
              <a:rPr lang="pt-BR" sz="2400" dirty="0"/>
              <a:t>O órgão superior da ICT pública deverá instituir sua política de inovação, dispondo sobre a organização e gestão dos processos que orientam a transferência de tecnologia e a geração de inovações no ambiente produtivo, em consonância com as prioridades da política nacional de ciência, tecnologia e inovação e com a política industrial e tecnológica nacional.</a:t>
            </a:r>
          </a:p>
          <a:p>
            <a:pPr algn="just" eaLnBrk="1" hangingPunct="1"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/>
              <a:t>§ 1º Cabe à política de inovação da ICT </a:t>
            </a:r>
            <a:r>
              <a:rPr lang="pt-BR" sz="2400" dirty="0" smtClean="0"/>
              <a:t>estabelecer os </a:t>
            </a:r>
            <a:r>
              <a:rPr lang="pt-BR" sz="2400" dirty="0"/>
              <a:t>eixos estruturantes e os objetivos estratégicos da atuação institucional no ambiente produtivo local e regional e as diretrizes </a:t>
            </a:r>
            <a:r>
              <a:rPr lang="pt-BR" sz="2400" dirty="0" smtClean="0"/>
              <a:t>para</a:t>
            </a:r>
          </a:p>
          <a:p>
            <a:pPr algn="just" eaLnBrk="1" hangingPunct="1"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 smtClean="0"/>
              <a:t>...</a:t>
            </a:r>
          </a:p>
          <a:p>
            <a:pPr algn="just" eaLnBrk="1" hangingPunct="1">
              <a:defRPr/>
            </a:pPr>
            <a:endParaRPr lang="pt-BR" sz="2400" dirty="0"/>
          </a:p>
          <a:p>
            <a:pPr algn="just" eaLnBrk="1" hangingPunct="1"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/>
              <a:t> </a:t>
            </a:r>
            <a:endParaRPr lang="pt-BR" sz="2400" dirty="0">
              <a:latin typeface="+mj-lt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846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67941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67942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250825" y="903288"/>
            <a:ext cx="8497888" cy="56943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defRPr/>
            </a:pPr>
            <a:r>
              <a:rPr lang="pt-BR" sz="2400" dirty="0"/>
              <a:t>“Art. </a:t>
            </a:r>
            <a:r>
              <a:rPr lang="pt-BR" sz="2400" dirty="0" smtClean="0"/>
              <a:t>17 </a:t>
            </a:r>
            <a:r>
              <a:rPr lang="pt-BR" sz="2400" dirty="0"/>
              <a:t>Para gerir, total ou parcialmente, sua política de inovação, a ICT pública deverá dispor de Núcleo de Inovação Tecnológica – NIT, próprio ou em associação com outras ICT</a:t>
            </a:r>
            <a:r>
              <a:rPr lang="pt-BR" sz="2400" dirty="0" smtClean="0"/>
              <a:t>.</a:t>
            </a:r>
          </a:p>
          <a:p>
            <a:pPr algn="just" eaLnBrk="1" hangingPunct="1">
              <a:defRPr/>
            </a:pPr>
            <a:r>
              <a:rPr lang="pt-BR" sz="2400" dirty="0" smtClean="0"/>
              <a:t>§ </a:t>
            </a:r>
            <a:r>
              <a:rPr lang="pt-BR" sz="2400" dirty="0"/>
              <a:t>1º São competências mínimas do NIT da ICT pública:</a:t>
            </a:r>
          </a:p>
          <a:p>
            <a:pPr algn="just" eaLnBrk="1" hangingPunct="1">
              <a:defRPr/>
            </a:pPr>
            <a:r>
              <a:rPr lang="pt-BR" sz="2400" dirty="0"/>
              <a:t>.....</a:t>
            </a:r>
          </a:p>
          <a:p>
            <a:pPr algn="just" eaLnBrk="1" hangingPunct="1">
              <a:defRPr/>
            </a:pPr>
            <a:r>
              <a:rPr lang="pt-BR" sz="2400" dirty="0"/>
              <a:t>VII – desenvolver estudos de prospecção tecnológica e de inteligência competitiva no campo da propriedade intelectual, de forma a orientar as ações de inovação da ICT;</a:t>
            </a:r>
          </a:p>
          <a:p>
            <a:pPr algn="just" eaLnBrk="1" hangingPunct="1"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/>
              <a:t>VIII – desenvolver estudos e estratégias para a transferência das inovações geradas pela ICT; </a:t>
            </a:r>
          </a:p>
          <a:p>
            <a:pPr algn="just" eaLnBrk="1" hangingPunct="1"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/>
              <a:t>IX – promover e acompanhar o relacionamento da ICT com empresas, em especial para as atividades previstas nos artigos 6º, 7º, 8º e 9º desta Lei;</a:t>
            </a:r>
          </a:p>
          <a:p>
            <a:pPr algn="just" eaLnBrk="1" hangingPunct="1">
              <a:defRPr/>
            </a:pPr>
            <a:endParaRPr lang="pt-BR" sz="2400" dirty="0"/>
          </a:p>
          <a:p>
            <a:pPr algn="just" eaLnBrk="1" hangingPunct="1"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/>
              <a:t> </a:t>
            </a:r>
            <a:endParaRPr lang="pt-BR" sz="2400" dirty="0">
              <a:latin typeface="+mj-lt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846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67941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87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6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69990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107950" y="835025"/>
            <a:ext cx="8928100" cy="597852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defRPr/>
            </a:pPr>
            <a:r>
              <a:rPr lang="pt-BR" sz="2400" dirty="0"/>
              <a:t>X – negociar e gerir os acordos de transferência de tecnologias oriundas da ICT.</a:t>
            </a:r>
          </a:p>
          <a:p>
            <a:pPr algn="just" eaLnBrk="1" hangingPunct="1"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/>
              <a:t>§ 2º Serão assegurados aos </a:t>
            </a:r>
            <a:r>
              <a:rPr lang="pt-BR" sz="2400" dirty="0" err="1"/>
              <a:t>NITs</a:t>
            </a:r>
            <a:r>
              <a:rPr lang="pt-BR" sz="2400" dirty="0"/>
              <a:t> as condições de funcionamento necessárias ao cumprimento de suas funções, </a:t>
            </a:r>
            <a:r>
              <a:rPr lang="pt-BR" sz="2400" dirty="0">
                <a:solidFill>
                  <a:srgbClr val="FF0000"/>
                </a:solidFill>
              </a:rPr>
              <a:t>incluindo-se dotação orçamentária e quadro efetivo qualificado</a:t>
            </a:r>
            <a:r>
              <a:rPr lang="pt-BR" sz="2400" dirty="0"/>
              <a:t>, cabendo ao órgão e à autoridade máxima da ICT as gestões necessárias para este fim.</a:t>
            </a:r>
          </a:p>
          <a:p>
            <a:pPr algn="just" eaLnBrk="1" hangingPunct="1">
              <a:defRPr/>
            </a:pPr>
            <a:r>
              <a:rPr lang="pt-BR" sz="2400" dirty="0"/>
              <a:t>§ 3º Ao gestor do NIT poderão ser delegadas competências para representar a ICT pública, no âmbito de sua política de inovação.”</a:t>
            </a:r>
          </a:p>
          <a:p>
            <a:pPr algn="just" eaLnBrk="1" hangingPunct="1"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/>
              <a:t>§ 4º Para gerir, total ou parcialmente, sua política de inovação, </a:t>
            </a:r>
            <a:r>
              <a:rPr lang="pt-BR" sz="2400" dirty="0">
                <a:solidFill>
                  <a:srgbClr val="FF0000"/>
                </a:solidFill>
              </a:rPr>
              <a:t>a ICT poderá instituir núcleo de inovação tecnológica com personalidade jurídica própria, </a:t>
            </a:r>
            <a:r>
              <a:rPr lang="pt-BR" sz="2400" dirty="0"/>
              <a:t>podendo, inclusive, assumir a forma de fundação de apoio regida pela Lei nº 8.958, de 20 de dezembro de 1994, instituída ou credenciada para desempenhar as atividades mencionadas no §1º deste artigo.</a:t>
            </a: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846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69989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72038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107950" y="981075"/>
            <a:ext cx="8928100" cy="31702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defRPr/>
            </a:pPr>
            <a:r>
              <a:rPr lang="pt-BR" sz="2400" dirty="0"/>
              <a:t>Art. 19  A União, os estados, o Distrito Federal, os municípios e as agências de fomento promoverão e incentivarão a pesquisa e o desenvolvimento de produtos, serviços e processos inovadores em empresas e </a:t>
            </a:r>
            <a:r>
              <a:rPr lang="pt-BR" sz="2400" dirty="0" err="1"/>
              <a:t>ICTs</a:t>
            </a:r>
            <a:r>
              <a:rPr lang="pt-BR" sz="2400" dirty="0"/>
              <a:t>, mediante a concessão de recursos financeiros, humanos, materiais ou de infraestrutura a serem ajustados em instrumentos específicos, destinados a apoiar atividades de pesquisa, desenvolvimento e inovação, para atender às prioridades da política industrial e tecnológica nacional. </a:t>
            </a: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846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72037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2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74086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107950" y="981075"/>
            <a:ext cx="8928100" cy="54721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defRPr/>
            </a:pPr>
            <a:r>
              <a:rPr lang="pt-BR" sz="2400" dirty="0"/>
              <a:t>Art. 20-A .  É dispensável a realização de licitação pela Administração Pública nas contratações de Empresas de Base Tecnológica de micro, pequeno e médio portes, que tenham auferido, no último ano-calendário, receita operacional bruta inferior a noventa milhões de reais, para prestação de serviços ou fornecimento de bens decorrentes de: </a:t>
            </a:r>
          </a:p>
          <a:p>
            <a:pPr algn="just" eaLnBrk="1" hangingPunct="1"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/>
              <a:t>I - cooperação celebrada anteriormente para realização de atividades conjuntas de pesquisa científica, tecnológica, desenvolvimento ou melhoria de tecnologia, produto, processo ou fonte alternativa de fornecimento;</a:t>
            </a:r>
          </a:p>
          <a:p>
            <a:pPr algn="just" eaLnBrk="1" hangingPunct="1">
              <a:defRPr/>
            </a:pPr>
            <a:endParaRPr lang="pt-BR" sz="2400" dirty="0"/>
          </a:p>
          <a:p>
            <a:pPr algn="just" eaLnBrk="1" hangingPunct="1">
              <a:defRPr/>
            </a:pPr>
            <a:r>
              <a:rPr lang="pt-BR" sz="2400" dirty="0"/>
              <a:t>II - atividades de pesquisa fomentadas pela contratante no ambiente das ICT. </a:t>
            </a: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846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74085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30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76134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107950" y="835025"/>
            <a:ext cx="8928100" cy="56943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defRPr/>
            </a:pPr>
            <a:r>
              <a:rPr lang="pt-BR" sz="2400" dirty="0"/>
              <a:t>Art. 22-A  A União, os estados, o Distrito Federal, os municípios, as agências de fomento e as </a:t>
            </a:r>
            <a:r>
              <a:rPr lang="pt-BR" sz="2400" dirty="0" err="1"/>
              <a:t>ICTs</a:t>
            </a:r>
            <a:r>
              <a:rPr lang="pt-BR" sz="2400" dirty="0"/>
              <a:t> públicas poderão apoiar os inventores independentes que comprovem o depósito de patente de sua criação, dentre ouras formas através da</a:t>
            </a:r>
          </a:p>
          <a:p>
            <a:pPr algn="just" eaLnBrk="1" hangingPunct="1">
              <a:defRPr/>
            </a:pPr>
            <a:r>
              <a:rPr lang="pt-BR" sz="2400" dirty="0"/>
              <a:t>I – análise da viabilidade técnica e econômica do objeto de sua invenção;  </a:t>
            </a:r>
          </a:p>
          <a:p>
            <a:pPr algn="just" eaLnBrk="1" hangingPunct="1">
              <a:defRPr/>
            </a:pPr>
            <a:r>
              <a:rPr lang="pt-BR" sz="2400" dirty="0"/>
              <a:t>II – transformação da invenção em produto ou processo com os mecanismos financeiros e creditícios dispostos na legislação; </a:t>
            </a:r>
          </a:p>
          <a:p>
            <a:pPr algn="just" eaLnBrk="1" hangingPunct="1">
              <a:defRPr/>
            </a:pPr>
            <a:r>
              <a:rPr lang="pt-BR" sz="2400" dirty="0"/>
              <a:t>III - assistência para constituição de empresa que produza o bem objeto da invenção;</a:t>
            </a:r>
          </a:p>
          <a:p>
            <a:pPr algn="just" eaLnBrk="1" hangingPunct="1">
              <a:defRPr/>
            </a:pPr>
            <a:r>
              <a:rPr lang="pt-BR" sz="2400" dirty="0"/>
              <a:t>IV – orientação para a transferência de tecnologia para empresas já constituídas; </a:t>
            </a:r>
          </a:p>
          <a:p>
            <a:pPr algn="just" eaLnBrk="1" hangingPunct="1">
              <a:defRPr/>
            </a:pPr>
            <a:r>
              <a:rPr lang="pt-BR" sz="2400" dirty="0"/>
              <a:t>Parágrafo Único: o regulamento disporá sobre outros mecanismos de apoio ao inventor independente e seus meios de acionamento. </a:t>
            </a:r>
          </a:p>
          <a:p>
            <a:pPr algn="just" eaLnBrk="1" hangingPunct="1">
              <a:defRPr/>
            </a:pPr>
            <a:endParaRPr lang="pt-BR" sz="2400" dirty="0"/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846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7613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8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78183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323850" y="1989138"/>
            <a:ext cx="8496300" cy="43926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defRPr/>
            </a:pPr>
            <a:r>
              <a:rPr lang="pt-BR" sz="2000" dirty="0"/>
              <a:t>Art. 5º A Lei nº 8.666, de 21 de junho de 1993, passa a vigorar com as seguintes alterações:</a:t>
            </a:r>
          </a:p>
          <a:p>
            <a:pPr algn="just" eaLnBrk="1" hangingPunct="1">
              <a:defRPr/>
            </a:pPr>
            <a:endParaRPr lang="pt-BR" sz="2000" dirty="0"/>
          </a:p>
          <a:p>
            <a:pPr algn="just" eaLnBrk="1" hangingPunct="1">
              <a:defRPr/>
            </a:pPr>
            <a:r>
              <a:rPr lang="pt-BR" sz="2000" dirty="0"/>
              <a:t>“Art. 6º  .............................................................</a:t>
            </a:r>
          </a:p>
          <a:p>
            <a:pPr algn="just" eaLnBrk="1" hangingPunct="1">
              <a:defRPr/>
            </a:pPr>
            <a:r>
              <a:rPr lang="pt-BR" sz="2000" dirty="0"/>
              <a:t>XX - produto para pesquisa e desenvolvimento: os bens, insumos, serviços e obras necessários para atividade de pesquisa científica e tecnológica, desenvolvimento de tecnologia ou inovação tecnológica, discriminados em projeto de pesquisa aprovado pela instituição contratante.” (NR)</a:t>
            </a:r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846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78181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28650" y="1071563"/>
            <a:ext cx="7886700" cy="682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ts val="1800"/>
              </a:lnSpc>
              <a:spcAft>
                <a:spcPts val="1000"/>
              </a:spcAft>
              <a:defRPr/>
            </a:pPr>
            <a:r>
              <a:rPr lang="pt-BR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CAPÍTULO IV</a:t>
            </a:r>
          </a:p>
          <a:p>
            <a:pPr algn="ctr">
              <a:lnSpc>
                <a:spcPts val="1800"/>
              </a:lnSpc>
              <a:spcAft>
                <a:spcPts val="1000"/>
              </a:spcAft>
              <a:defRPr/>
            </a:pPr>
            <a:r>
              <a:rPr lang="pt-BR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DAS CONTRATAÇÕES E AQUISIÇÕES EM PROJETOS DE CT&amp;I</a:t>
            </a:r>
            <a:endParaRPr lang="pt-BR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26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80230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323850" y="1057275"/>
            <a:ext cx="8496300" cy="43926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defRPr/>
            </a:pPr>
            <a:r>
              <a:rPr lang="pt-BR" sz="2000" dirty="0"/>
              <a:t>“Art. 24.  É dispensável a Licitação</a:t>
            </a:r>
          </a:p>
          <a:p>
            <a:pPr algn="just" eaLnBrk="1" hangingPunct="1">
              <a:defRPr/>
            </a:pPr>
            <a:r>
              <a:rPr lang="pt-BR" sz="2000" dirty="0"/>
              <a:t>.............................................................</a:t>
            </a:r>
          </a:p>
          <a:p>
            <a:pPr algn="just" eaLnBrk="1" hangingPunct="1">
              <a:defRPr/>
            </a:pPr>
            <a:endParaRPr lang="pt-BR" sz="2000" dirty="0"/>
          </a:p>
          <a:p>
            <a:pPr algn="just" eaLnBrk="1" hangingPunct="1">
              <a:defRPr/>
            </a:pPr>
            <a:r>
              <a:rPr lang="pt-BR" sz="2000" dirty="0"/>
              <a:t>XXI - para a contratação de produto para pesquisa e desenvolvimento, limitada, no caso de obras e serviços de engenharia, a 20% do valor de que trata a alínea “b” do inciso I do art. 23;</a:t>
            </a:r>
          </a:p>
          <a:p>
            <a:pPr algn="just" eaLnBrk="1" hangingPunct="1">
              <a:defRPr/>
            </a:pPr>
            <a:r>
              <a:rPr lang="pt-BR" sz="2000" dirty="0"/>
              <a:t>.............................................................</a:t>
            </a:r>
          </a:p>
          <a:p>
            <a:pPr>
              <a:defRPr/>
            </a:pPr>
            <a:endParaRPr lang="pt-BR" sz="2000" dirty="0" smtClean="0"/>
          </a:p>
          <a:p>
            <a:pPr>
              <a:defRPr/>
            </a:pPr>
            <a:r>
              <a:rPr lang="pt-BR" sz="2000" dirty="0" smtClean="0"/>
              <a:t>§ </a:t>
            </a:r>
            <a:r>
              <a:rPr lang="pt-BR" sz="2000" dirty="0"/>
              <a:t>3º A hipótese de dispensa prevista no inciso XXI, quando aplicada a obras e serviços de engenharia, seguirá procedimentos especiais instituídos em regulamentação específica.</a:t>
            </a:r>
          </a:p>
          <a:p>
            <a:pPr algn="just" eaLnBrk="1" hangingPunct="1">
              <a:defRPr/>
            </a:pPr>
            <a:endParaRPr lang="pt-BR" sz="2000" dirty="0"/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846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80229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74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82278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5" name="Forma livre 4"/>
          <p:cNvSpPr/>
          <p:nvPr/>
        </p:nvSpPr>
        <p:spPr>
          <a:xfrm>
            <a:off x="323850" y="1057275"/>
            <a:ext cx="8496300" cy="48196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6800" rIns="90000" bIns="46800" compatLnSpc="0"/>
          <a:lstStyle/>
          <a:p>
            <a:pPr algn="just" eaLnBrk="1" hangingPunct="1">
              <a:defRPr/>
            </a:pPr>
            <a:r>
              <a:rPr lang="pt-BR" sz="2000" dirty="0"/>
              <a:t>Art. 13  A Lei nº 12.772, de 28 de dezembro de 2012, passa a vigorar com as seguintes disposições:</a:t>
            </a:r>
          </a:p>
          <a:p>
            <a:pPr algn="just" eaLnBrk="1" hangingPunct="1">
              <a:defRPr/>
            </a:pPr>
            <a:r>
              <a:rPr lang="pt-BR" sz="2000" dirty="0"/>
              <a:t>“Art. 21.......</a:t>
            </a:r>
          </a:p>
          <a:p>
            <a:pPr algn="just" eaLnBrk="1" hangingPunct="1">
              <a:defRPr/>
            </a:pPr>
            <a:r>
              <a:rPr lang="pt-BR" sz="2000" dirty="0"/>
              <a:t>......</a:t>
            </a:r>
          </a:p>
          <a:p>
            <a:pPr algn="just" eaLnBrk="1" hangingPunct="1">
              <a:defRPr/>
            </a:pPr>
            <a:r>
              <a:rPr lang="pt-BR" sz="2000" dirty="0"/>
              <a:t>III -  bolsas de ensino, pesquisa, extensão ou estímulo à inovação pagas por agências oficiais de fomento, por organismos internacionais amparados por ato, tratado ou convenção internacional, ou por fundações de apoio devidamente credenciadas por IFE;</a:t>
            </a:r>
          </a:p>
          <a:p>
            <a:pPr algn="just" eaLnBrk="1" hangingPunct="1">
              <a:defRPr/>
            </a:pPr>
            <a:endParaRPr lang="pt-BR" sz="2000" dirty="0"/>
          </a:p>
          <a:p>
            <a:pPr algn="just" eaLnBrk="1" hangingPunct="1">
              <a:defRPr/>
            </a:pPr>
            <a:r>
              <a:rPr lang="pt-BR" sz="2000" dirty="0"/>
              <a:t>.....</a:t>
            </a:r>
          </a:p>
          <a:p>
            <a:pPr algn="just" eaLnBrk="1" hangingPunct="1">
              <a:defRPr/>
            </a:pPr>
            <a:r>
              <a:rPr lang="pt-BR" sz="2000" dirty="0"/>
              <a:t>§4°  As atividades de que tratam os incisos XI e XII do caput </a:t>
            </a:r>
            <a:r>
              <a:rPr lang="pt-BR" sz="2000" dirty="0">
                <a:solidFill>
                  <a:srgbClr val="FF0000"/>
                </a:solidFill>
              </a:rPr>
              <a:t>não excederão, computadas isoladamente ou em conjunto, a oito horas semanais, ou quatrocentas e dezesseis horas anuais</a:t>
            </a:r>
            <a:r>
              <a:rPr lang="pt-BR" sz="2000" dirty="0"/>
              <a:t>.</a:t>
            </a:r>
          </a:p>
          <a:p>
            <a:pPr algn="just" eaLnBrk="1" hangingPunct="1">
              <a:defRPr/>
            </a:pPr>
            <a:endParaRPr lang="pt-BR" sz="2000" dirty="0"/>
          </a:p>
        </p:txBody>
      </p:sp>
      <p:sp>
        <p:nvSpPr>
          <p:cNvPr id="6" name="Forma livre 5"/>
          <p:cNvSpPr/>
          <p:nvPr/>
        </p:nvSpPr>
        <p:spPr>
          <a:xfrm>
            <a:off x="-4763" y="25400"/>
            <a:ext cx="7385051" cy="84613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2177/2011 - Destaques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82277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56328" name="Imagem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56324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8066088" cy="1222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Brasil</a:t>
            </a:r>
            <a:r>
              <a:rPr lang="pt-BR" sz="3600" dirty="0">
                <a:solidFill>
                  <a:srgbClr val="FF0000"/>
                </a:solidFill>
              </a:rPr>
              <a:t> - Produção Científica </a:t>
            </a:r>
            <a:br>
              <a:rPr lang="pt-BR" sz="3600" dirty="0">
                <a:solidFill>
                  <a:srgbClr val="FF0000"/>
                </a:solidFill>
              </a:rPr>
            </a:br>
            <a:r>
              <a:rPr lang="pt-BR" sz="3600" dirty="0">
                <a:solidFill>
                  <a:srgbClr val="FF0000"/>
                </a:solidFill>
              </a:rPr>
              <a:t>			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pt-BR" sz="3600" dirty="0">
                <a:solidFill>
                  <a:srgbClr val="FF0000"/>
                </a:solidFill>
              </a:rPr>
              <a:t> Produção Tecnológica</a:t>
            </a:r>
            <a:endParaRPr lang="pt-BR" sz="3600" b="1" dirty="0">
              <a:solidFill>
                <a:srgbClr val="C00000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graphicFrame>
        <p:nvGraphicFramePr>
          <p:cNvPr id="56326" name="Object 15"/>
          <p:cNvGraphicFramePr>
            <a:graphicFrameLocks noChangeAspect="1"/>
          </p:cNvGraphicFramePr>
          <p:nvPr/>
        </p:nvGraphicFramePr>
        <p:xfrm>
          <a:off x="36513" y="1700213"/>
          <a:ext cx="9043987" cy="494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Gráfico" r:id="rId6" imgW="9534361" imgH="4467149" progId="Excel.Sheet.8">
                  <p:embed/>
                </p:oleObj>
              </mc:Choice>
              <mc:Fallback>
                <p:oleObj name="Gráfico" r:id="rId6" imgW="9534361" imgH="44671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1700213"/>
                        <a:ext cx="9043987" cy="494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Text Box 1028"/>
          <p:cNvSpPr txBox="1">
            <a:spLocks noChangeArrowheads="1"/>
          </p:cNvSpPr>
          <p:nvPr/>
        </p:nvSpPr>
        <p:spPr bwMode="auto">
          <a:xfrm>
            <a:off x="1341438" y="1412875"/>
            <a:ext cx="7080250" cy="406400"/>
          </a:xfrm>
          <a:prstGeom prst="rect">
            <a:avLst/>
          </a:prstGeom>
          <a:gradFill rotWithShape="1">
            <a:gsLst>
              <a:gs pos="0">
                <a:srgbClr val="99CC00">
                  <a:alpha val="92000"/>
                </a:srgbClr>
              </a:gs>
              <a:gs pos="100000">
                <a:srgbClr val="D1E88B"/>
              </a:gs>
            </a:gsLst>
            <a:lin ang="0" scaled="1"/>
          </a:gra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lIns="91396" tIns="45700" rIns="91396" bIns="45700"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2000">
                <a:solidFill>
                  <a:srgbClr val="003366"/>
                </a:solidFill>
                <a:latin typeface="Arial" panose="020B0604020202020204" pitchFamily="34" charset="0"/>
              </a:rPr>
              <a:t>Mestres e Doutores titulados anualmente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217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22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84328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-4763" y="25400"/>
            <a:ext cx="7385051" cy="469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84324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25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4010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6" name="Retângulo 2"/>
          <p:cNvSpPr>
            <a:spLocks noChangeArrowheads="1"/>
          </p:cNvSpPr>
          <p:nvPr/>
        </p:nvSpPr>
        <p:spPr bwMode="auto">
          <a:xfrm>
            <a:off x="250825" y="1052513"/>
            <a:ext cx="395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http://nit.uesc.br/portal/noticia/pl2177</a:t>
            </a:r>
          </a:p>
        </p:txBody>
      </p:sp>
      <p:sp>
        <p:nvSpPr>
          <p:cNvPr id="184327" name="Retângulo 4"/>
          <p:cNvSpPr>
            <a:spLocks noChangeArrowheads="1"/>
          </p:cNvSpPr>
          <p:nvPr/>
        </p:nvSpPr>
        <p:spPr bwMode="auto">
          <a:xfrm>
            <a:off x="250825" y="692150"/>
            <a:ext cx="331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Vejam evolução dos textos em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70" name="Grupo 1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86376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orma livre 3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-4763" y="25400"/>
            <a:ext cx="7385051" cy="4699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	</a:t>
            </a:r>
            <a:r>
              <a:rPr lang="pt-BR" sz="2400" b="1" dirty="0" smtClean="0">
                <a:solidFill>
                  <a:srgbClr val="C00000"/>
                </a:solidFill>
              </a:rPr>
              <a:t>GT </a:t>
            </a:r>
            <a:r>
              <a:rPr lang="pt-BR" sz="2400" b="1" dirty="0">
                <a:solidFill>
                  <a:srgbClr val="C00000"/>
                </a:solidFill>
              </a:rPr>
              <a:t>PL 2177/2011</a:t>
            </a:r>
            <a:endParaRPr lang="pt-BR" sz="2400" b="1" dirty="0">
              <a:solidFill>
                <a:srgbClr val="C00000"/>
              </a:solidFill>
              <a:latin typeface="Corbel" pitchFamily="34" charset="0"/>
            </a:endParaRPr>
          </a:p>
        </p:txBody>
      </p:sp>
      <p:pic>
        <p:nvPicPr>
          <p:cNvPr id="186372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3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628775"/>
            <a:ext cx="800735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4" name="Retângulo 10"/>
          <p:cNvSpPr>
            <a:spLocks noChangeArrowheads="1"/>
          </p:cNvSpPr>
          <p:nvPr/>
        </p:nvSpPr>
        <p:spPr bwMode="auto">
          <a:xfrm>
            <a:off x="250825" y="1052513"/>
            <a:ext cx="3956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http://nit.uesc.br/portal/noticia/pl2177</a:t>
            </a:r>
          </a:p>
        </p:txBody>
      </p:sp>
      <p:sp>
        <p:nvSpPr>
          <p:cNvPr id="186375" name="Retângulo 11"/>
          <p:cNvSpPr>
            <a:spLocks noChangeArrowheads="1"/>
          </p:cNvSpPr>
          <p:nvPr/>
        </p:nvSpPr>
        <p:spPr bwMode="auto">
          <a:xfrm>
            <a:off x="250825" y="692150"/>
            <a:ext cx="331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50"/>
              </a:spcBef>
              <a:spcAft>
                <a:spcPts val="300"/>
              </a:spcAft>
              <a:buChar char="•"/>
              <a:tabLst>
                <a:tab pos="341313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Vejam evolução dos textos em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18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88423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188420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7385050" cy="5953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marL="835179" lvl="1" indent="-377979">
              <a:spcAft>
                <a:spcPts val="1102"/>
              </a:spcAft>
              <a:buFont typeface="Arial" pitchFamily="34" charset="0"/>
              <a:buChar char="•"/>
              <a:defRPr/>
            </a:pPr>
            <a:r>
              <a:rPr lang="pt-BR" sz="3200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Falta pouco....</a:t>
            </a:r>
          </a:p>
        </p:txBody>
      </p:sp>
      <p:pic>
        <p:nvPicPr>
          <p:cNvPr id="188422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8185150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67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190472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539750" y="981075"/>
            <a:ext cx="8208963" cy="63769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0000"/>
                </a:solidFill>
                <a:latin typeface="Times New Roman" pitchFamily="18"/>
                <a:ea typeface="Arial Unicode MS" pitchFamily="2"/>
                <a:cs typeface="Tahoma" pitchFamily="2"/>
              </a:rPr>
              <a:t>Obrigado pela atenção.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000" b="1" dirty="0">
              <a:solidFill>
                <a:srgbClr val="FF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accent3">
                    <a:lumMod val="75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Dr. </a:t>
            </a:r>
            <a:r>
              <a:rPr lang="pt-BR" sz="30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Gesil</a:t>
            </a:r>
            <a:r>
              <a:rPr lang="pt-BR" sz="3000" b="1" dirty="0">
                <a:solidFill>
                  <a:schemeClr val="accent3">
                    <a:lumMod val="75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 S. Amarante II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UESC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GT </a:t>
            </a: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/>
                <a:ea typeface="Arial Unicode MS" pitchFamily="2"/>
                <a:cs typeface="Tahoma" pitchFamily="2"/>
              </a:rPr>
              <a:t>do Relator do PL 2177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rgbClr val="0070C0"/>
                </a:solidFill>
                <a:latin typeface="Times New Roman" pitchFamily="18"/>
                <a:ea typeface="Arial Unicode MS" pitchFamily="2"/>
                <a:cs typeface="Tahoma" pitchFamily="2"/>
                <a:hlinkClick r:id="rId4"/>
              </a:rPr>
              <a:t>gsamarante@uesc.br</a:t>
            </a:r>
            <a:endParaRPr lang="pt-BR" sz="3000" b="1" dirty="0">
              <a:solidFill>
                <a:srgbClr val="0070C0"/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000" b="1" dirty="0">
              <a:solidFill>
                <a:schemeClr val="accent3">
                  <a:lumMod val="75000"/>
                </a:schemeClr>
              </a:solidFill>
              <a:latin typeface="Times New Roman" pitchFamily="18"/>
              <a:ea typeface="Arial Unicode MS" pitchFamily="2"/>
              <a:cs typeface="Tahoma" pitchFamily="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solidFill>
                  <a:srgbClr val="FF0000"/>
                </a:solidFill>
                <a:latin typeface="Times New Roman" pitchFamily="18"/>
                <a:ea typeface="Arial Unicode MS" pitchFamily="2"/>
                <a:cs typeface="Tahoma" pitchFamily="2"/>
              </a:rPr>
              <a:t>Contatos para enviar sugestões ao Relator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latin typeface="Times New Roman" pitchFamily="18"/>
                <a:ea typeface="Arial Unicode MS" pitchFamily="2"/>
                <a:cs typeface="Tahoma" pitchFamily="2"/>
              </a:rPr>
              <a:t>Gabinete deputado Sibá Machado – PT/AC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err="1">
                <a:latin typeface="Times New Roman" pitchFamily="18"/>
                <a:ea typeface="Arial Unicode MS" pitchFamily="2"/>
                <a:cs typeface="Tahoma" pitchFamily="2"/>
              </a:rPr>
              <a:t>Att</a:t>
            </a:r>
            <a:r>
              <a:rPr lang="pt-BR" sz="3000" b="1" dirty="0">
                <a:latin typeface="Times New Roman" pitchFamily="18"/>
                <a:ea typeface="Arial Unicode MS" pitchFamily="2"/>
                <a:cs typeface="Tahoma" pitchFamily="2"/>
              </a:rPr>
              <a:t>. Evaldo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latin typeface="Times New Roman" pitchFamily="18"/>
                <a:ea typeface="Arial Unicode MS" pitchFamily="2"/>
                <a:cs typeface="Tahoma" pitchFamily="2"/>
              </a:rPr>
              <a:t>Tel. (61) 3215-3421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latin typeface="Times New Roman" pitchFamily="18"/>
                <a:ea typeface="Arial Unicode MS" pitchFamily="2"/>
                <a:cs typeface="Tahoma" pitchFamily="2"/>
              </a:rPr>
              <a:t>Fax.(61) 3215-2421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>
                <a:latin typeface="Times New Roman" pitchFamily="18"/>
                <a:ea typeface="Arial Unicode MS" pitchFamily="2"/>
                <a:cs typeface="Tahoma" pitchFamily="2"/>
              </a:rPr>
              <a:t>E-mail: dep.sibamachado@camara.leg.br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3000" b="1" dirty="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190469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60" y="2020888"/>
            <a:ext cx="1382241" cy="142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0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50" y="2020888"/>
            <a:ext cx="10001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21694" cy="11428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upo 2"/>
          <p:cNvGrpSpPr>
            <a:grpSpLocks/>
          </p:cNvGrpSpPr>
          <p:nvPr/>
        </p:nvGrpSpPr>
        <p:grpSpPr bwMode="auto">
          <a:xfrm>
            <a:off x="-6350" y="615950"/>
            <a:ext cx="9156700" cy="85725"/>
            <a:chOff x="-6480" y="615960"/>
            <a:chExt cx="9156960" cy="85680"/>
          </a:xfrm>
        </p:grpSpPr>
        <p:pic>
          <p:nvPicPr>
            <p:cNvPr id="58375" name="Imagem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480" y="615960"/>
              <a:ext cx="9156960" cy="85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orma livre 4"/>
            <p:cNvSpPr/>
            <p:nvPr/>
          </p:nvSpPr>
          <p:spPr>
            <a:xfrm rot="10800000">
              <a:off x="-130" y="623894"/>
              <a:ext cx="9144260" cy="6981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wrap="none" lIns="90000" tIns="46800" rIns="90000" bIns="46800" anchor="ctr" compatLnSpc="0"/>
            <a:lstStyle/>
            <a:p>
              <a:pPr eaLnBrk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6" name="Forma livre 5"/>
          <p:cNvSpPr/>
          <p:nvPr/>
        </p:nvSpPr>
        <p:spPr>
          <a:xfrm>
            <a:off x="107950" y="877888"/>
            <a:ext cx="8928100" cy="571976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/>
          <a:lstStyle/>
          <a:p>
            <a:pPr marL="342720" indent="-341280" eaLnBrk="1" fontAlgn="auto" hangingPunct="1">
              <a:spcBef>
                <a:spcPts val="697"/>
              </a:spcBef>
              <a:spcAft>
                <a:spcPts val="0"/>
              </a:spcAft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  <a:tab pos="10782000" algn="l"/>
              </a:tabLst>
              <a:defRPr/>
            </a:pPr>
            <a:endParaRPr lang="pt-BR" sz="24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eaLnBrk="1" fontAlgn="auto" hangingPunct="1">
              <a:spcBef>
                <a:spcPts val="598"/>
              </a:spcBef>
              <a:spcAft>
                <a:spcPts val="0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  <a:p>
            <a:pPr marL="342720" indent="-341280" algn="just" eaLnBrk="1" fontAlgn="auto" hangingPunct="1">
              <a:lnSpc>
                <a:spcPct val="105000"/>
              </a:lnSpc>
              <a:spcBef>
                <a:spcPts val="0"/>
              </a:spcBef>
              <a:spcAft>
                <a:spcPts val="899"/>
              </a:spcAft>
              <a:defRPr/>
            </a:pPr>
            <a:endParaRPr lang="pt-BR" sz="2000" dirty="0"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58372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44450"/>
            <a:ext cx="676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rma livre 11"/>
          <p:cNvSpPr/>
          <p:nvPr/>
        </p:nvSpPr>
        <p:spPr>
          <a:xfrm>
            <a:off x="34925" y="44450"/>
            <a:ext cx="8066088" cy="12223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0" tIns="46800" rIns="90000" bIns="46800" compatLnSpc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C00000"/>
                </a:solidFill>
                <a:latin typeface="Calibri" pitchFamily="34"/>
                <a:ea typeface="Arial Unicode MS" pitchFamily="2"/>
                <a:cs typeface="Tahoma" pitchFamily="2"/>
              </a:rPr>
              <a:t>  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Brasil</a:t>
            </a:r>
            <a:r>
              <a:rPr lang="pt-BR" sz="3600" dirty="0">
                <a:solidFill>
                  <a:srgbClr val="FF0000"/>
                </a:solidFill>
              </a:rPr>
              <a:t> - Produção Científica </a:t>
            </a:r>
            <a:br>
              <a:rPr lang="pt-BR" sz="3600" dirty="0">
                <a:solidFill>
                  <a:srgbClr val="FF0000"/>
                </a:solidFill>
              </a:rPr>
            </a:br>
            <a:r>
              <a:rPr lang="pt-BR" sz="3600" dirty="0">
                <a:solidFill>
                  <a:srgbClr val="FF0000"/>
                </a:solidFill>
              </a:rPr>
              <a:t>			</a:t>
            </a:r>
            <a:r>
              <a:rPr lang="pt-BR" sz="3600" dirty="0">
                <a:solidFill>
                  <a:schemeClr val="bg2">
                    <a:lumMod val="50000"/>
                  </a:schemeClr>
                </a:solidFill>
              </a:rPr>
              <a:t>x</a:t>
            </a:r>
            <a:r>
              <a:rPr lang="pt-BR" sz="3600" dirty="0">
                <a:solidFill>
                  <a:srgbClr val="FF0000"/>
                </a:solidFill>
              </a:rPr>
              <a:t> Produção Tecnológica</a:t>
            </a:r>
            <a:endParaRPr lang="pt-BR" sz="3600" b="1" dirty="0">
              <a:solidFill>
                <a:srgbClr val="C00000"/>
              </a:solidFill>
              <a:latin typeface="Calibri" pitchFamily="34"/>
              <a:ea typeface="Arial Unicode MS" pitchFamily="2"/>
              <a:cs typeface="Tahoma" pitchFamily="2"/>
            </a:endParaRPr>
          </a:p>
        </p:txBody>
      </p:sp>
      <p:pic>
        <p:nvPicPr>
          <p:cNvPr id="58374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411288"/>
            <a:ext cx="9123362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0" y="1876"/>
            <a:ext cx="667524" cy="62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667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ítulo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ítulo10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ítulo1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ítulo1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Título13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ítulo14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ítulo15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ítulo16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ítulo17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ítulo18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ítulo19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ítulo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Título20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Título2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Título2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Título23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Título24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Título25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Título26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Título27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Título28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Título29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ítulo3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Título30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Título3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Título32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Título33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Título34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Título35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Título36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Título37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1_Título34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ítulo4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ítulo5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ítulo6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ítulo7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ítulo8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ítulo9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13100</TotalTime>
  <Words>6701</Words>
  <Application>Microsoft Office PowerPoint</Application>
  <PresentationFormat>Apresentação na tela (4:3)</PresentationFormat>
  <Paragraphs>631</Paragraphs>
  <Slides>83</Slides>
  <Notes>67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38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83</vt:i4>
      </vt:variant>
    </vt:vector>
  </HeadingPairs>
  <TitlesOfParts>
    <vt:vector size="130" baseType="lpstr">
      <vt:lpstr>Arial Unicode MS</vt:lpstr>
      <vt:lpstr>Arial</vt:lpstr>
      <vt:lpstr>Calibri</vt:lpstr>
      <vt:lpstr>Corbel</vt:lpstr>
      <vt:lpstr>Mangal</vt:lpstr>
      <vt:lpstr>mes New Roman</vt:lpstr>
      <vt:lpstr>Tahoma</vt:lpstr>
      <vt:lpstr>Times New Roman</vt:lpstr>
      <vt:lpstr>Título1</vt:lpstr>
      <vt:lpstr>Título2</vt:lpstr>
      <vt:lpstr>Título3</vt:lpstr>
      <vt:lpstr>Título4</vt:lpstr>
      <vt:lpstr>Título5</vt:lpstr>
      <vt:lpstr>Título6</vt:lpstr>
      <vt:lpstr>Título7</vt:lpstr>
      <vt:lpstr>Título8</vt:lpstr>
      <vt:lpstr>Título9</vt:lpstr>
      <vt:lpstr>Título10</vt:lpstr>
      <vt:lpstr>Título11</vt:lpstr>
      <vt:lpstr>Título12</vt:lpstr>
      <vt:lpstr>Título13</vt:lpstr>
      <vt:lpstr>Título14</vt:lpstr>
      <vt:lpstr>Título15</vt:lpstr>
      <vt:lpstr>Título16</vt:lpstr>
      <vt:lpstr>Título17</vt:lpstr>
      <vt:lpstr>Título18</vt:lpstr>
      <vt:lpstr>Título19</vt:lpstr>
      <vt:lpstr>Título20</vt:lpstr>
      <vt:lpstr>Título21</vt:lpstr>
      <vt:lpstr>Título22</vt:lpstr>
      <vt:lpstr>Título23</vt:lpstr>
      <vt:lpstr>Título24</vt:lpstr>
      <vt:lpstr>Título25</vt:lpstr>
      <vt:lpstr>Título26</vt:lpstr>
      <vt:lpstr>Título27</vt:lpstr>
      <vt:lpstr>Título28</vt:lpstr>
      <vt:lpstr>Título29</vt:lpstr>
      <vt:lpstr>Título30</vt:lpstr>
      <vt:lpstr>Título31</vt:lpstr>
      <vt:lpstr>Título32</vt:lpstr>
      <vt:lpstr>Título33</vt:lpstr>
      <vt:lpstr>Título34</vt:lpstr>
      <vt:lpstr>Título35</vt:lpstr>
      <vt:lpstr>Título36</vt:lpstr>
      <vt:lpstr>Título37</vt:lpstr>
      <vt:lpstr>1_Título34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teste</dc:creator>
  <cp:lastModifiedBy>Gesil Sampaio Amarante Segundo</cp:lastModifiedBy>
  <cp:revision>360</cp:revision>
  <cp:lastPrinted>2013-04-22T10:22:19Z</cp:lastPrinted>
  <dcterms:created xsi:type="dcterms:W3CDTF">2012-07-19T16:28:52Z</dcterms:created>
  <dcterms:modified xsi:type="dcterms:W3CDTF">2015-05-28T13:28:15Z</dcterms:modified>
</cp:coreProperties>
</file>