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7" r:id="rId14"/>
    <p:sldId id="278" r:id="rId15"/>
    <p:sldId id="279" r:id="rId16"/>
    <p:sldId id="280" r:id="rId17"/>
    <p:sldId id="284" r:id="rId18"/>
    <p:sldId id="260" r:id="rId19"/>
    <p:sldId id="265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com2015.com/programacao.as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AS UNIVERSIDADES E A COMUNICAÇ</a:t>
            </a:r>
            <a:r>
              <a:rPr lang="pt-BR" sz="4000" dirty="0" smtClean="0"/>
              <a:t>ÃO NO SÉCULO XXI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MARIALVA CARLOS BARBOSA (PROFESSORA TITULAR DA ECO-UFRJ – PRESIDENTE DA INTERCOM)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05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Proponente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INTERCOM – Sociedade Brasileira de Estudos Interdisciplinares da Comunicação - é uma entidade científica sem fins econômicos, que reúne professores, pesquisadores e profissionais visando à promoção do desenvolvimento científico e prestação de serviços na área da Comunicação. Realiza anualmente o Congresso Brasileiro de Ciências da Comunicação – INTERCOM, frequentado por toda a comunidade científica da área e cinco encontros regionais. 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1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Quando o Rio de Janeiro se transformar na capital latino-americana das Ciências da Comunicação, o XXXVIII Congresso da INTERCOM tem por objetivo geral democratizar o acesso a bens comunicacionais científicos e acadêmicos.</a:t>
            </a:r>
          </a:p>
        </p:txBody>
      </p:sp>
    </p:spTree>
    <p:extLst>
      <p:ext uri="{BB962C8B-B14F-4D97-AF65-F5344CB8AC3E}">
        <p14:creationId xmlns:p14="http://schemas.microsoft.com/office/powerpoint/2010/main" val="188435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1503830"/>
            <a:ext cx="8143875" cy="4710057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Reunir pesquisadores e realizadores brasileiros e estrangeiros para refletir sobre o tema “Comunicação e Cidade Espetáculo”  em conferências, mesas redondas, seminários, simpósios e nas sessões dos Grupos de Pesquisa que compõem o Congresso; Incrementar e ampliar a presença de atividades artísticas e culturais no âmbito do maior e mais antigo congresso de comunicação em sua trigésima oitava edição; Incentivar estudantes de graduação a realizarem projetos experimentais e trabalhos de iniciação científica inovadores. Abrir espaço para a apresentação à comunidade acadêmica de novos pesquisadores e proporcionar debates entre profissionais, pesquisadores e estudantes de jornalismo, relações públicas, publicidade, rádio e TV, cinema e produção editorial,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outras áreas.</a:t>
            </a:r>
          </a:p>
        </p:txBody>
      </p:sp>
    </p:spTree>
    <p:extLst>
      <p:ext uri="{BB962C8B-B14F-4D97-AF65-F5344CB8AC3E}">
        <p14:creationId xmlns:p14="http://schemas.microsoft.com/office/powerpoint/2010/main" val="39680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6013" y="1379446"/>
            <a:ext cx="6372225" cy="5307104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EXPOCOM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Exposição de Pesquisa Experimental em Comunicação - EXPOCOM é uma exposição e um prêmio destinados aos melhores trabalhos experimentais exclusivamente produzidos por alunos de graduação em Comunicação. O prêmio Expocom tem por objetivos estimular o desenvolvimento e aprimoramento da pesquisa experimental da área de Comunicação, promover o intercâmbio entre as escolas de Comunicação, professores e estudantes, apresentar à comunidade acadêmica nacional a produção de Comunicação, incentivando as inovações na produção experimental de modo a apresentar ao mercado os novos talentos oriundos da área de Comunicação. São premiadas as categorias de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Jornalismo, Publicidade e Propaganda, Relações Públicas e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 Organizacional, Cinema e Audiovisual, Produção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Transdisciplinar, Rádio, TV e Internet, subdivididas em 70 modalidades.</a:t>
            </a:r>
          </a:p>
        </p:txBody>
      </p:sp>
      <p:pic>
        <p:nvPicPr>
          <p:cNvPr id="2050" name="Picture 2" descr="https://brianjuicerblog.files.wordpress.com/2014/12/awa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682" r="69305" b="1333"/>
          <a:stretch/>
        </p:blipFill>
        <p:spPr bwMode="auto">
          <a:xfrm>
            <a:off x="0" y="1379446"/>
            <a:ext cx="2243138" cy="54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6013" y="1657350"/>
            <a:ext cx="6372225" cy="4724400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t-BR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Prêmios INTERCOM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F14B23"/>
                </a:solidFill>
              </a:rPr>
              <a:t>Prêmio Luiz Beltrão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Prêmio Luiz Beltrão de Ciências de Comunicação foi criado como forma de reconhecimento para pesquisadores e grupos de pesquisa que estejam se destacando no meio acadêmico. O troféu é concedido a quem produz trabalhos relevantes na área das ciências da comunicação. A cerimônia de entrega ocorre anualmente durante o Congresso Brasileiro de Ciências da Comunicação. A premiação está dividida em dois grupos. O primeiro é formado por personalidades: Liderança Emergente e Maturidade Acadêmica.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segundo grupo é formado por Grupo Inovador e Instituição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Paradigmática. </a:t>
            </a:r>
          </a:p>
        </p:txBody>
      </p:sp>
      <p:pic>
        <p:nvPicPr>
          <p:cNvPr id="2050" name="Picture 2" descr="https://brianjuicerblog.files.wordpress.com/2014/12/awa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682" r="69305" b="1333"/>
          <a:stretch/>
        </p:blipFill>
        <p:spPr bwMode="auto">
          <a:xfrm>
            <a:off x="0" y="1379446"/>
            <a:ext cx="2243138" cy="54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innovation-procurement.org/uploads/RTEmagicC_PPI-Platform_star_award__Elnur_01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7" b="1375"/>
          <a:stretch/>
        </p:blipFill>
        <p:spPr bwMode="auto">
          <a:xfrm>
            <a:off x="-14288" y="1379446"/>
            <a:ext cx="2257425" cy="54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1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6012" y="1657350"/>
            <a:ext cx="6500813" cy="4724400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F14B23"/>
                </a:solidFill>
              </a:rPr>
              <a:t>Prêmios Estudantis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Lígia Averbuck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Prêmio Lígia Averbuck tem como público-alvo todos os estudantes de especialização.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Vera Giangrande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Prêmio Vera Giangrande é disputado por todos os estudantes de graduação ou recém-graduados em Comunicação Social que apresentem trabalhos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Intercom Júnior, evento que integra o calendário do Congresso 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Brasileiro de Ciências da Comunicação. </a:t>
            </a:r>
          </a:p>
        </p:txBody>
      </p:sp>
      <p:pic>
        <p:nvPicPr>
          <p:cNvPr id="2050" name="Picture 2" descr="https://brianjuicerblog.files.wordpress.com/2014/12/awa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682" r="69305" b="1333"/>
          <a:stretch/>
        </p:blipFill>
        <p:spPr bwMode="auto">
          <a:xfrm>
            <a:off x="0" y="1379446"/>
            <a:ext cx="2243138" cy="54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innovation-procurement.org/uploads/RTEmagicC_PPI-Platform_star_award__Elnur_01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7" b="1375"/>
          <a:stretch/>
        </p:blipFill>
        <p:spPr bwMode="auto">
          <a:xfrm>
            <a:off x="-14288" y="1379446"/>
            <a:ext cx="2257425" cy="54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7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6012" y="1581150"/>
            <a:ext cx="6500813" cy="47244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F14B23"/>
                </a:solidFill>
              </a:rPr>
              <a:t>TROFÉU JOSÉ MARQUES DE MELO – MATURIDADE ACADÊMICA REGIONAL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premiação tem por objetivo destacar um pesquisador referência na região aonde se realiza o congresso. O patrono, José Marques de Melo é expoente da pesquisa em Comunicação reconhecido em âmbito nacional e internacional pela contribuição à constituição do campo científico e acadêmico da Comunicação. Presidente de honra da INTERCOM tem uma vasta obra publicada no Brasil e em</a:t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vários países da América Latina, Estados Unidos e Europa. </a:t>
            </a:r>
          </a:p>
        </p:txBody>
      </p:sp>
      <p:pic>
        <p:nvPicPr>
          <p:cNvPr id="2050" name="Picture 2" descr="https://brianjuicerblog.files.wordpress.com/2014/12/awar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682" r="69305" b="1333"/>
          <a:stretch/>
        </p:blipFill>
        <p:spPr bwMode="auto">
          <a:xfrm>
            <a:off x="0" y="1379446"/>
            <a:ext cx="2243138" cy="54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8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Parceiros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1581150"/>
            <a:ext cx="6186488" cy="4724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principais agências de fomento do país como o CNPq, a CAPES e as Fundações Estaduais de Fomento à Pesquisa - no caso do Rio de Janeiro, FAPERJ e de São Paulo, FAPESP - são parceiros históricos dos Congressos da INTERCOM por seu caráter científico e de inovação na área 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Comunicação.</a:t>
            </a: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3587" t="36198" r="36677" b="18229"/>
          <a:stretch/>
        </p:blipFill>
        <p:spPr>
          <a:xfrm>
            <a:off x="6689269" y="821173"/>
            <a:ext cx="1915124" cy="10952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/>
          <a:srcRect l="19107" t="36979" r="52782" b="20573"/>
          <a:stretch/>
        </p:blipFill>
        <p:spPr>
          <a:xfrm>
            <a:off x="7188497" y="1798388"/>
            <a:ext cx="1044415" cy="11822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/>
          <a:srcRect l="3733" t="36979" r="36677" b="19531"/>
          <a:stretch/>
        </p:blipFill>
        <p:spPr>
          <a:xfrm>
            <a:off x="6732132" y="2957823"/>
            <a:ext cx="1915124" cy="10477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758" y="4207560"/>
            <a:ext cx="2023330" cy="9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04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</a:t>
            </a:r>
            <a:r>
              <a:rPr lang="pt-BR" dirty="0" smtClean="0"/>
              <a:t>ÓSTICO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Cursos P</a:t>
            </a:r>
            <a:r>
              <a:rPr lang="pt-BR" dirty="0" smtClean="0"/>
              <a:t>ós-Graduação (Mestrado e Doutorado) – 171 em todas as regiões</a:t>
            </a:r>
          </a:p>
          <a:p>
            <a:r>
              <a:rPr lang="pt-BR" dirty="0" smtClean="0"/>
              <a:t>(ARQUIVO INTERCOM ABRUEM CURSOS STRICTO)</a:t>
            </a:r>
          </a:p>
          <a:p>
            <a:r>
              <a:rPr lang="pt-BR" dirty="0" smtClean="0"/>
              <a:t>Áreas conceituais Humanidades – relacionadas ao escopo de atendimento da INTERCOM</a:t>
            </a:r>
          </a:p>
          <a:p>
            <a:r>
              <a:rPr lang="pt-BR" dirty="0" smtClean="0"/>
              <a:t>Parcerias duradouras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891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194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DESAFIOS DAS UNIVERSIDADES NO S</a:t>
            </a:r>
            <a:r>
              <a:rPr lang="pt-BR" dirty="0" smtClean="0"/>
              <a:t>ÉCULO XXI</a:t>
            </a:r>
          </a:p>
          <a:p>
            <a:r>
              <a:rPr lang="pt-BR" dirty="0" smtClean="0"/>
              <a:t>COMO AS SOCIEDADES CIENTÍFICAS PODEM CONTRIBUIR...</a:t>
            </a:r>
          </a:p>
          <a:p>
            <a:r>
              <a:rPr lang="pt-BR" dirty="0" smtClean="0"/>
              <a:t>DIVULGAÇÃO, PARTICIPAÇÃO, DIAGNÓSTICOS</a:t>
            </a:r>
          </a:p>
          <a:p>
            <a:endParaRPr lang="pt-BR" dirty="0" smtClean="0"/>
          </a:p>
          <a:p>
            <a:r>
              <a:rPr lang="pt-BR" dirty="0" smtClean="0"/>
              <a:t>CONSTRUÇÃO DE AÇÕES CONJUNTAS BASEADAS NO DIÁLOGO</a:t>
            </a:r>
          </a:p>
        </p:txBody>
      </p:sp>
    </p:spTree>
    <p:extLst>
      <p:ext uri="{BB962C8B-B14F-4D97-AF65-F5344CB8AC3E}">
        <p14:creationId xmlns:p14="http://schemas.microsoft.com/office/powerpoint/2010/main" val="236563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Aç</a:t>
            </a:r>
            <a:r>
              <a:rPr lang="pt-BR" dirty="0" smtClean="0"/>
              <a:t>ões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Programa INTERCOM/ABRUEM</a:t>
            </a:r>
          </a:p>
          <a:p>
            <a:r>
              <a:rPr lang="pt-BR" dirty="0" smtClean="0"/>
              <a:t>1) Bolsas stricto senso para estudantes latinos (edital espec</a:t>
            </a:r>
            <a:r>
              <a:rPr lang="pt-BR" dirty="0" smtClean="0"/>
              <a:t>ífico)</a:t>
            </a:r>
          </a:p>
          <a:p>
            <a:r>
              <a:rPr lang="pt-BR" dirty="0" smtClean="0"/>
              <a:t>2) encontro INTERCOM/ABRUEM de divulgação científica no Congresso do Rio em setembro.</a:t>
            </a:r>
          </a:p>
          <a:p>
            <a:pPr marL="0" indent="0">
              <a:buNone/>
            </a:pPr>
            <a:r>
              <a:rPr lang="pt-BR" b="1" dirty="0" smtClean="0"/>
              <a:t>04</a:t>
            </a:r>
            <a:r>
              <a:rPr lang="pt-BR" b="1" dirty="0"/>
              <a:t>/09	Sexta-feira </a:t>
            </a:r>
            <a:r>
              <a:rPr lang="pt-BR" b="1" dirty="0" smtClean="0"/>
              <a:t>– CONGRESSO</a:t>
            </a:r>
          </a:p>
          <a:p>
            <a:r>
              <a:rPr lang="pt-BR" dirty="0"/>
              <a:t>14:00 - 18:</a:t>
            </a:r>
            <a:r>
              <a:rPr lang="pt-BR" dirty="0" smtClean="0"/>
              <a:t>00 </a:t>
            </a:r>
            <a:r>
              <a:rPr lang="pt-BR" dirty="0" err="1" smtClean="0"/>
              <a:t>I</a:t>
            </a:r>
            <a:r>
              <a:rPr lang="pt-BR" dirty="0" smtClean="0"/>
              <a:t> </a:t>
            </a:r>
            <a:r>
              <a:rPr lang="pt-BR" dirty="0"/>
              <a:t>ENCONTRO INTERCOM-ABRUEM DE DIVULGAÇAO </a:t>
            </a:r>
            <a:r>
              <a:rPr lang="pt-BR" dirty="0" smtClean="0"/>
              <a:t>CEINTIFICA</a:t>
            </a:r>
          </a:p>
          <a:p>
            <a:pPr marL="0" indent="0">
              <a:buNone/>
            </a:pPr>
            <a:r>
              <a:rPr lang="pt-BR" dirty="0" smtClean="0"/>
              <a:t>Coordenação</a:t>
            </a:r>
            <a:r>
              <a:rPr lang="pt-BR" dirty="0"/>
              <a:t>: Marcio Fernandes (UNICENTRO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Local</a:t>
            </a:r>
            <a:r>
              <a:rPr lang="pt-BR" dirty="0"/>
              <a:t>: UFRJ – Campus da Praia Vermelha	</a:t>
            </a:r>
          </a:p>
          <a:p>
            <a:pPr marL="0" indent="0">
              <a:buNone/>
            </a:pPr>
            <a:r>
              <a:rPr lang="pt-BR" b="1" dirty="0"/>
              <a:t>	</a:t>
            </a:r>
            <a:r>
              <a:rPr lang="pt-BR" b="1" dirty="0">
                <a:hlinkClick r:id="rId2"/>
              </a:rPr>
              <a:t>http://www.intercom2015.com/</a:t>
            </a:r>
            <a:r>
              <a:rPr lang="pt-BR" b="1" dirty="0" smtClean="0">
                <a:hlinkClick r:id="rId2"/>
              </a:rPr>
              <a:t>programacao.asp</a:t>
            </a:r>
            <a:r>
              <a:rPr lang="pt-BR" b="1" dirty="0" smtClean="0"/>
              <a:t> </a:t>
            </a:r>
            <a:endParaRPr lang="pt-BR" b="1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05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</a:t>
            </a:r>
            <a:r>
              <a:rPr lang="pt-BR" dirty="0" smtClean="0"/>
              <a:t>ÃO ESTRATÉGICA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que diz respeito ao programa de </a:t>
            </a:r>
            <a:r>
              <a:rPr lang="pt-BR" dirty="0" smtClean="0"/>
              <a:t>bolsas</a:t>
            </a:r>
            <a:r>
              <a:rPr lang="pt-BR" dirty="0"/>
              <a:t> </a:t>
            </a:r>
            <a:r>
              <a:rPr lang="pt-BR" dirty="0" smtClean="0"/>
              <a:t>= fortalecer </a:t>
            </a:r>
            <a:r>
              <a:rPr lang="pt-BR" dirty="0"/>
              <a:t>as ações de internacionalização estratégicas junto a países da América </a:t>
            </a:r>
            <a:r>
              <a:rPr lang="pt-BR" dirty="0" smtClean="0"/>
              <a:t>Latina;</a:t>
            </a:r>
          </a:p>
          <a:p>
            <a:r>
              <a:rPr lang="pt-BR" dirty="0" smtClean="0"/>
              <a:t> Elaborar minuta </a:t>
            </a:r>
            <a:r>
              <a:rPr lang="pt-BR" dirty="0"/>
              <a:t>do projeto para ser discutido com a ABRUEM, para que juntos possamos viabilizar o Programa  Latino de Fomento à Pós-Graduação INTERCOM-ABUEM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41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</a:t>
            </a:r>
            <a:r>
              <a:rPr lang="pt-BR" dirty="0" smtClean="0"/>
              <a:t>É A INTERCOM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  <a:p>
            <a:pPr>
              <a:buFontTx/>
              <a:buChar char="-"/>
            </a:pPr>
            <a:r>
              <a:rPr lang="es-ES" dirty="0" err="1" smtClean="0"/>
              <a:t>Instituiç</a:t>
            </a:r>
            <a:r>
              <a:rPr lang="es-ES" dirty="0" err="1" smtClean="0"/>
              <a:t>ão</a:t>
            </a:r>
            <a:r>
              <a:rPr lang="es-ES" dirty="0" smtClean="0"/>
              <a:t> </a:t>
            </a:r>
            <a:r>
              <a:rPr lang="es-ES" dirty="0" err="1" smtClean="0"/>
              <a:t>sem</a:t>
            </a:r>
            <a:r>
              <a:rPr lang="es-ES" dirty="0" smtClean="0"/>
              <a:t> </a:t>
            </a:r>
            <a:r>
              <a:rPr lang="es-ES" dirty="0" err="1" smtClean="0"/>
              <a:t>fins</a:t>
            </a:r>
            <a:r>
              <a:rPr lang="es-ES" dirty="0" smtClean="0"/>
              <a:t> lucrativos</a:t>
            </a:r>
          </a:p>
          <a:p>
            <a:pPr>
              <a:buFontTx/>
              <a:buChar char="-"/>
            </a:pPr>
            <a:r>
              <a:rPr lang="es-ES" dirty="0" smtClean="0"/>
              <a:t>Fundada </a:t>
            </a:r>
            <a:r>
              <a:rPr lang="es-ES" dirty="0" err="1" smtClean="0"/>
              <a:t>em</a:t>
            </a:r>
            <a:r>
              <a:rPr lang="es-ES" dirty="0" smtClean="0"/>
              <a:t> 12.12. 1977</a:t>
            </a:r>
          </a:p>
          <a:p>
            <a:pPr>
              <a:buFontTx/>
              <a:buChar char="-"/>
            </a:pPr>
            <a:r>
              <a:rPr lang="es-ES" dirty="0" smtClean="0"/>
              <a:t>Destinada </a:t>
            </a:r>
            <a:r>
              <a:rPr lang="es-ES" dirty="0" err="1" smtClean="0"/>
              <a:t>ao</a:t>
            </a:r>
            <a:r>
              <a:rPr lang="es-ES" dirty="0" smtClean="0"/>
              <a:t> fomento e </a:t>
            </a:r>
            <a:r>
              <a:rPr lang="es-ES" dirty="0" err="1" smtClean="0"/>
              <a:t>à</a:t>
            </a:r>
            <a:r>
              <a:rPr lang="es-ES" dirty="0" smtClean="0"/>
              <a:t> troca de </a:t>
            </a:r>
            <a:r>
              <a:rPr lang="es-ES" dirty="0" err="1" smtClean="0"/>
              <a:t>conhecimento</a:t>
            </a:r>
            <a:r>
              <a:rPr lang="es-ES" dirty="0" smtClean="0"/>
              <a:t> entre </a:t>
            </a:r>
            <a:r>
              <a:rPr lang="es-ES" dirty="0" err="1" smtClean="0"/>
              <a:t>pesquisadores</a:t>
            </a:r>
            <a:r>
              <a:rPr lang="es-ES" dirty="0" smtClean="0"/>
              <a:t> e </a:t>
            </a:r>
            <a:r>
              <a:rPr lang="es-ES" dirty="0" err="1" smtClean="0"/>
              <a:t>profissionais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Promove</a:t>
            </a:r>
            <a:r>
              <a:rPr lang="es-ES" dirty="0" smtClean="0"/>
              <a:t> </a:t>
            </a:r>
            <a:r>
              <a:rPr lang="es-ES" dirty="0" err="1" smtClean="0"/>
              <a:t>encontros</a:t>
            </a:r>
            <a:r>
              <a:rPr lang="es-ES" dirty="0" smtClean="0"/>
              <a:t> periódicos, </a:t>
            </a:r>
            <a:r>
              <a:rPr lang="es-ES" dirty="0" err="1" smtClean="0"/>
              <a:t>além</a:t>
            </a:r>
            <a:r>
              <a:rPr lang="es-ES" dirty="0" smtClean="0"/>
              <a:t> de </a:t>
            </a:r>
            <a:r>
              <a:rPr lang="es-ES" dirty="0" err="1" smtClean="0"/>
              <a:t>colóquios</a:t>
            </a:r>
            <a:r>
              <a:rPr lang="es-ES" dirty="0" smtClean="0"/>
              <a:t>, </a:t>
            </a:r>
            <a:r>
              <a:rPr lang="es-ES" dirty="0" err="1" smtClean="0"/>
              <a:t>simpósios</a:t>
            </a:r>
            <a:r>
              <a:rPr lang="es-ES" dirty="0" smtClean="0"/>
              <a:t> e 6 </a:t>
            </a:r>
            <a:r>
              <a:rPr lang="es-ES" dirty="0" err="1" smtClean="0"/>
              <a:t>congressos</a:t>
            </a:r>
            <a:r>
              <a:rPr lang="es-ES" dirty="0" smtClean="0"/>
              <a:t> </a:t>
            </a:r>
            <a:r>
              <a:rPr lang="es-ES" dirty="0" err="1" smtClean="0"/>
              <a:t>anuais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O </a:t>
            </a:r>
            <a:r>
              <a:rPr lang="es-ES" dirty="0" err="1" smtClean="0"/>
              <a:t>congresso</a:t>
            </a:r>
            <a:r>
              <a:rPr lang="es-ES" dirty="0" smtClean="0"/>
              <a:t> nacional é o </a:t>
            </a:r>
            <a:r>
              <a:rPr lang="es-ES" dirty="0" err="1" smtClean="0"/>
              <a:t>maior</a:t>
            </a:r>
            <a:r>
              <a:rPr lang="es-ES" dirty="0" smtClean="0"/>
              <a:t> da área no país</a:t>
            </a:r>
          </a:p>
          <a:p>
            <a:pPr>
              <a:buFontTx/>
              <a:buChar char="-"/>
            </a:pPr>
            <a:r>
              <a:rPr lang="es-ES" dirty="0" smtClean="0"/>
              <a:t>ESTIMULA A PRODUÇÃO CIENTÍFICA</a:t>
            </a:r>
          </a:p>
          <a:p>
            <a:pPr>
              <a:buFontTx/>
              <a:buChar char="-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754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CONGRESSOS REGIONAIS 2015</a:t>
            </a:r>
            <a:endParaRPr lang="pt-BR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07118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NORDESTE – 2.881 INSCRITOS (NATAL)</a:t>
            </a:r>
          </a:p>
          <a:p>
            <a:pPr marL="0" indent="0">
              <a:buNone/>
            </a:pPr>
            <a:r>
              <a:rPr lang="pt-BR" dirty="0" smtClean="0"/>
              <a:t>(577 TRABALHOS CIENT</a:t>
            </a:r>
            <a:r>
              <a:rPr lang="pt-BR" dirty="0" smtClean="0"/>
              <a:t>ÍFICOS SUBMETIDOS E 285 TRABALHOS PARA CONCORRER A JORNADA EXPERIMENTAL DE COMUNICAÇÃO)</a:t>
            </a:r>
          </a:p>
          <a:p>
            <a:pPr marL="0" indent="0">
              <a:buNone/>
            </a:pPr>
            <a:r>
              <a:rPr lang="pt-BR" dirty="0" smtClean="0"/>
              <a:t>SUDESTE – 2.169 INSCRITOS (UBERLÂNDIA)</a:t>
            </a:r>
          </a:p>
          <a:p>
            <a:pPr marL="0" indent="0">
              <a:buNone/>
            </a:pPr>
            <a:r>
              <a:rPr lang="pt-BR" dirty="0" smtClean="0"/>
              <a:t>(361 TRABALHOS CIENTÍFICOS SUBMETIDOS E 592 EXPOCOM)</a:t>
            </a:r>
          </a:p>
          <a:p>
            <a:pPr marL="0" indent="0">
              <a:buNone/>
            </a:pPr>
            <a:r>
              <a:rPr lang="pt-BR" dirty="0" smtClean="0"/>
              <a:t>SUL  - 1700 INSCRITOS</a:t>
            </a:r>
          </a:p>
          <a:p>
            <a:pPr marL="0" indent="0">
              <a:buNone/>
            </a:pPr>
            <a:r>
              <a:rPr lang="pt-BR" dirty="0" smtClean="0"/>
              <a:t>(292 TRABALHOS CIENTÍFICOS SUBMETIDOS E 369 EXPOCOM)</a:t>
            </a:r>
          </a:p>
          <a:p>
            <a:pPr marL="0" indent="0">
              <a:buNone/>
            </a:pPr>
            <a:r>
              <a:rPr lang="pt-BR" dirty="0" smtClean="0"/>
              <a:t>NORTE – 1245 INSCRITOS (MANAUS)</a:t>
            </a:r>
          </a:p>
          <a:p>
            <a:pPr marL="0" indent="0">
              <a:buNone/>
            </a:pPr>
            <a:r>
              <a:rPr lang="pt-BR" dirty="0" smtClean="0"/>
              <a:t>(115 TRABALHOS CIENTÍFICOS SUBMETIDOS E 144 EXPOCOM)</a:t>
            </a:r>
          </a:p>
          <a:p>
            <a:pPr marL="0" indent="0">
              <a:buNone/>
            </a:pPr>
            <a:r>
              <a:rPr lang="pt-BR" dirty="0" smtClean="0"/>
              <a:t>CENTRO-OESTE -  660 INSCRITOS</a:t>
            </a:r>
          </a:p>
          <a:p>
            <a:pPr marL="0" indent="0">
              <a:buNone/>
            </a:pPr>
            <a:r>
              <a:rPr lang="pt-BR" dirty="0" smtClean="0"/>
              <a:t>(116 trabalhos científicos submetidos e 124 EXPOCOM)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91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CONGRESSOS 2016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NORDESTE – UNIFAVIP(2016)</a:t>
            </a:r>
          </a:p>
          <a:p>
            <a:r>
              <a:rPr lang="pt-BR" dirty="0" smtClean="0"/>
              <a:t>SUDESTE - </a:t>
            </a:r>
            <a:r>
              <a:rPr lang="pt-BR" dirty="0"/>
              <a:t>FCAD/</a:t>
            </a:r>
            <a:r>
              <a:rPr lang="pt-BR" dirty="0" smtClean="0"/>
              <a:t>CEUNSP (2016)</a:t>
            </a:r>
          </a:p>
          <a:p>
            <a:r>
              <a:rPr lang="pt-BR" dirty="0" smtClean="0"/>
              <a:t>SUL – PUCPR (2016)</a:t>
            </a:r>
          </a:p>
          <a:p>
            <a:r>
              <a:rPr lang="pt-BR" dirty="0" smtClean="0"/>
              <a:t>NORTE – UFRR (2016)</a:t>
            </a:r>
          </a:p>
          <a:p>
            <a:r>
              <a:rPr lang="pt-BR" dirty="0" smtClean="0"/>
              <a:t>CENTRO-OESTE – PUC-GO (2016)</a:t>
            </a:r>
          </a:p>
          <a:p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NACIONAL – USP (2016)</a:t>
            </a:r>
          </a:p>
        </p:txBody>
      </p:sp>
    </p:spTree>
    <p:extLst>
      <p:ext uri="{BB962C8B-B14F-4D97-AF65-F5344CB8AC3E}">
        <p14:creationId xmlns:p14="http://schemas.microsoft.com/office/powerpoint/2010/main" val="255622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CONGRESSOS 2017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NORDESTE – UNEB </a:t>
            </a:r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(JUAZEIRO – BA)</a:t>
            </a:r>
          </a:p>
          <a:p>
            <a:r>
              <a:rPr lang="pt-BR" dirty="0" smtClean="0"/>
              <a:t>SUDESTE – UNIFOA (VOLTA REDONDA – RJ)</a:t>
            </a:r>
            <a:endParaRPr lang="pt-BR" dirty="0"/>
          </a:p>
          <a:p>
            <a:r>
              <a:rPr lang="pt-BR" dirty="0"/>
              <a:t>SUL – </a:t>
            </a:r>
            <a:r>
              <a:rPr lang="pt-BR" dirty="0" smtClean="0"/>
              <a:t>UCS (CAXIAS DO SUL – RS)</a:t>
            </a:r>
          </a:p>
          <a:p>
            <a:r>
              <a:rPr lang="pt-BR" dirty="0" smtClean="0"/>
              <a:t>NORTE </a:t>
            </a:r>
            <a:r>
              <a:rPr lang="pt-BR" dirty="0"/>
              <a:t>– </a:t>
            </a:r>
            <a:r>
              <a:rPr lang="pt-BR" dirty="0" smtClean="0"/>
              <a:t>UFAP (MACAP</a:t>
            </a:r>
            <a:r>
              <a:rPr lang="pt-BR" dirty="0" smtClean="0"/>
              <a:t>Á – AP)</a:t>
            </a:r>
            <a:endParaRPr lang="pt-BR" dirty="0" smtClean="0"/>
          </a:p>
          <a:p>
            <a:r>
              <a:rPr lang="pt-BR" dirty="0" smtClean="0"/>
              <a:t>CENTRO</a:t>
            </a:r>
            <a:r>
              <a:rPr lang="pt-BR" dirty="0"/>
              <a:t>-OESTE </a:t>
            </a:r>
            <a:r>
              <a:rPr lang="pt-BR" dirty="0" smtClean="0"/>
              <a:t>– UFMT (CORUMB</a:t>
            </a:r>
            <a:r>
              <a:rPr lang="pt-BR" dirty="0" smtClean="0"/>
              <a:t>Á – MT)</a:t>
            </a:r>
            <a:endParaRPr lang="pt-BR" dirty="0" smtClean="0"/>
          </a:p>
          <a:p>
            <a:r>
              <a:rPr lang="pt-BR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NACIONAL </a:t>
            </a:r>
            <a:r>
              <a:rPr lang="pt-BR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pt-BR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UNIVERSIDADE POSITIVO (CURITIBA – PR)</a:t>
            </a:r>
            <a:endParaRPr lang="pt-BR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pt-BR" dirty="0"/>
              <a:t>RELAÇÕES ESTREITAS COM UNIVERSIDADES ESTADUAIS. – PARCERIAS DURADOURAS</a:t>
            </a:r>
            <a:r>
              <a:rPr lang="pt-BR" dirty="0" smtClean="0"/>
              <a:t>. INTERIORIZAÇ</a:t>
            </a:r>
            <a:r>
              <a:rPr lang="pt-BR" dirty="0" smtClean="0"/>
              <a:t>ÃO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4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3356" y="4189413"/>
            <a:ext cx="6858000" cy="2387600"/>
          </a:xfrm>
        </p:spPr>
        <p:txBody>
          <a:bodyPr anchor="ctr">
            <a:noAutofit/>
          </a:bodyPr>
          <a:lstStyle/>
          <a:p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 e Cidade Espetáculo</a:t>
            </a:r>
            <a:br>
              <a:rPr lang="pt-BR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222414"/>
            <a:ext cx="2928331" cy="33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12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Evento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Nome do evento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INTERCOM 2015 – Comunicação e Cidade Espetáculo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Área Cultural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Universidade Federal do Rio de Janeiro, Rio de Janeiro - RJ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a 7 de setembro de 2015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450 anos da cidade do Rio de Janeiro, o Congresso da INTERCOM 2015 reunirá em torno de 4 mil pesquisadores, estudantes e realizadores para apresentar suas produções, científicas e culturais, sobre o tema central “Comunicação e Cidade Espetáculo”. É o maior evento científico da Comunicação no Brasil. 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2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69</TotalTime>
  <Words>1103</Words>
  <Application>Microsoft Macintosh PowerPoint</Application>
  <PresentationFormat>Presentación en pantalla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Brisa</vt:lpstr>
      <vt:lpstr>AS UNIVERSIDADES E A COMUNICAÇÃO NO SÉCULO XXI</vt:lpstr>
      <vt:lpstr>Presentación de PowerPoint</vt:lpstr>
      <vt:lpstr>O QUE É A INTERCOM</vt:lpstr>
      <vt:lpstr>CONGRESSOS REGIONAIS 2015</vt:lpstr>
      <vt:lpstr>CONGRESSOS 2016</vt:lpstr>
      <vt:lpstr>CONGRESSOS 2017</vt:lpstr>
      <vt:lpstr> Comunicação e Cidade Espetáculo </vt:lpstr>
      <vt:lpstr>O Evento</vt:lpstr>
      <vt:lpstr>Apresentação</vt:lpstr>
      <vt:lpstr>Proponente</vt:lpstr>
      <vt:lpstr>Objetivo Geral</vt:lpstr>
      <vt:lpstr>Objetivos Específicos</vt:lpstr>
      <vt:lpstr>Estratégias</vt:lpstr>
      <vt:lpstr>Estratégias</vt:lpstr>
      <vt:lpstr>Estratégias</vt:lpstr>
      <vt:lpstr>Estratégias</vt:lpstr>
      <vt:lpstr>Parceiros</vt:lpstr>
      <vt:lpstr>DIAGNÓSTICO</vt:lpstr>
      <vt:lpstr>Presentación de PowerPoint</vt:lpstr>
      <vt:lpstr>   Ações </vt:lpstr>
      <vt:lpstr>AÇÃO ESTRATÉGICA</vt:lpstr>
    </vt:vector>
  </TitlesOfParts>
  <Company>ufrj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UNIVERSIDADES E A COMUNICAÇÃO NO SÉCULO XXI</dc:title>
  <dc:creator>marialva barbosa</dc:creator>
  <cp:lastModifiedBy>marialva barbosa</cp:lastModifiedBy>
  <cp:revision>7</cp:revision>
  <dcterms:created xsi:type="dcterms:W3CDTF">2015-05-27T21:54:48Z</dcterms:created>
  <dcterms:modified xsi:type="dcterms:W3CDTF">2015-05-27T23:04:28Z</dcterms:modified>
</cp:coreProperties>
</file>