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notesMasterIdLst>
    <p:notesMasterId r:id="rId68"/>
  </p:notesMasterIdLst>
  <p:sldIdLst>
    <p:sldId id="296" r:id="rId2"/>
    <p:sldId id="270" r:id="rId3"/>
    <p:sldId id="273" r:id="rId4"/>
    <p:sldId id="263" r:id="rId5"/>
    <p:sldId id="368" r:id="rId6"/>
    <p:sldId id="355" r:id="rId7"/>
    <p:sldId id="371" r:id="rId8"/>
    <p:sldId id="309" r:id="rId9"/>
    <p:sldId id="360" r:id="rId10"/>
    <p:sldId id="304" r:id="rId11"/>
    <p:sldId id="358" r:id="rId12"/>
    <p:sldId id="362" r:id="rId13"/>
    <p:sldId id="359" r:id="rId14"/>
    <p:sldId id="341" r:id="rId15"/>
    <p:sldId id="294" r:id="rId16"/>
    <p:sldId id="295" r:id="rId17"/>
    <p:sldId id="350" r:id="rId18"/>
    <p:sldId id="361" r:id="rId19"/>
    <p:sldId id="332" r:id="rId20"/>
    <p:sldId id="337" r:id="rId21"/>
    <p:sldId id="334" r:id="rId22"/>
    <p:sldId id="279" r:id="rId23"/>
    <p:sldId id="261" r:id="rId24"/>
    <p:sldId id="275" r:id="rId25"/>
    <p:sldId id="276" r:id="rId26"/>
    <p:sldId id="277" r:id="rId27"/>
    <p:sldId id="372" r:id="rId28"/>
    <p:sldId id="299" r:id="rId29"/>
    <p:sldId id="280" r:id="rId30"/>
    <p:sldId id="282" r:id="rId31"/>
    <p:sldId id="351" r:id="rId32"/>
    <p:sldId id="335" r:id="rId33"/>
    <p:sldId id="336" r:id="rId34"/>
    <p:sldId id="338" r:id="rId35"/>
    <p:sldId id="312" r:id="rId36"/>
    <p:sldId id="365" r:id="rId37"/>
    <p:sldId id="310" r:id="rId38"/>
    <p:sldId id="316" r:id="rId39"/>
    <p:sldId id="317" r:id="rId40"/>
    <p:sldId id="327" r:id="rId41"/>
    <p:sldId id="330" r:id="rId42"/>
    <p:sldId id="328" r:id="rId43"/>
    <p:sldId id="329" r:id="rId44"/>
    <p:sldId id="357" r:id="rId45"/>
    <p:sldId id="366" r:id="rId46"/>
    <p:sldId id="367" r:id="rId47"/>
    <p:sldId id="345" r:id="rId48"/>
    <p:sldId id="347" r:id="rId49"/>
    <p:sldId id="349" r:id="rId50"/>
    <p:sldId id="353" r:id="rId51"/>
    <p:sldId id="356" r:id="rId52"/>
    <p:sldId id="302" r:id="rId53"/>
    <p:sldId id="369" r:id="rId54"/>
    <p:sldId id="373" r:id="rId55"/>
    <p:sldId id="370" r:id="rId56"/>
    <p:sldId id="326" r:id="rId57"/>
    <p:sldId id="322" r:id="rId58"/>
    <p:sldId id="323" r:id="rId59"/>
    <p:sldId id="291" r:id="rId60"/>
    <p:sldId id="325" r:id="rId61"/>
    <p:sldId id="324" r:id="rId62"/>
    <p:sldId id="320" r:id="rId63"/>
    <p:sldId id="374" r:id="rId64"/>
    <p:sldId id="377" r:id="rId65"/>
    <p:sldId id="376" r:id="rId66"/>
    <p:sldId id="272" r:id="rId6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770"/>
    <a:srgbClr val="000000"/>
    <a:srgbClr val="0051F2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78" autoAdjust="0"/>
    <p:restoredTop sz="94660" autoAdjust="0"/>
  </p:normalViewPr>
  <p:slideViewPr>
    <p:cSldViewPr snapToGrid="0">
      <p:cViewPr>
        <p:scale>
          <a:sx n="78" d="100"/>
          <a:sy n="78" d="100"/>
        </p:scale>
        <p:origin x="-420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900"/>
    </p:cViewPr>
  </p:sorterViewPr>
  <p:notesViewPr>
    <p:cSldViewPr snapToGrid="0">
      <p:cViewPr varScale="1">
        <p:scale>
          <a:sx n="84" d="100"/>
          <a:sy n="84" d="100"/>
        </p:scale>
        <p:origin x="-1968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204DF-0FD7-4875-813D-C0C1E7CA5881}" type="datetimeFigureOut">
              <a:rPr lang="pt-BR" smtClean="0"/>
              <a:t>29/05/2015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CFCD3-9BBB-4889-B4E5-9447F3B5703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7691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FCD3-9BBB-4889-B4E5-9447F3B57031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8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FCD3-9BBB-4889-B4E5-9447F3B57031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8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FCD3-9BBB-4889-B4E5-9447F3B57031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82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FCD3-9BBB-4889-B4E5-9447F3B57031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CFCD3-9BBB-4889-B4E5-9447F3B57031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338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777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88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8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807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5136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3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43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0873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89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842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96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94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60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178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3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91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82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5/29/2015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6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migre.me/pJeBW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lfaguia.org/www-alfa/images/resultados/Concepto_Tipologia_sobre_Abandono.pdf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migre.me/pXlEV" TargetMode="Externa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mailto:Maria.ferreira@UNIOESTE.BR" TargetMode="Externa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635000"/>
            <a:ext cx="8761413" cy="1231900"/>
          </a:xfrm>
        </p:spPr>
        <p:txBody>
          <a:bodyPr/>
          <a:lstStyle/>
          <a:p>
            <a:pPr algn="ctr"/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Associação Brasileira dos </a:t>
            </a:r>
            <a:r>
              <a:rPr lang="pt-BR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Reitores das Universidades Estaduais e </a:t>
            </a:r>
            <a:r>
              <a:rPr lang="pt-BR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Municipais </a:t>
            </a:r>
            <a:endParaRPr lang="pt-BR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350" y="2456597"/>
            <a:ext cx="5745708" cy="3916907"/>
          </a:xfrm>
        </p:spPr>
      </p:pic>
    </p:spTree>
    <p:extLst>
      <p:ext uri="{BB962C8B-B14F-4D97-AF65-F5344CB8AC3E}">
        <p14:creationId xmlns:p14="http://schemas.microsoft.com/office/powerpoint/2010/main" val="424199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55" y="2230117"/>
            <a:ext cx="8757632" cy="38245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157985"/>
              </p:ext>
            </p:extLst>
          </p:nvPr>
        </p:nvGraphicFramePr>
        <p:xfrm>
          <a:off x="1119116" y="749301"/>
          <a:ext cx="9269485" cy="119933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69485"/>
              </a:tblGrid>
              <a:tr h="72852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1.11 - </a:t>
                      </a:r>
                      <a:r>
                        <a:rPr lang="pt-BR" sz="1800" b="1" u="none" strike="noStrike" dirty="0">
                          <a:effectLst/>
                        </a:rPr>
                        <a:t>Total de </a:t>
                      </a:r>
                      <a:r>
                        <a:rPr lang="pt-BR" sz="1800" b="1" u="none" strike="noStrike" dirty="0" smtClean="0">
                          <a:effectLst/>
                        </a:rPr>
                        <a:t>Matrículas </a:t>
                      </a:r>
                      <a:r>
                        <a:rPr lang="pt-BR" sz="1800" u="none" strike="noStrike" dirty="0">
                          <a:effectLst/>
                        </a:rPr>
                        <a:t>(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Matriculados</a:t>
                      </a:r>
                      <a:r>
                        <a:rPr lang="pt-BR" sz="1800" u="none" strike="noStrike" dirty="0">
                          <a:effectLst/>
                        </a:rPr>
                        <a:t>, 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Matrícula 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Trancada</a:t>
                      </a:r>
                      <a:r>
                        <a:rPr lang="pt-BR" sz="1800" u="none" strike="noStrike" dirty="0">
                          <a:effectLst/>
                        </a:rPr>
                        <a:t>, 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Matrícula</a:t>
                      </a:r>
                      <a:r>
                        <a:rPr lang="pt-BR" sz="1800" u="none" strike="noStrike" dirty="0" smtClean="0">
                          <a:effectLst/>
                        </a:rPr>
                        <a:t> 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Desvinculada do Curso</a:t>
                      </a:r>
                      <a:r>
                        <a:rPr lang="pt-BR" sz="1800" u="none" strike="noStrike" dirty="0">
                          <a:effectLst/>
                        </a:rPr>
                        <a:t>, 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Transferência</a:t>
                      </a:r>
                      <a:r>
                        <a:rPr lang="pt-BR" sz="1800" u="none" strike="noStrike" dirty="0">
                          <a:effectLst/>
                        </a:rPr>
                        <a:t> para outro Curso, 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Falecido</a:t>
                      </a:r>
                      <a:r>
                        <a:rPr lang="pt-BR" sz="1800" u="none" strike="noStrike" dirty="0">
                          <a:effectLst/>
                        </a:rPr>
                        <a:t>) nos </a:t>
                      </a:r>
                      <a:r>
                        <a:rPr lang="pt-BR" sz="1800" b="1" u="none" strike="noStrike" dirty="0">
                          <a:effectLst/>
                        </a:rPr>
                        <a:t>Cursos de Graduação Presenciais e a Distância</a:t>
                      </a:r>
                      <a:r>
                        <a:rPr lang="pt-BR" sz="1800" u="none" strike="noStrike" dirty="0" smtClean="0">
                          <a:effectLst/>
                        </a:rPr>
                        <a:t>, por </a:t>
                      </a:r>
                      <a:r>
                        <a:rPr lang="pt-BR" sz="1800" b="1" u="none" strike="noStrike" dirty="0" smtClean="0">
                          <a:effectLst/>
                        </a:rPr>
                        <a:t>Categoria Administrativa das IES </a:t>
                      </a:r>
                      <a:r>
                        <a:rPr lang="pt-BR" sz="1800" u="none" strike="noStrike" dirty="0" smtClean="0">
                          <a:effectLst/>
                        </a:rPr>
                        <a:t>- </a:t>
                      </a:r>
                      <a:r>
                        <a:rPr lang="pt-BR" sz="1800" b="1" u="none" strike="noStrike" dirty="0" smtClean="0">
                          <a:effectLst/>
                        </a:rPr>
                        <a:t>2013</a:t>
                      </a:r>
                      <a:endParaRPr lang="pt-BR" sz="1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</a:tr>
              <a:tr h="3763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 smtClean="0">
                          <a:effectLst/>
                        </a:rPr>
                        <a:t> </a:t>
                      </a:r>
                      <a:endParaRPr lang="pt-BR" sz="1800" b="1" i="0" u="none" strike="noStrike" dirty="0">
                        <a:effectLst/>
                        <a:latin typeface="Arial Narrow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3012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59" y="631065"/>
            <a:ext cx="3734873" cy="1841679"/>
          </a:xfrm>
        </p:spPr>
        <p:txBody>
          <a:bodyPr/>
          <a:lstStyle/>
          <a:p>
            <a:r>
              <a:rPr lang="pt-BR" sz="3200" b="1" dirty="0" smtClean="0"/>
              <a:t>EVOLUÇÃO DAS TAXAS DE ESCOLARIZAÇÃO</a:t>
            </a:r>
            <a:endParaRPr lang="en-US" sz="3200" b="1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518" y="447421"/>
            <a:ext cx="6349285" cy="613552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59854" y="2665928"/>
            <a:ext cx="3348507" cy="3412900"/>
          </a:xfrm>
        </p:spPr>
        <p:txBody>
          <a:bodyPr>
            <a:normAutofit fontScale="92500" lnSpcReduction="20000"/>
          </a:bodyPr>
          <a:lstStyle/>
          <a:p>
            <a:r>
              <a:rPr lang="pt-BR" sz="1300" dirty="0" smtClean="0">
                <a:solidFill>
                  <a:schemeClr val="tx1"/>
                </a:solidFill>
              </a:rPr>
              <a:t>(</a:t>
            </a:r>
            <a:r>
              <a:rPr lang="pt-BR" sz="1300" b="1" dirty="0" smtClean="0">
                <a:solidFill>
                  <a:schemeClr val="tx1"/>
                </a:solidFill>
              </a:rPr>
              <a:t>i) TAXA BRUTA DE ESCOLARIZAÇÃO na </a:t>
            </a:r>
            <a:r>
              <a:rPr lang="pt-BR" sz="1300" b="1" dirty="0">
                <a:solidFill>
                  <a:schemeClr val="tx1"/>
                </a:solidFill>
              </a:rPr>
              <a:t>Educação Superior – Percentual de </a:t>
            </a:r>
            <a:r>
              <a:rPr lang="pt-BR" sz="1300" b="1" u="sng" dirty="0">
                <a:solidFill>
                  <a:schemeClr val="tx1"/>
                </a:solidFill>
              </a:rPr>
              <a:t>pessoas que frequentam </a:t>
            </a:r>
            <a:r>
              <a:rPr lang="pt-BR" sz="1300" b="1" dirty="0">
                <a:solidFill>
                  <a:schemeClr val="tx1"/>
                </a:solidFill>
              </a:rPr>
              <a:t>cursos de graduação na educação superior </a:t>
            </a:r>
            <a:r>
              <a:rPr lang="pt-BR" sz="1300" b="1" u="sng" dirty="0">
                <a:solidFill>
                  <a:schemeClr val="tx1"/>
                </a:solidFill>
              </a:rPr>
              <a:t>em relação à população de 18 a 24 anos</a:t>
            </a:r>
            <a:r>
              <a:rPr lang="pt-BR" sz="1300" b="1" dirty="0">
                <a:solidFill>
                  <a:schemeClr val="tx1"/>
                </a:solidFill>
              </a:rPr>
              <a:t>. </a:t>
            </a:r>
            <a:endParaRPr lang="pt-BR" sz="1300" b="1" dirty="0" smtClean="0">
              <a:solidFill>
                <a:schemeClr val="tx1"/>
              </a:solidFill>
            </a:endParaRPr>
          </a:p>
          <a:p>
            <a:r>
              <a:rPr lang="pt-BR" sz="1300" b="1" dirty="0" smtClean="0">
                <a:solidFill>
                  <a:schemeClr val="tx1"/>
                </a:solidFill>
              </a:rPr>
              <a:t>(</a:t>
            </a:r>
            <a:r>
              <a:rPr lang="pt-BR" sz="1300" b="1" dirty="0">
                <a:solidFill>
                  <a:schemeClr val="tx1"/>
                </a:solidFill>
              </a:rPr>
              <a:t>ii) </a:t>
            </a:r>
            <a:r>
              <a:rPr lang="pt-BR" sz="1300" b="1" dirty="0" smtClean="0">
                <a:solidFill>
                  <a:schemeClr val="tx1"/>
                </a:solidFill>
              </a:rPr>
              <a:t>TAXA LÍQUIDA DE ESCOLARIZAÇÃO na </a:t>
            </a:r>
            <a:r>
              <a:rPr lang="pt-BR" sz="1300" b="1" dirty="0">
                <a:solidFill>
                  <a:schemeClr val="tx1"/>
                </a:solidFill>
              </a:rPr>
              <a:t>Educação Superior – Percentual de </a:t>
            </a:r>
            <a:r>
              <a:rPr lang="pt-BR" sz="1300" b="1" u="sng" dirty="0">
                <a:solidFill>
                  <a:schemeClr val="tx1"/>
                </a:solidFill>
              </a:rPr>
              <a:t>pessoas de 18 a 24 anos que frequentam </a:t>
            </a:r>
            <a:r>
              <a:rPr lang="pt-BR" sz="1300" b="1" dirty="0">
                <a:solidFill>
                  <a:schemeClr val="tx1"/>
                </a:solidFill>
              </a:rPr>
              <a:t>cursos de graduação na educação superior </a:t>
            </a:r>
            <a:r>
              <a:rPr lang="pt-BR" sz="1300" b="1" u="sng" dirty="0">
                <a:solidFill>
                  <a:schemeClr val="tx1"/>
                </a:solidFill>
              </a:rPr>
              <a:t>em relação à população de 18 a 24 anos. </a:t>
            </a:r>
            <a:endParaRPr lang="pt-BR" sz="1300" b="1" u="sng" dirty="0" smtClean="0">
              <a:solidFill>
                <a:schemeClr val="tx1"/>
              </a:solidFill>
            </a:endParaRPr>
          </a:p>
          <a:p>
            <a:r>
              <a:rPr lang="pt-BR" sz="1300" b="1" dirty="0" smtClean="0">
                <a:solidFill>
                  <a:schemeClr val="tx1"/>
                </a:solidFill>
              </a:rPr>
              <a:t>(</a:t>
            </a:r>
            <a:r>
              <a:rPr lang="pt-BR" sz="1300" b="1" dirty="0">
                <a:solidFill>
                  <a:schemeClr val="tx1"/>
                </a:solidFill>
              </a:rPr>
              <a:t>iii) </a:t>
            </a:r>
            <a:r>
              <a:rPr lang="pt-BR" sz="1300" b="1" dirty="0" smtClean="0">
                <a:solidFill>
                  <a:schemeClr val="tx1"/>
                </a:solidFill>
              </a:rPr>
              <a:t>TAXA LÍQUIDA AJUSTADA de </a:t>
            </a:r>
            <a:r>
              <a:rPr lang="pt-BR" sz="1300" b="1" dirty="0">
                <a:solidFill>
                  <a:schemeClr val="tx1"/>
                </a:solidFill>
              </a:rPr>
              <a:t>Escolarização na Educação Superior – Percentual de pessoas de 18 a 24 anos </a:t>
            </a:r>
            <a:r>
              <a:rPr lang="pt-BR" sz="1300" b="1" u="sng" dirty="0">
                <a:solidFill>
                  <a:schemeClr val="tx1"/>
                </a:solidFill>
              </a:rPr>
              <a:t>que frequentam </a:t>
            </a:r>
            <a:r>
              <a:rPr lang="pt-BR" sz="1300" b="1" dirty="0">
                <a:solidFill>
                  <a:schemeClr val="tx1"/>
                </a:solidFill>
              </a:rPr>
              <a:t>cursos de graduação na educação superior </a:t>
            </a:r>
            <a:r>
              <a:rPr lang="pt-BR" sz="1300" b="1" u="sng" dirty="0">
                <a:solidFill>
                  <a:schemeClr val="tx1"/>
                </a:solidFill>
              </a:rPr>
              <a:t>ou já concluíram </a:t>
            </a:r>
            <a:r>
              <a:rPr lang="pt-BR" sz="1300" b="1" dirty="0">
                <a:solidFill>
                  <a:schemeClr val="tx1"/>
                </a:solidFill>
              </a:rPr>
              <a:t>um curso de graduação em relação à população de 18 a 24 anos</a:t>
            </a:r>
            <a:r>
              <a:rPr lang="pt-BR" sz="13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sz="1300" b="1" dirty="0" smtClean="0">
                <a:solidFill>
                  <a:schemeClr val="bg1"/>
                </a:solidFill>
              </a:rPr>
              <a:t>RESUMO TÉCNICO DO CENSO ED. SUP. 2012            Julho 2014</a:t>
            </a:r>
          </a:p>
          <a:p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75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9289813" cy="945284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DE ESCOLARIZAÇÃO POR GÊNERO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54955" y="2305318"/>
            <a:ext cx="4382960" cy="874444"/>
          </a:xfrm>
        </p:spPr>
        <p:txBody>
          <a:bodyPr/>
          <a:lstStyle/>
          <a:p>
            <a:pPr algn="ctr"/>
            <a:r>
              <a:rPr lang="pt-BR" sz="2600" b="1" dirty="0" smtClean="0"/>
              <a:t>Feminino – 33,3%</a:t>
            </a:r>
          </a:p>
          <a:p>
            <a:pPr algn="ctr"/>
            <a:r>
              <a:rPr lang="pt-BR" sz="2000" b="1" dirty="0" smtClean="0"/>
              <a:t>Masculino – 24,1%</a:t>
            </a:r>
            <a:endParaRPr lang="en-US" sz="2000" b="1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0" y="3375478"/>
            <a:ext cx="4588277" cy="2613197"/>
          </a:xfrm>
        </p:spPr>
      </p:pic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00" y="2305318"/>
            <a:ext cx="5919837" cy="4368984"/>
          </a:xfrm>
          <a:ln>
            <a:solidFill>
              <a:schemeClr val="tx2">
                <a:lumMod val="20000"/>
                <a:lumOff val="8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63715907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732" y="986547"/>
            <a:ext cx="9929611" cy="1011292"/>
          </a:xfrm>
        </p:spPr>
        <p:txBody>
          <a:bodyPr/>
          <a:lstStyle/>
          <a:p>
            <a:pPr algn="ctr"/>
            <a:r>
              <a:rPr lang="pt-BR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Taxas de Escolarização – Educação Superior</a:t>
            </a:r>
            <a:br>
              <a:rPr lang="pt-BR" sz="3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914399" y="1997839"/>
            <a:ext cx="10303099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t-BR" sz="2600" b="1" dirty="0" smtClean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600" dirty="0" smtClean="0"/>
              <a:t>Frequenta </a:t>
            </a:r>
            <a:r>
              <a:rPr lang="pt-BR" sz="2600" dirty="0"/>
              <a:t>a educação superior </a:t>
            </a:r>
            <a:r>
              <a:rPr lang="pt-BR" sz="2600" dirty="0" smtClean="0"/>
              <a:t>quase</a:t>
            </a:r>
            <a:r>
              <a:rPr lang="pt-BR" sz="2600" b="1" dirty="0" smtClean="0"/>
              <a:t> </a:t>
            </a:r>
            <a:r>
              <a:rPr lang="pt-BR" sz="2600" b="1" dirty="0"/>
              <a:t>30% da população </a:t>
            </a:r>
            <a:r>
              <a:rPr lang="pt-BR" sz="2600" b="1" dirty="0" smtClean="0"/>
              <a:t>entre 18 e </a:t>
            </a:r>
            <a:r>
              <a:rPr lang="pt-BR" sz="2600" b="1" dirty="0"/>
              <a:t>24 </a:t>
            </a:r>
            <a:r>
              <a:rPr lang="pt-BR" sz="2600" b="1" dirty="0" smtClean="0"/>
              <a:t>anos</a:t>
            </a:r>
            <a:endParaRPr lang="pt-BR" sz="2600" dirty="0" smtClean="0"/>
          </a:p>
          <a:p>
            <a:pPr algn="ctr"/>
            <a:endParaRPr lang="pt-BR" sz="1600" dirty="0" smtClean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600" dirty="0" smtClean="0"/>
              <a:t>Cerca de </a:t>
            </a:r>
            <a:r>
              <a:rPr lang="pt-BR" sz="2600" b="1" dirty="0" smtClean="0"/>
              <a:t>15</a:t>
            </a:r>
            <a:r>
              <a:rPr lang="pt-BR" sz="2600" b="1" dirty="0"/>
              <a:t>% encontra-se na idade teoricamente adequada</a:t>
            </a:r>
            <a:r>
              <a:rPr lang="pt-BR" sz="2600" dirty="0"/>
              <a:t> para cursar esse nível de ensino. </a:t>
            </a:r>
            <a:endParaRPr lang="pt-BR" sz="2600" dirty="0" smtClean="0"/>
          </a:p>
          <a:p>
            <a:pPr algn="ctr"/>
            <a:endParaRPr lang="pt-BR" sz="2400" dirty="0" smtClean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600" dirty="0" smtClean="0"/>
              <a:t>As </a:t>
            </a:r>
            <a:r>
              <a:rPr lang="pt-BR" sz="2600" b="1" dirty="0"/>
              <a:t>taxas vêm aumentando </a:t>
            </a:r>
            <a:r>
              <a:rPr lang="pt-BR" sz="2600" dirty="0"/>
              <a:t>ao longo dos últimos 10 </a:t>
            </a:r>
            <a:r>
              <a:rPr lang="pt-BR" sz="2600" dirty="0" smtClean="0"/>
              <a:t>anos.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pt-BR" sz="2600" dirty="0" smtClean="0"/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pt-BR" sz="2600" dirty="0" smtClean="0"/>
              <a:t>Há </a:t>
            </a:r>
            <a:r>
              <a:rPr lang="pt-BR" sz="2600" b="1" dirty="0" smtClean="0"/>
              <a:t>avanço </a:t>
            </a:r>
            <a:r>
              <a:rPr lang="pt-BR" sz="2600" b="1" dirty="0"/>
              <a:t>no acesso </a:t>
            </a:r>
            <a:r>
              <a:rPr lang="pt-BR" sz="2600" dirty="0"/>
              <a:t>da </a:t>
            </a:r>
            <a:r>
              <a:rPr lang="pt-BR" sz="2600" dirty="0" smtClean="0"/>
              <a:t>população, principalmente </a:t>
            </a:r>
            <a:r>
              <a:rPr lang="pt-BR" sz="2600" dirty="0"/>
              <a:t>daquela que ingressa e permanece na idade correta.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32413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89805" y="875763"/>
            <a:ext cx="8825658" cy="3927376"/>
          </a:xfrm>
          <a:solidFill>
            <a:schemeClr val="bg1"/>
          </a:solidFill>
          <a:ln>
            <a:solidFill>
              <a:schemeClr val="accent5"/>
            </a:solidFill>
          </a:ln>
        </p:spPr>
        <p:txBody>
          <a:bodyPr/>
          <a:lstStyle/>
          <a:p>
            <a:pPr algn="ctr"/>
            <a:r>
              <a:rPr lang="pt-BR" sz="2000" b="1" i="1" dirty="0">
                <a:solidFill>
                  <a:schemeClr val="tx2"/>
                </a:solidFill>
              </a:rPr>
              <a:t>Grupo Estratégico de Análise da Educação Superior </a:t>
            </a:r>
            <a:r>
              <a:rPr lang="pt-BR" sz="2000" b="1" i="1" dirty="0" smtClean="0">
                <a:solidFill>
                  <a:schemeClr val="tx2"/>
                </a:solidFill>
              </a:rPr>
              <a:t>no </a:t>
            </a:r>
            <a:r>
              <a:rPr lang="pt-BR" sz="2000" b="1" i="1" dirty="0">
                <a:solidFill>
                  <a:schemeClr val="tx2"/>
                </a:solidFill>
              </a:rPr>
              <a:t>Brasil </a:t>
            </a:r>
            <a:r>
              <a:rPr lang="pt-BR" sz="2000" b="1" i="1" dirty="0" smtClean="0">
                <a:solidFill>
                  <a:schemeClr val="tx2"/>
                </a:solidFill>
              </a:rPr>
              <a:t>- GEA</a:t>
            </a:r>
            <a:br>
              <a:rPr lang="pt-BR" sz="2000" b="1" i="1" dirty="0" smtClean="0">
                <a:solidFill>
                  <a:schemeClr val="tx2"/>
                </a:solidFill>
              </a:rPr>
            </a:br>
            <a:r>
              <a:rPr lang="pt-BR" sz="2000" b="1" i="1" dirty="0" smtClean="0">
                <a:solidFill>
                  <a:schemeClr val="tx2"/>
                </a:solidFill>
              </a:rPr>
              <a:t/>
            </a:r>
            <a:br>
              <a:rPr lang="pt-BR" sz="2000" b="1" i="1" dirty="0" smtClean="0">
                <a:solidFill>
                  <a:schemeClr val="tx2"/>
                </a:solidFill>
              </a:rPr>
            </a:br>
            <a:r>
              <a:rPr lang="pt-BR" sz="4000" b="1" dirty="0">
                <a:solidFill>
                  <a:schemeClr val="tx2"/>
                </a:solidFill>
              </a:rPr>
              <a:t/>
            </a:r>
            <a:br>
              <a:rPr lang="pt-BR" sz="4000" b="1" dirty="0">
                <a:solidFill>
                  <a:schemeClr val="tx2"/>
                </a:solidFill>
              </a:rPr>
            </a:br>
            <a:r>
              <a:rPr lang="pt-BR" sz="32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VINTE </a:t>
            </a:r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UM ANOS DE EDUCAÇÃO SUPERIOR EXPANSÃO E DEMOCRATIZAÇÃO</a:t>
            </a:r>
            <a:r>
              <a:rPr lang="pt-BR" sz="3200" dirty="0">
                <a:solidFill>
                  <a:schemeClr val="tx2"/>
                </a:solidFill>
              </a:rPr>
              <a:t/>
            </a:r>
            <a:br>
              <a:rPr lang="pt-BR" sz="3200" dirty="0">
                <a:solidFill>
                  <a:schemeClr val="tx2"/>
                </a:solidFill>
              </a:rPr>
            </a:br>
            <a:r>
              <a:rPr lang="pt-BR" sz="2400" b="1" i="1" dirty="0" err="1">
                <a:solidFill>
                  <a:schemeClr val="tx2"/>
                </a:solidFill>
              </a:rPr>
              <a:t>Dilvo</a:t>
            </a:r>
            <a:r>
              <a:rPr lang="pt-BR" sz="2400" b="1" i="1" dirty="0">
                <a:solidFill>
                  <a:schemeClr val="tx2"/>
                </a:solidFill>
              </a:rPr>
              <a:t> </a:t>
            </a:r>
            <a:r>
              <a:rPr lang="pt-BR" sz="2400" b="1" i="1" dirty="0" err="1" smtClean="0">
                <a:solidFill>
                  <a:schemeClr val="tx2"/>
                </a:solidFill>
              </a:rPr>
              <a:t>Ristoff</a:t>
            </a:r>
            <a:r>
              <a:rPr lang="pt-BR" sz="2400" b="1" i="1" dirty="0" smtClean="0">
                <a:solidFill>
                  <a:schemeClr val="tx2"/>
                </a:solidFill>
              </a:rPr>
              <a:t/>
            </a:r>
            <a:br>
              <a:rPr lang="pt-BR" sz="2400" b="1" i="1" dirty="0" smtClean="0">
                <a:solidFill>
                  <a:schemeClr val="tx2"/>
                </a:solidFill>
              </a:rPr>
            </a:br>
            <a:r>
              <a:rPr lang="pt-BR" sz="1800" b="1" i="1" dirty="0" smtClean="0">
                <a:solidFill>
                  <a:schemeClr val="tx2"/>
                </a:solidFill>
              </a:rPr>
              <a:t>CAP. 4 - Concluintes</a:t>
            </a:r>
            <a:r>
              <a:rPr lang="pt-BR" sz="2000" b="1" dirty="0">
                <a:solidFill>
                  <a:schemeClr val="tx2"/>
                </a:solidFill>
              </a:rPr>
              <a:t/>
            </a:r>
            <a:br>
              <a:rPr lang="pt-BR" sz="2000" b="1" dirty="0">
                <a:solidFill>
                  <a:schemeClr val="tx2"/>
                </a:solidFill>
              </a:rPr>
            </a:br>
            <a:endParaRPr lang="en-US" sz="3200" b="1" dirty="0">
              <a:solidFill>
                <a:schemeClr val="tx2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4" y="5280338"/>
            <a:ext cx="9843603" cy="358462"/>
          </a:xfrm>
          <a:solidFill>
            <a:schemeClr val="bg1"/>
          </a:solidFill>
          <a:ln>
            <a:solidFill>
              <a:srgbClr val="102770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Cadernos </a:t>
            </a:r>
            <a:r>
              <a:rPr lang="pt-BR" sz="1400" b="1" dirty="0">
                <a:solidFill>
                  <a:schemeClr val="tx1"/>
                </a:solidFill>
              </a:rPr>
              <a:t>do </a:t>
            </a:r>
            <a:r>
              <a:rPr lang="pt-BR" sz="1400" b="1" dirty="0" smtClean="0">
                <a:solidFill>
                  <a:schemeClr val="tx1"/>
                </a:solidFill>
              </a:rPr>
              <a:t>GEA. n.3 </a:t>
            </a:r>
            <a:r>
              <a:rPr lang="pt-BR" sz="1400" b="1" dirty="0">
                <a:solidFill>
                  <a:schemeClr val="tx1"/>
                </a:solidFill>
              </a:rPr>
              <a:t>(jan./jun. 2013). </a:t>
            </a:r>
            <a:r>
              <a:rPr lang="pt-BR" sz="1400" b="1" dirty="0" smtClean="0">
                <a:solidFill>
                  <a:schemeClr val="tx1"/>
                </a:solidFill>
              </a:rPr>
              <a:t>Rio </a:t>
            </a:r>
            <a:r>
              <a:rPr lang="pt-BR" sz="1400" b="1" dirty="0">
                <a:solidFill>
                  <a:schemeClr val="tx1"/>
                </a:solidFill>
              </a:rPr>
              <a:t>de Janeiro :     FLACSO, GEA; UERJ, LPP, </a:t>
            </a:r>
            <a:r>
              <a:rPr lang="pt-BR" sz="1400" b="1" dirty="0" smtClean="0">
                <a:solidFill>
                  <a:schemeClr val="tx1"/>
                </a:solidFill>
              </a:rPr>
              <a:t>2012 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40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74800" y="228600"/>
            <a:ext cx="8902700" cy="2374900"/>
          </a:xfrm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INGRESSANTES E CONCLUINTES 1991-1994 e 2008-2011</a:t>
            </a:r>
            <a:endParaRPr lang="en-US" sz="4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038" y="2537137"/>
            <a:ext cx="9749307" cy="3913495"/>
          </a:xfrm>
        </p:spPr>
      </p:pic>
    </p:spTree>
    <p:extLst>
      <p:ext uri="{BB962C8B-B14F-4D97-AF65-F5344CB8AC3E}">
        <p14:creationId xmlns:p14="http://schemas.microsoft.com/office/powerpoint/2010/main" val="18247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23492" y="1030309"/>
            <a:ext cx="9942491" cy="1906073"/>
          </a:xfrm>
        </p:spPr>
        <p:txBody>
          <a:bodyPr/>
          <a:lstStyle/>
          <a:p>
            <a:pPr algn="ctr"/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MAIS DE 50% </a:t>
            </a:r>
            <a:r>
              <a:rPr lang="pt-BR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 QUE INGRESSAM NÃO CONCLUEM A GRADUAÇÃO</a:t>
            </a:r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1313645" y="3301284"/>
            <a:ext cx="9992932" cy="3151031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100" i="1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“</a:t>
            </a:r>
            <a:r>
              <a:rPr lang="pt-BR" sz="3100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O </a:t>
            </a:r>
            <a:r>
              <a:rPr lang="pt-BR" sz="3100" dirty="0">
                <a:solidFill>
                  <a:srgbClr val="102770"/>
                </a:solidFill>
                <a:latin typeface="Trebuchet MS" panose="020B0603020202020204" pitchFamily="34" charset="0"/>
              </a:rPr>
              <a:t>que se observa nas duas gerações recortadas pode ser também confirmado para todas as gerações de ingressantes, caracterizando, dessa forma, eventual </a:t>
            </a:r>
            <a:r>
              <a:rPr lang="pt-BR" sz="3100" b="1" u="sng" dirty="0">
                <a:solidFill>
                  <a:srgbClr val="102770"/>
                </a:solidFill>
                <a:latin typeface="Trebuchet MS" panose="020B0603020202020204" pitchFamily="34" charset="0"/>
              </a:rPr>
              <a:t>evasão</a:t>
            </a:r>
            <a:r>
              <a:rPr lang="pt-BR" sz="3100" b="1" dirty="0">
                <a:solidFill>
                  <a:srgbClr val="102770"/>
                </a:solidFill>
                <a:latin typeface="Trebuchet MS" panose="020B0603020202020204" pitchFamily="34" charset="0"/>
              </a:rPr>
              <a:t> </a:t>
            </a:r>
            <a:r>
              <a:rPr lang="pt-BR" sz="3100" dirty="0">
                <a:solidFill>
                  <a:srgbClr val="102770"/>
                </a:solidFill>
                <a:latin typeface="Trebuchet MS" panose="020B0603020202020204" pitchFamily="34" charset="0"/>
              </a:rPr>
              <a:t>do </a:t>
            </a:r>
            <a:r>
              <a:rPr lang="pt-BR" sz="3100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sistema.</a:t>
            </a:r>
            <a:r>
              <a:rPr lang="pt-BR" sz="3100" i="1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 </a:t>
            </a:r>
          </a:p>
          <a:p>
            <a:pPr algn="just"/>
            <a:r>
              <a:rPr lang="pt-BR" sz="3100" i="1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(...) a </a:t>
            </a:r>
            <a:r>
              <a:rPr lang="pt-BR" sz="3100" i="1" dirty="0">
                <a:solidFill>
                  <a:srgbClr val="102770"/>
                </a:solidFill>
                <a:latin typeface="Trebuchet MS" panose="020B0603020202020204" pitchFamily="34" charset="0"/>
              </a:rPr>
              <a:t>constatação a partir dos dados gerais, nacionais e regionais, parece inequívoca: </a:t>
            </a:r>
            <a:r>
              <a:rPr lang="pt-BR" sz="3100" b="1" i="1" dirty="0">
                <a:solidFill>
                  <a:srgbClr val="102770"/>
                </a:solidFill>
                <a:latin typeface="Trebuchet MS" panose="020B0603020202020204" pitchFamily="34" charset="0"/>
              </a:rPr>
              <a:t>a educação superior brasileira não leva até a formatura mais da metade dos estudantes que ingressam nos cursos de graduação</a:t>
            </a:r>
            <a:r>
              <a:rPr lang="pt-BR" sz="3100" b="1" i="1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.”</a:t>
            </a:r>
          </a:p>
          <a:p>
            <a:pPr algn="ctr"/>
            <a:r>
              <a:rPr lang="pt-BR" sz="3200" b="1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 </a:t>
            </a:r>
            <a:r>
              <a:rPr lang="pt-BR" sz="2000" b="1" i="1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(RISTOFF, </a:t>
            </a:r>
            <a:r>
              <a:rPr lang="pt-BR" sz="2000" b="1" i="1" dirty="0" err="1" smtClean="0">
                <a:solidFill>
                  <a:srgbClr val="102770"/>
                </a:solidFill>
                <a:latin typeface="Trebuchet MS" panose="020B0603020202020204" pitchFamily="34" charset="0"/>
              </a:rPr>
              <a:t>Dilvo</a:t>
            </a:r>
            <a:r>
              <a:rPr lang="pt-BR" sz="2000" b="1" i="1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. Cadernos </a:t>
            </a:r>
            <a:r>
              <a:rPr lang="pt-BR" sz="2000" b="1" i="1" dirty="0">
                <a:solidFill>
                  <a:srgbClr val="102770"/>
                </a:solidFill>
                <a:latin typeface="Trebuchet MS" panose="020B0603020202020204" pitchFamily="34" charset="0"/>
              </a:rPr>
              <a:t>do GEA, </a:t>
            </a:r>
            <a:r>
              <a:rPr lang="pt-BR" sz="2000" b="1" i="1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n° </a:t>
            </a:r>
            <a:r>
              <a:rPr lang="pt-BR" sz="2000" b="1" i="1" dirty="0">
                <a:solidFill>
                  <a:srgbClr val="102770"/>
                </a:solidFill>
                <a:latin typeface="Trebuchet MS" panose="020B0603020202020204" pitchFamily="34" charset="0"/>
              </a:rPr>
              <a:t>3, jan.-jun. </a:t>
            </a:r>
            <a:r>
              <a:rPr lang="pt-BR" sz="2000" b="1" i="1" dirty="0" smtClean="0">
                <a:solidFill>
                  <a:srgbClr val="102770"/>
                </a:solidFill>
                <a:latin typeface="Trebuchet MS" panose="020B0603020202020204" pitchFamily="34" charset="0"/>
              </a:rPr>
              <a:t>2013, p. 41)</a:t>
            </a:r>
            <a:endParaRPr lang="en-US" sz="3200" b="1" dirty="0">
              <a:solidFill>
                <a:srgbClr val="10277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36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aixaDeTexto 8"/>
          <p:cNvSpPr txBox="1">
            <a:spLocks noChangeArrowheads="1"/>
          </p:cNvSpPr>
          <p:nvPr/>
        </p:nvSpPr>
        <p:spPr bwMode="auto">
          <a:xfrm>
            <a:off x="1295467" y="700089"/>
            <a:ext cx="9445321" cy="89255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ts val="300"/>
              </a:spcBef>
              <a:buClr>
                <a:srgbClr val="326064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3200" b="1" dirty="0">
                <a:latin typeface="Garamond" pitchFamily="18" charset="0"/>
              </a:rPr>
              <a:t>Plano Nacional de Educação - PNE (2011/2020</a:t>
            </a:r>
            <a:r>
              <a:rPr lang="pt-BR" altLang="pt-BR" sz="3200" b="1" dirty="0" smtClean="0">
                <a:latin typeface="Garamond" pitchFamily="18" charset="0"/>
              </a:rPr>
              <a:t>)</a:t>
            </a:r>
            <a:endParaRPr lang="pt-BR" altLang="pt-BR" sz="2000" b="1" i="1" dirty="0" smtClean="0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pt-BR" sz="1800" b="1" i="1" dirty="0"/>
              <a:t>LEI Nº 13.005, DE 25 JUNHO DE 2014</a:t>
            </a:r>
            <a:r>
              <a:rPr lang="pt-BR" sz="1800" b="1" i="1" dirty="0" smtClean="0"/>
              <a:t>.</a:t>
            </a:r>
            <a:endParaRPr lang="pt-BR" altLang="pt-BR" b="1" dirty="0">
              <a:latin typeface="Garamond" pitchFamily="18" charset="0"/>
            </a:endParaRP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8222403"/>
              </p:ext>
            </p:extLst>
          </p:nvPr>
        </p:nvGraphicFramePr>
        <p:xfrm>
          <a:off x="1011936" y="2141041"/>
          <a:ext cx="9975680" cy="226654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75680"/>
              </a:tblGrid>
              <a:tr h="561421"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smtClean="0">
                          <a:solidFill>
                            <a:schemeClr val="tx1"/>
                          </a:solidFill>
                          <a:latin typeface="Garamond" pitchFamily="18" charset="0"/>
                        </a:rPr>
                        <a:t>Meta 12</a:t>
                      </a:r>
                      <a:endParaRPr lang="pt-BR" sz="3200" dirty="0">
                        <a:solidFill>
                          <a:schemeClr val="tx1"/>
                        </a:solidFill>
                        <a:latin typeface="Garamond" pitchFamily="18" charset="0"/>
                      </a:endParaRPr>
                    </a:p>
                  </a:txBody>
                  <a:tcPr marL="121929" marR="121929">
                    <a:solidFill>
                      <a:schemeClr val="tx2">
                        <a:lumMod val="20000"/>
                        <a:lumOff val="80000"/>
                        <a:alpha val="98000"/>
                      </a:schemeClr>
                    </a:solidFill>
                  </a:tcPr>
                </a:tc>
              </a:tr>
              <a:tr h="79780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Garamond" pitchFamily="18" charset="0"/>
                        </a:rPr>
                        <a:t>ELEVAR A TAXA DE ESCOLARIZAÇÃO BRUTA PARA </a:t>
                      </a:r>
                      <a:r>
                        <a:rPr lang="pt-BR" sz="2800" b="1" dirty="0" smtClean="0">
                          <a:latin typeface="Garamond" pitchFamily="18" charset="0"/>
                        </a:rPr>
                        <a:t>50% </a:t>
                      </a:r>
                      <a:r>
                        <a:rPr lang="pt-BR" sz="2000" dirty="0" smtClean="0">
                          <a:latin typeface="Garamond" pitchFamily="18" charset="0"/>
                        </a:rPr>
                        <a:t>(população</a:t>
                      </a:r>
                      <a:r>
                        <a:rPr lang="pt-BR" sz="2000" baseline="0" dirty="0" smtClean="0">
                          <a:latin typeface="Garamond" pitchFamily="18" charset="0"/>
                        </a:rPr>
                        <a:t> de 18 a 24 anos), </a:t>
                      </a:r>
                      <a:r>
                        <a:rPr lang="pt-BR" sz="2000" b="0" baseline="0" dirty="0" smtClean="0">
                          <a:latin typeface="Garamond" pitchFamily="18" charset="0"/>
                        </a:rPr>
                        <a:t>assegurando a qualidade da oferta. </a:t>
                      </a:r>
                      <a:endParaRPr lang="pt-BR" sz="2000" b="0" dirty="0">
                        <a:latin typeface="Garamond" pitchFamily="18" charset="0"/>
                      </a:endParaRPr>
                    </a:p>
                  </a:txBody>
                  <a:tcPr marL="121929" marR="121929">
                    <a:gradFill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</a:gradFill>
                  </a:tcPr>
                </a:tc>
              </a:tr>
              <a:tr h="86446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000" b="1" dirty="0" smtClean="0">
                          <a:latin typeface="Garamond" pitchFamily="18" charset="0"/>
                        </a:rPr>
                        <a:t>ELEVAR A TAXA DE ESCOLARIZAÇÃO LÍQUIDA PARA </a:t>
                      </a:r>
                      <a:r>
                        <a:rPr lang="pt-BR" sz="2800" b="1" dirty="0" smtClean="0">
                          <a:latin typeface="Garamond" pitchFamily="18" charset="0"/>
                        </a:rPr>
                        <a:t>33%</a:t>
                      </a:r>
                      <a:r>
                        <a:rPr lang="pt-BR" sz="2000" b="1" dirty="0" smtClean="0">
                          <a:latin typeface="Garamond" pitchFamily="18" charset="0"/>
                        </a:rPr>
                        <a:t> </a:t>
                      </a:r>
                      <a:r>
                        <a:rPr lang="pt-BR" sz="2000" dirty="0" smtClean="0">
                          <a:latin typeface="Garamond" pitchFamily="18" charset="0"/>
                        </a:rPr>
                        <a:t>(população de 18 a 24 anos), </a:t>
                      </a:r>
                      <a:r>
                        <a:rPr lang="pt-BR" sz="2000" b="0" baseline="0" dirty="0" smtClean="0">
                          <a:latin typeface="Garamond" pitchFamily="18" charset="0"/>
                        </a:rPr>
                        <a:t>assegurando a qualidade da oferta. </a:t>
                      </a:r>
                      <a:endParaRPr lang="pt-BR" sz="2000" b="0" dirty="0" smtClean="0">
                        <a:latin typeface="Garamond" pitchFamily="18" charset="0"/>
                      </a:endParaRPr>
                    </a:p>
                  </a:txBody>
                  <a:tcPr marL="121929" marR="121929">
                    <a:gradFill flip="none" rotWithShape="1">
                      <a:gsLst>
                        <a:gs pos="0">
                          <a:srgbClr val="5E9EFF"/>
                        </a:gs>
                        <a:gs pos="39999">
                          <a:srgbClr val="85C2FF"/>
                        </a:gs>
                        <a:gs pos="70000">
                          <a:srgbClr val="C4D6EB"/>
                        </a:gs>
                        <a:gs pos="100000">
                          <a:srgbClr val="FFEBFA"/>
                        </a:gs>
                      </a:gsLst>
                      <a:lin ang="5400000" scaled="0"/>
                      <a:tileRect r="-100000" b="-100000"/>
                    </a:gradFill>
                  </a:tcPr>
                </a:tc>
              </a:tr>
            </a:tbl>
          </a:graphicData>
        </a:graphic>
      </p:graphicFrame>
      <p:sp>
        <p:nvSpPr>
          <p:cNvPr id="8205" name="Retângulo 1"/>
          <p:cNvSpPr>
            <a:spLocks noChangeArrowheads="1"/>
          </p:cNvSpPr>
          <p:nvPr/>
        </p:nvSpPr>
        <p:spPr bwMode="auto">
          <a:xfrm>
            <a:off x="812800" y="4038601"/>
            <a:ext cx="1075266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ts val="300"/>
              </a:spcBef>
              <a:buClr>
                <a:srgbClr val="326064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endParaRPr lang="en-US" altLang="pt-BR" sz="1800" dirty="0">
              <a:latin typeface="Arial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pt-BR" sz="1800" dirty="0">
                <a:latin typeface="Arial" charset="0"/>
              </a:rPr>
              <a:t>	</a:t>
            </a:r>
          </a:p>
        </p:txBody>
      </p:sp>
      <p:sp>
        <p:nvSpPr>
          <p:cNvPr id="8206" name="CaixaDeTexto 4"/>
          <p:cNvSpPr txBox="1">
            <a:spLocks noChangeArrowheads="1"/>
          </p:cNvSpPr>
          <p:nvPr/>
        </p:nvSpPr>
        <p:spPr bwMode="auto">
          <a:xfrm>
            <a:off x="1727200" y="1371600"/>
            <a:ext cx="9601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300"/>
              </a:spcBef>
              <a:buClr>
                <a:srgbClr val="326064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tx2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326064"/>
              </a:buClr>
              <a:buFont typeface="Georgia" pitchFamily="18" charset="0"/>
              <a:buChar char="▫"/>
              <a:defRPr sz="2000">
                <a:solidFill>
                  <a:srgbClr val="326064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pt-BR" altLang="pt-BR" sz="2000" b="1" dirty="0">
              <a:latin typeface="Garamond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pt-BR" altLang="pt-BR" sz="2400" b="1" dirty="0" smtClean="0">
                <a:latin typeface="Garamond" pitchFamily="18" charset="0"/>
              </a:rPr>
              <a:t> </a:t>
            </a:r>
            <a:endParaRPr lang="pt-BR" altLang="pt-BR" sz="2400" b="1" dirty="0">
              <a:latin typeface="Garamond" pitchFamily="18" charset="0"/>
            </a:endParaRPr>
          </a:p>
        </p:txBody>
      </p:sp>
      <p:sp>
        <p:nvSpPr>
          <p:cNvPr id="12" name="CaixaDeTexto 7"/>
          <p:cNvSpPr txBox="1"/>
          <p:nvPr/>
        </p:nvSpPr>
        <p:spPr>
          <a:xfrm>
            <a:off x="1558344" y="4724401"/>
            <a:ext cx="9066726" cy="1938992"/>
          </a:xfrm>
          <a:prstGeom prst="rect">
            <a:avLst/>
          </a:prstGeom>
          <a:solidFill>
            <a:srgbClr val="FFC000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 smtClean="0">
                <a:latin typeface="Garamond" pitchFamily="18" charset="0"/>
              </a:rPr>
              <a:t>DESAFIOS:</a:t>
            </a:r>
            <a:r>
              <a:rPr lang="pt-BR" sz="2400" dirty="0" smtClean="0">
                <a:latin typeface="Garamond" pitchFamily="18" charset="0"/>
              </a:rPr>
              <a:t> </a:t>
            </a:r>
            <a:r>
              <a:rPr lang="pt-BR" sz="2400" b="1" dirty="0" smtClean="0">
                <a:latin typeface="Garamond" pitchFamily="18" charset="0"/>
              </a:rPr>
              <a:t>(1) </a:t>
            </a:r>
            <a:r>
              <a:rPr lang="pt-BR" sz="2400" dirty="0" smtClean="0">
                <a:latin typeface="Garamond" pitchFamily="18" charset="0"/>
              </a:rPr>
              <a:t>para alcançar a meta </a:t>
            </a:r>
            <a:r>
              <a:rPr lang="pt-BR" sz="2400" b="1" dirty="0">
                <a:latin typeface="Garamond" pitchFamily="18" charset="0"/>
              </a:rPr>
              <a:t>a </a:t>
            </a:r>
            <a:r>
              <a:rPr lang="pt-BR" sz="2400" b="1" dirty="0" smtClean="0">
                <a:latin typeface="Garamond" pitchFamily="18" charset="0"/>
              </a:rPr>
              <a:t>TAXA DE CRESCIMENTO DE MATRÍCULAS na </a:t>
            </a:r>
            <a:r>
              <a:rPr lang="pt-BR" sz="2400" b="1" dirty="0">
                <a:latin typeface="Garamond" pitchFamily="18" charset="0"/>
              </a:rPr>
              <a:t>educação superior deverá ser superior a 7% ao ano</a:t>
            </a:r>
            <a:r>
              <a:rPr lang="pt-BR" sz="2400" dirty="0" smtClean="0">
                <a:latin typeface="Garamond" pitchFamily="18" charset="0"/>
              </a:rPr>
              <a:t>. (Seres/MEC).</a:t>
            </a:r>
          </a:p>
          <a:p>
            <a:pPr algn="ctr">
              <a:defRPr/>
            </a:pPr>
            <a:r>
              <a:rPr lang="pt-BR" sz="2400" b="1" dirty="0" smtClean="0">
                <a:latin typeface="Garamond" pitchFamily="18" charset="0"/>
              </a:rPr>
              <a:t>(2)</a:t>
            </a:r>
            <a:r>
              <a:rPr lang="pt-BR" sz="2400" dirty="0" smtClean="0">
                <a:latin typeface="Garamond" pitchFamily="18" charset="0"/>
              </a:rPr>
              <a:t> Não basta o ingresso. É preciso criar as condições para que o estudante permaneça e conclua o curso. </a:t>
            </a:r>
            <a:endParaRPr lang="pt-BR" sz="2400" dirty="0">
              <a:ln>
                <a:solidFill>
                  <a:schemeClr val="tx1"/>
                </a:solidFill>
                <a:prstDash val="lgDash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5508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4" y="1558345"/>
            <a:ext cx="9379963" cy="4056844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DE</a:t>
            </a:r>
            <a: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8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21983" y="3284113"/>
            <a:ext cx="7843234" cy="2073498"/>
          </a:xfrm>
        </p:spPr>
        <p:txBody>
          <a:bodyPr>
            <a:noAutofit/>
          </a:bodyPr>
          <a:lstStyle/>
          <a:p>
            <a:pPr algn="ctr"/>
            <a:r>
              <a:rPr lang="pt-BR" sz="13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EVASÃO</a:t>
            </a:r>
            <a:endParaRPr lang="en-US" sz="138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54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850006"/>
            <a:ext cx="9650421" cy="1867436"/>
          </a:xfrm>
        </p:spPr>
        <p:txBody>
          <a:bodyPr/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evasão na Educação Superior no Brasil: uma análise da produção de conhecimento nos periódicos </a:t>
            </a:r>
            <a:r>
              <a:rPr lang="pt-BR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Qualis</a:t>
            </a:r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2000-2011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875763" y="3232597"/>
            <a:ext cx="10702343" cy="3451538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pt-BR" sz="2000" b="1" dirty="0" smtClean="0"/>
              <a:t>Revisão </a:t>
            </a:r>
            <a:r>
              <a:rPr lang="pt-BR" sz="2000" b="1" dirty="0"/>
              <a:t>sobre a evasão na Educação Superior no contexto brasileiro. </a:t>
            </a:r>
            <a:endParaRPr lang="pt-BR" sz="2000" b="1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b="1" dirty="0" smtClean="0"/>
              <a:t>Pesquisa revelou </a:t>
            </a:r>
            <a:r>
              <a:rPr lang="pt-BR" b="1" dirty="0"/>
              <a:t>a existência de aproximadamente 70 (setenta) </a:t>
            </a:r>
            <a:r>
              <a:rPr lang="pt-BR" b="1" dirty="0" smtClean="0"/>
              <a:t>trabalhos. 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b="1" dirty="0" smtClean="0"/>
              <a:t>Referencial enriquecido com teses e dissertações.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pt-BR" b="1" dirty="0"/>
              <a:t>A análise </a:t>
            </a:r>
            <a:r>
              <a:rPr lang="pt-BR" b="1" dirty="0" smtClean="0"/>
              <a:t>foi procedida </a:t>
            </a:r>
            <a:r>
              <a:rPr lang="pt-BR" b="1" dirty="0"/>
              <a:t>a partir de três </a:t>
            </a:r>
            <a:r>
              <a:rPr lang="pt-BR" b="1" dirty="0" smtClean="0"/>
              <a:t>categorias: </a:t>
            </a:r>
          </a:p>
          <a:p>
            <a:pPr marL="342900" indent="-342900" algn="ctr">
              <a:buAutoNum type="arabicParenR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Conceitos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evasão; 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arenR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das investigações analisadas; e </a:t>
            </a:r>
            <a:endParaRPr lang="pt-B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ctr">
              <a:buAutoNum type="arabicParenR"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consequências da evasão.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pt-BR" sz="1600" b="1" i="1" dirty="0" smtClean="0"/>
              <a:t>MOROSINI, M.C et </a:t>
            </a:r>
            <a:r>
              <a:rPr lang="pt-BR" sz="1600" b="1" i="1" dirty="0" err="1" smtClean="0"/>
              <a:t>all</a:t>
            </a:r>
            <a:r>
              <a:rPr lang="pt-BR" sz="1600" b="1" i="1" dirty="0" smtClean="0"/>
              <a:t>.</a:t>
            </a:r>
            <a:r>
              <a:rPr lang="pt-BR" sz="1200" b="1" i="1" dirty="0" smtClean="0"/>
              <a:t> PUCRS, 2011. </a:t>
            </a:r>
            <a:r>
              <a:rPr lang="pt-BR" sz="1000" b="1" dirty="0"/>
              <a:t>http://www.alfaguia.org/www-alfa/images/ponencias/clabesI/ST_1_Abandono/12_MorosiniM_Abandono_ESBrasil.pdf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8684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                          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chemeClr val="bg1"/>
                </a:solidFill>
              </a:rPr>
              <a:t>05 a 08 de novembro de 2014, </a:t>
            </a:r>
            <a:r>
              <a:rPr lang="pt-BR" dirty="0" smtClean="0">
                <a:solidFill>
                  <a:schemeClr val="bg1"/>
                </a:solidFill>
              </a:rPr>
              <a:t>Fortaleza </a:t>
            </a:r>
            <a:r>
              <a:rPr lang="pt-BR" dirty="0">
                <a:solidFill>
                  <a:schemeClr val="bg1"/>
                </a:solidFill>
              </a:rPr>
              <a:t>Ceará.</a:t>
            </a:r>
          </a:p>
        </p:txBody>
      </p:sp>
      <p:pic>
        <p:nvPicPr>
          <p:cNvPr id="1028" name="Picture 4" descr="D:\ABRUEM\EStudo EVASÃO\56_f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24000"/>
            <a:ext cx="5905500" cy="3810000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19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370" y="643944"/>
            <a:ext cx="3644720" cy="2975019"/>
          </a:xfrm>
        </p:spPr>
        <p:txBody>
          <a:bodyPr/>
          <a:lstStyle/>
          <a:p>
            <a:r>
              <a:rPr lang="pt-BR" sz="4800" b="1" dirty="0" smtClean="0"/>
              <a:t>EVASÃO ESTUDANTIL</a:t>
            </a:r>
            <a:br>
              <a:rPr lang="pt-BR" sz="4800" b="1" dirty="0" smtClean="0"/>
            </a:br>
            <a:r>
              <a:rPr lang="pt-BR" sz="4400" b="1" dirty="0" smtClean="0"/>
              <a:t>Conceitos</a:t>
            </a:r>
            <a:endParaRPr lang="en-US" sz="44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73521" y="768095"/>
            <a:ext cx="5628067" cy="5542553"/>
          </a:xfrm>
        </p:spPr>
        <p:txBody>
          <a:bodyPr>
            <a:noAutofit/>
          </a:bodyPr>
          <a:lstStyle/>
          <a:p>
            <a:pPr algn="ctr"/>
            <a:r>
              <a:rPr lang="pt-BR" sz="2400" dirty="0" smtClean="0"/>
              <a:t>Pode </a:t>
            </a:r>
            <a:r>
              <a:rPr lang="pt-BR" sz="2400" dirty="0"/>
              <a:t>ser definida como um fenômeno educacional complexo, que ocorre em todos os tipos de instituição de ensino e afeta o sistema educacional como um todo. </a:t>
            </a:r>
            <a:endParaRPr lang="pt-BR" sz="2400" dirty="0" smtClean="0"/>
          </a:p>
          <a:p>
            <a:pPr marL="0" indent="0">
              <a:buNone/>
            </a:pPr>
            <a:endParaRPr lang="pt-BR" sz="500" dirty="0" smtClean="0"/>
          </a:p>
          <a:p>
            <a:pPr algn="ctr"/>
            <a:r>
              <a:rPr lang="pt-BR" sz="2400" dirty="0" smtClean="0"/>
              <a:t>Interrupção no ciclo de estudos em qualquer nível de ensino </a:t>
            </a:r>
            <a:r>
              <a:rPr lang="pt-BR" sz="2000" i="1" dirty="0" smtClean="0"/>
              <a:t>(GAIOSO, 2005)</a:t>
            </a:r>
          </a:p>
          <a:p>
            <a:pPr marL="0" indent="0">
              <a:buNone/>
            </a:pPr>
            <a:endParaRPr lang="pt-BR" sz="800" dirty="0" smtClean="0"/>
          </a:p>
          <a:p>
            <a:pPr algn="ctr"/>
            <a:r>
              <a:rPr lang="pt-BR" dirty="0" smtClean="0"/>
              <a:t>A </a:t>
            </a:r>
            <a:r>
              <a:rPr lang="pt-BR" dirty="0"/>
              <a:t>evasão gera </a:t>
            </a:r>
            <a:r>
              <a:rPr lang="pt-BR" dirty="0" smtClean="0"/>
              <a:t>consequências </a:t>
            </a:r>
            <a:r>
              <a:rPr lang="pt-BR" dirty="0"/>
              <a:t>sociais, acadêmicas e econômicas, afetando o desenvolvimento humano de todas as nações. </a:t>
            </a:r>
            <a:r>
              <a:rPr lang="pt-BR" dirty="0" smtClean="0"/>
              <a:t> </a:t>
            </a:r>
          </a:p>
          <a:p>
            <a:endParaRPr lang="en-US" sz="120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4211392"/>
            <a:ext cx="3033713" cy="1813487"/>
          </a:xfrm>
        </p:spPr>
        <p:txBody>
          <a:bodyPr>
            <a:normAutofit/>
          </a:bodyPr>
          <a:lstStyle/>
          <a:p>
            <a:r>
              <a:rPr lang="pt-BR" sz="1800" dirty="0" err="1"/>
              <a:t>Morosini</a:t>
            </a:r>
            <a:r>
              <a:rPr lang="pt-BR" sz="1800" dirty="0"/>
              <a:t>, M.C. et </a:t>
            </a:r>
            <a:r>
              <a:rPr lang="pt-BR" sz="1800" dirty="0" err="1"/>
              <a:t>all</a:t>
            </a:r>
            <a:r>
              <a:rPr lang="pt-BR" sz="1800" dirty="0"/>
              <a:t>., 2011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0988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1369" y="978794"/>
            <a:ext cx="3837904" cy="2627291"/>
          </a:xfrm>
        </p:spPr>
        <p:txBody>
          <a:bodyPr/>
          <a:lstStyle/>
          <a:p>
            <a:r>
              <a:rPr lang="pt-BR" sz="4400" dirty="0" smtClean="0"/>
              <a:t>CONCEITOS DE </a:t>
            </a: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EVASÃO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5" y="953038"/>
            <a:ext cx="6623440" cy="5267458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24128" y="4169664"/>
            <a:ext cx="2923984" cy="1855215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pt-BR" dirty="0" smtClean="0"/>
              <a:t>Fonte: </a:t>
            </a:r>
          </a:p>
          <a:p>
            <a:r>
              <a:rPr lang="pt-BR" sz="1200" b="1" dirty="0" smtClean="0"/>
              <a:t>SANTOS</a:t>
            </a:r>
            <a:r>
              <a:rPr lang="pt-BR" sz="1200" dirty="0"/>
              <a:t>, Átila </a:t>
            </a:r>
            <a:r>
              <a:rPr lang="pt-BR" sz="1200" dirty="0" smtClean="0"/>
              <a:t>Pires </a:t>
            </a:r>
            <a:r>
              <a:rPr lang="pt-BR" sz="1200" dirty="0"/>
              <a:t>dos. </a:t>
            </a:r>
            <a:r>
              <a:rPr lang="pt-BR" sz="1200" b="1" dirty="0"/>
              <a:t>A predição da evasão de estudantes de graduação como recurso de apoio fornecido por um assistente </a:t>
            </a:r>
            <a:r>
              <a:rPr lang="pt-BR" sz="1200" b="1" dirty="0" smtClean="0"/>
              <a:t>inteligente. </a:t>
            </a:r>
            <a:r>
              <a:rPr lang="pt-BR" sz="1200" dirty="0"/>
              <a:t>Dissertação de Mestrado (UCB - 2014</a:t>
            </a:r>
            <a:r>
              <a:rPr lang="pt-BR" sz="1200" dirty="0" smtClean="0"/>
              <a:t>), Brasília, DF, p. 12. </a:t>
            </a:r>
            <a:endParaRPr lang="pt-BR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60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762" y="1054100"/>
            <a:ext cx="8825659" cy="1542796"/>
          </a:xfrm>
        </p:spPr>
        <p:txBody>
          <a:bodyPr/>
          <a:lstStyle/>
          <a:p>
            <a:r>
              <a:rPr lang="pt-BR" sz="2800" dirty="0" smtClean="0"/>
              <a:t>CONCEITOS</a:t>
            </a:r>
            <a:br>
              <a:rPr lang="pt-BR" sz="2800" dirty="0" smtClean="0"/>
            </a:b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EVASÃO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914400" y="3157727"/>
            <a:ext cx="10477500" cy="3293873"/>
          </a:xfrm>
          <a:ln>
            <a:solidFill>
              <a:srgbClr val="00B050"/>
            </a:solidFill>
          </a:ln>
        </p:spPr>
        <p:txBody>
          <a:bodyPr>
            <a:normAutofit fontScale="92500" lnSpcReduction="10000"/>
          </a:bodyPr>
          <a:lstStyle/>
          <a:p>
            <a:pPr marL="448056" indent="-384048" algn="just">
              <a:buClr>
                <a:srgbClr val="000000"/>
              </a:buClr>
              <a:buSzPct val="100000"/>
              <a:defRPr/>
            </a:pPr>
            <a:endParaRPr lang="pt-BR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MICROEVASÃO </a:t>
            </a:r>
            <a:r>
              <a:rPr lang="pt-BR" sz="2300" b="1" dirty="0" smtClean="0">
                <a:solidFill>
                  <a:srgbClr val="002060"/>
                </a:solidFill>
              </a:rPr>
              <a:t>(EVASÃO </a:t>
            </a: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CURSO</a:t>
            </a:r>
            <a:r>
              <a:rPr lang="pt-BR" sz="2300" b="1" dirty="0" smtClean="0">
                <a:solidFill>
                  <a:srgbClr val="002060"/>
                </a:solidFill>
              </a:rPr>
              <a:t>) </a:t>
            </a:r>
          </a:p>
          <a:p>
            <a:pPr marL="204788" indent="-204788" defTabSz="266700"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solidFill>
                  <a:srgbClr val="003300"/>
                </a:solidFill>
              </a:rPr>
              <a:t>	     desligamento </a:t>
            </a:r>
            <a:r>
              <a:rPr lang="pt-BR" b="1" dirty="0">
                <a:solidFill>
                  <a:srgbClr val="003300"/>
                </a:solidFill>
              </a:rPr>
              <a:t>formal do </a:t>
            </a:r>
            <a:r>
              <a:rPr lang="pt-BR" b="1" dirty="0" smtClean="0">
                <a:solidFill>
                  <a:srgbClr val="003300"/>
                </a:solidFill>
              </a:rPr>
              <a:t>discente de </a:t>
            </a:r>
            <a:r>
              <a:rPr lang="pt-BR" b="1" dirty="0">
                <a:solidFill>
                  <a:srgbClr val="003300"/>
                </a:solidFill>
              </a:rPr>
              <a:t>determinado </a:t>
            </a:r>
            <a:r>
              <a:rPr lang="pt-BR" b="1" dirty="0" smtClean="0">
                <a:solidFill>
                  <a:srgbClr val="003300"/>
                </a:solidFill>
              </a:rPr>
              <a:t>curso</a:t>
            </a:r>
            <a:r>
              <a:rPr lang="pt-BR" dirty="0" smtClean="0">
                <a:solidFill>
                  <a:srgbClr val="003300"/>
                </a:solidFill>
              </a:rPr>
              <a:t>, </a:t>
            </a:r>
            <a:r>
              <a:rPr lang="pt-BR" dirty="0">
                <a:solidFill>
                  <a:srgbClr val="003300"/>
                </a:solidFill>
              </a:rPr>
              <a:t>independentemente </a:t>
            </a:r>
            <a:r>
              <a:rPr lang="pt-BR" dirty="0" smtClean="0">
                <a:solidFill>
                  <a:srgbClr val="003300"/>
                </a:solidFill>
              </a:rPr>
              <a:t>da ocorrência de transferência    interna.</a:t>
            </a:r>
            <a:endParaRPr lang="pt-BR" b="1" dirty="0" smtClean="0">
              <a:solidFill>
                <a:srgbClr val="003300"/>
              </a:solidFill>
            </a:endParaRPr>
          </a:p>
          <a:p>
            <a:pPr marL="349758" indent="-285750" algn="just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b="1" dirty="0" smtClean="0">
                <a:solidFill>
                  <a:srgbClr val="003300"/>
                </a:solidFill>
              </a:rPr>
              <a:t> </a:t>
            </a: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MESOEVASÃO  </a:t>
            </a:r>
            <a:r>
              <a:rPr lang="pt-BR" sz="2300" b="1" dirty="0" smtClean="0">
                <a:solidFill>
                  <a:srgbClr val="002060"/>
                </a:solidFill>
              </a:rPr>
              <a:t>(EVASÃO </a:t>
            </a: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INSTITUIÇÃO</a:t>
            </a:r>
            <a:r>
              <a:rPr lang="pt-BR" sz="2300" b="1" dirty="0" smtClean="0">
                <a:solidFill>
                  <a:srgbClr val="002060"/>
                </a:solidFill>
              </a:rPr>
              <a:t>) </a:t>
            </a:r>
          </a:p>
          <a:p>
            <a:pPr marL="448056" indent="-384048" algn="just"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solidFill>
                  <a:srgbClr val="003300"/>
                </a:solidFill>
              </a:rPr>
              <a:t>       rompimento do </a:t>
            </a:r>
            <a:r>
              <a:rPr lang="pt-BR" b="1" dirty="0">
                <a:solidFill>
                  <a:srgbClr val="003300"/>
                </a:solidFill>
              </a:rPr>
              <a:t>vínculo do discente com a instituição </a:t>
            </a:r>
            <a:r>
              <a:rPr lang="pt-BR" dirty="0" smtClean="0">
                <a:solidFill>
                  <a:srgbClr val="003300"/>
                </a:solidFill>
              </a:rPr>
              <a:t>(pode ocorrer </a:t>
            </a:r>
            <a:r>
              <a:rPr lang="pt-BR" b="1" dirty="0" smtClean="0">
                <a:solidFill>
                  <a:srgbClr val="002060"/>
                </a:solidFill>
              </a:rPr>
              <a:t>TRANSFERÊNCIA</a:t>
            </a:r>
            <a:r>
              <a:rPr lang="pt-BR" dirty="0" smtClean="0">
                <a:solidFill>
                  <a:srgbClr val="003300"/>
                </a:solidFill>
              </a:rPr>
              <a:t>).</a:t>
            </a:r>
            <a:endParaRPr lang="pt-BR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indent="-384048">
              <a:buClr>
                <a:srgbClr val="000000"/>
              </a:buClr>
              <a:buSzPct val="100000"/>
              <a:defRPr/>
            </a:pPr>
            <a:endParaRPr lang="pt-BR" b="1" dirty="0">
              <a:solidFill>
                <a:srgbClr val="003300"/>
              </a:solidFill>
            </a:endParaRPr>
          </a:p>
          <a:p>
            <a:pPr marL="448056" indent="-384048">
              <a:buClr>
                <a:srgbClr val="000000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MACROEVASÃO </a:t>
            </a:r>
            <a:r>
              <a:rPr lang="pt-BR" sz="2300" b="1" dirty="0" smtClean="0">
                <a:solidFill>
                  <a:srgbClr val="002060"/>
                </a:solidFill>
              </a:rPr>
              <a:t>(EVASÃO </a:t>
            </a:r>
            <a:r>
              <a:rPr lang="pt-BR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SISTEMA</a:t>
            </a:r>
            <a:r>
              <a:rPr lang="pt-BR" sz="2300" b="1" dirty="0" smtClean="0">
                <a:solidFill>
                  <a:srgbClr val="002060"/>
                </a:solidFill>
              </a:rPr>
              <a:t>) </a:t>
            </a:r>
          </a:p>
          <a:p>
            <a:pPr marL="448056" indent="-384048">
              <a:buClr>
                <a:srgbClr val="000000"/>
              </a:buClr>
              <a:buSzPct val="100000"/>
              <a:defRPr/>
            </a:pPr>
            <a:r>
              <a:rPr lang="pt-BR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pt-BR" b="1" dirty="0" smtClean="0">
                <a:solidFill>
                  <a:srgbClr val="003300"/>
                </a:solidFill>
              </a:rPr>
              <a:t>o </a:t>
            </a:r>
            <a:r>
              <a:rPr lang="pt-BR" b="1" dirty="0">
                <a:solidFill>
                  <a:srgbClr val="003300"/>
                </a:solidFill>
              </a:rPr>
              <a:t>discente abandona os </a:t>
            </a:r>
            <a:r>
              <a:rPr lang="pt-BR" b="1" dirty="0" smtClean="0">
                <a:solidFill>
                  <a:srgbClr val="003300"/>
                </a:solidFill>
              </a:rPr>
              <a:t>estudos de forma definitiva </a:t>
            </a:r>
            <a:r>
              <a:rPr lang="pt-BR" b="1" dirty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(sai do sistema  educacional).</a:t>
            </a:r>
            <a:endParaRPr lang="pt-B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951" y="1385552"/>
            <a:ext cx="3535989" cy="3084847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PROBLEMA: como medir as taxas de EVASÃO?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1601" y="1193800"/>
            <a:ext cx="6350000" cy="5270501"/>
          </a:xfrm>
          <a:ln w="19050">
            <a:solidFill>
              <a:srgbClr val="00B05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b="1" dirty="0" smtClean="0">
                <a:solidFill>
                  <a:schemeClr val="accent1">
                    <a:lumMod val="75000"/>
                  </a:schemeClr>
                </a:solidFill>
              </a:rPr>
              <a:t>1.</a:t>
            </a:r>
            <a:r>
              <a:rPr lang="pt-BR" sz="3600" dirty="0" smtClean="0"/>
              <a:t>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DE TITULAÇÃO</a:t>
            </a:r>
          </a:p>
          <a:p>
            <a:pPr marL="0" indent="0" algn="ctr">
              <a:buNone/>
            </a:pPr>
            <a:r>
              <a:rPr lang="pt-BR" sz="2400" b="1" dirty="0" smtClean="0"/>
              <a:t>razão</a:t>
            </a:r>
            <a:r>
              <a:rPr lang="pt-BR" sz="2400" dirty="0" smtClean="0"/>
              <a:t> </a:t>
            </a:r>
            <a:r>
              <a:rPr lang="pt-BR" sz="2400" dirty="0"/>
              <a:t>entre o número de </a:t>
            </a:r>
            <a:r>
              <a:rPr lang="pt-BR" sz="2400" b="1" dirty="0" smtClean="0"/>
              <a:t>ESTUDANTES QUE INGRESSARAM</a:t>
            </a:r>
            <a:r>
              <a:rPr lang="pt-BR" sz="2400" dirty="0" smtClean="0"/>
              <a:t> e </a:t>
            </a:r>
            <a:r>
              <a:rPr lang="pt-BR" sz="2400" dirty="0"/>
              <a:t>o número de </a:t>
            </a:r>
            <a:r>
              <a:rPr lang="pt-BR" sz="2400" b="1" dirty="0" smtClean="0"/>
              <a:t>CONCLUINTES</a:t>
            </a:r>
            <a:r>
              <a:rPr lang="pt-BR" sz="2400" dirty="0" smtClean="0"/>
              <a:t>, </a:t>
            </a:r>
            <a:r>
              <a:rPr lang="pt-BR" sz="2400" dirty="0"/>
              <a:t>após o período de integralização do curso. </a:t>
            </a:r>
            <a:endParaRPr lang="pt-BR" sz="2400" dirty="0" smtClean="0"/>
          </a:p>
          <a:p>
            <a:pPr marL="0" indent="0" algn="just">
              <a:buNone/>
            </a:pPr>
            <a:r>
              <a:rPr lang="pt-BR" sz="2000" dirty="0" smtClean="0"/>
              <a:t>Ex.: </a:t>
            </a:r>
            <a:r>
              <a:rPr lang="pt-BR" sz="2000" b="1" dirty="0" smtClean="0"/>
              <a:t>100</a:t>
            </a:r>
            <a:r>
              <a:rPr lang="pt-BR" sz="2000" dirty="0" smtClean="0"/>
              <a:t> </a:t>
            </a:r>
            <a:r>
              <a:rPr lang="pt-BR" sz="2000" dirty="0"/>
              <a:t>alunos ingressaram </a:t>
            </a:r>
            <a:r>
              <a:rPr lang="pt-BR" sz="2000" dirty="0" smtClean="0"/>
              <a:t>em 2011 e </a:t>
            </a:r>
            <a:r>
              <a:rPr lang="pt-BR" sz="2000" b="1" dirty="0" smtClean="0"/>
              <a:t>60</a:t>
            </a:r>
            <a:r>
              <a:rPr lang="pt-BR" sz="2000" dirty="0" smtClean="0"/>
              <a:t> </a:t>
            </a:r>
            <a:r>
              <a:rPr lang="pt-BR" sz="2000" dirty="0"/>
              <a:t>se formaram </a:t>
            </a:r>
            <a:r>
              <a:rPr lang="pt-BR" sz="2000" dirty="0" smtClean="0"/>
              <a:t>em 2014. </a:t>
            </a:r>
          </a:p>
          <a:p>
            <a:pPr marL="0" indent="0" algn="ctr">
              <a:buNone/>
            </a:pPr>
            <a:r>
              <a:rPr lang="pt-BR" sz="2000" b="1" dirty="0" smtClean="0"/>
              <a:t>A </a:t>
            </a:r>
            <a:r>
              <a:rPr lang="pt-BR" sz="2000" b="1" dirty="0"/>
              <a:t>taxa de titulação é de 60%. </a:t>
            </a:r>
            <a:endParaRPr lang="pt-BR" sz="2000" b="1" dirty="0" smtClean="0"/>
          </a:p>
          <a:p>
            <a:pPr marL="0" indent="0" algn="ctr">
              <a:buNone/>
            </a:pPr>
            <a:r>
              <a:rPr lang="pt-BR" sz="2000" b="1" dirty="0" smtClean="0"/>
              <a:t>EVASÃO =  100</a:t>
            </a:r>
            <a:r>
              <a:rPr lang="pt-BR" sz="2000" b="1" dirty="0"/>
              <a:t>% </a:t>
            </a:r>
            <a:r>
              <a:rPr lang="pt-BR" sz="2000" b="1" dirty="0" smtClean="0"/>
              <a:t>- a </a:t>
            </a:r>
            <a:r>
              <a:rPr lang="pt-BR" sz="2000" b="1" dirty="0"/>
              <a:t>taxa de </a:t>
            </a:r>
            <a:r>
              <a:rPr lang="pt-BR" sz="2000" b="1" dirty="0" smtClean="0"/>
              <a:t>titulação (60%)</a:t>
            </a:r>
          </a:p>
          <a:p>
            <a:pPr marL="0" indent="0" algn="ctr">
              <a:buNone/>
            </a:pPr>
            <a:r>
              <a:rPr lang="pt-BR" sz="2400" b="1" dirty="0" smtClean="0"/>
              <a:t>= </a:t>
            </a:r>
            <a:r>
              <a:rPr lang="pt-BR" sz="2400" b="1" dirty="0"/>
              <a:t>40</a:t>
            </a:r>
            <a:r>
              <a:rPr lang="pt-BR" sz="2400" b="1" dirty="0" smtClean="0"/>
              <a:t>%.</a:t>
            </a:r>
            <a:endParaRPr lang="pt-BR" sz="24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60400" y="5562600"/>
            <a:ext cx="3979743" cy="558800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Fórmulas </a:t>
            </a:r>
            <a:r>
              <a:rPr lang="pt-BR" sz="2000" b="1" dirty="0"/>
              <a:t>para </a:t>
            </a:r>
            <a:r>
              <a:rPr lang="pt-BR" sz="2000" b="1" dirty="0" smtClean="0"/>
              <a:t>estimar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64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951" y="1385552"/>
            <a:ext cx="3535989" cy="3084847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PROBLEMA: como medir as taxas de EVASÃO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63673" y="1282701"/>
            <a:ext cx="5967927" cy="5181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</a:t>
            </a: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TITULAÇÃO </a:t>
            </a:r>
            <a:endParaRPr lang="pt-BR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BR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2400" b="1" dirty="0" smtClean="0"/>
              <a:t>Mediu a </a:t>
            </a:r>
            <a:r>
              <a:rPr lang="pt-BR" sz="2400" b="1" dirty="0"/>
              <a:t>evasão total do curso relativa àquela turma de ingressantes de </a:t>
            </a:r>
            <a:r>
              <a:rPr lang="pt-BR" sz="2400" b="1" dirty="0" smtClean="0"/>
              <a:t>2011. É </a:t>
            </a:r>
            <a:r>
              <a:rPr lang="pt-BR" sz="2400" b="1" u="sng" dirty="0"/>
              <a:t>aproximada</a:t>
            </a:r>
            <a:r>
              <a:rPr lang="pt-BR" sz="2400" b="1" dirty="0"/>
              <a:t> porque mede quantidades </a:t>
            </a:r>
            <a:r>
              <a:rPr lang="pt-BR" sz="2400" b="1" dirty="0" smtClean="0"/>
              <a:t>agregadas. </a:t>
            </a:r>
          </a:p>
          <a:p>
            <a:pPr marL="0" indent="0" algn="ctr">
              <a:buNone/>
            </a:pPr>
            <a:endParaRPr lang="pt-BR" sz="2400" b="1" dirty="0" smtClean="0"/>
          </a:p>
          <a:p>
            <a:pPr marL="0" indent="0" algn="just">
              <a:buNone/>
            </a:pPr>
            <a:r>
              <a:rPr lang="pt-BR" sz="2000" b="1" i="1" dirty="0" smtClean="0"/>
              <a:t>(Pode </a:t>
            </a:r>
            <a:r>
              <a:rPr lang="pt-BR" sz="2000" b="1" i="1" dirty="0"/>
              <a:t>não </a:t>
            </a:r>
            <a:r>
              <a:rPr lang="pt-BR" sz="2000" b="1" i="1" dirty="0" smtClean="0"/>
              <a:t>contar: </a:t>
            </a:r>
            <a:r>
              <a:rPr lang="pt-BR" sz="2000" b="1" i="1" dirty="0"/>
              <a:t>quem saiu e foi substituído por um aluno </a:t>
            </a:r>
            <a:r>
              <a:rPr lang="pt-BR" sz="2000" b="1" i="1" dirty="0" smtClean="0"/>
              <a:t>transferido, ou os </a:t>
            </a:r>
            <a:r>
              <a:rPr lang="pt-BR" sz="2000" b="1" i="1" dirty="0"/>
              <a:t>que foram reprovados e ainda vão se formar nos períodos seguintes</a:t>
            </a:r>
            <a:r>
              <a:rPr lang="pt-BR" sz="2000" b="1" dirty="0" smtClean="0"/>
              <a:t>). </a:t>
            </a:r>
            <a:endParaRPr lang="pt-BR" sz="20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11201" y="5626100"/>
            <a:ext cx="3657600" cy="482600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Fórmulas </a:t>
            </a:r>
            <a:r>
              <a:rPr lang="pt-BR" sz="2000" b="1" dirty="0"/>
              <a:t>para </a:t>
            </a:r>
            <a:r>
              <a:rPr lang="pt-BR" sz="2000" b="1" dirty="0" smtClean="0"/>
              <a:t>estimar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3029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951" y="1385552"/>
            <a:ext cx="3535989" cy="3084847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PROBLEMA: como medir as taxas de EVASÃO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434885" y="1287888"/>
            <a:ext cx="5967927" cy="5163534"/>
          </a:xfrm>
          <a:ln>
            <a:solidFill>
              <a:srgbClr val="10277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pt-BR" sz="58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pt-BR" sz="5800" b="1" dirty="0" smtClean="0"/>
              <a:t> </a:t>
            </a:r>
            <a:r>
              <a:rPr lang="pt-BR" sz="5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EVASÃO ANUAL</a:t>
            </a:r>
            <a:endParaRPr lang="pt-BR" sz="4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BR" sz="3600" b="1" dirty="0" smtClean="0"/>
              <a:t> </a:t>
            </a:r>
            <a:r>
              <a:rPr lang="pt-BR" sz="3400" dirty="0" smtClean="0"/>
              <a:t>medida </a:t>
            </a:r>
            <a:r>
              <a:rPr lang="pt-BR" sz="3400" dirty="0"/>
              <a:t>do número de estudantes que, tendo terminado um período letivo sem concluir o </a:t>
            </a:r>
            <a:r>
              <a:rPr lang="pt-BR" sz="3400" dirty="0" smtClean="0"/>
              <a:t>curso, </a:t>
            </a:r>
            <a:r>
              <a:rPr lang="pt-BR" sz="3400" dirty="0"/>
              <a:t>não volta a se matricular. </a:t>
            </a:r>
            <a:endParaRPr lang="pt-BR" sz="3400" dirty="0" smtClean="0"/>
          </a:p>
          <a:p>
            <a:pPr marL="0" indent="0" algn="ctr">
              <a:buNone/>
            </a:pPr>
            <a:endParaRPr lang="pt-BR" sz="34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11201" y="5626100"/>
            <a:ext cx="3657600" cy="482600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Fórmulas </a:t>
            </a:r>
            <a:r>
              <a:rPr lang="pt-BR" sz="2000" b="1" dirty="0"/>
              <a:t>para </a:t>
            </a:r>
            <a:r>
              <a:rPr lang="pt-BR" sz="2000" b="1" dirty="0" smtClean="0"/>
              <a:t>estimar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951" y="1385552"/>
            <a:ext cx="3535989" cy="3084847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PROBLEMA: como medir as taxas de EVASÃO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63673" y="1236372"/>
            <a:ext cx="5967927" cy="5227929"/>
          </a:xfrm>
          <a:ln>
            <a:solidFill>
              <a:srgbClr val="10277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TAXA </a:t>
            </a:r>
            <a:r>
              <a:rPr lang="pt-B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EVASÃO ANUAL </a:t>
            </a:r>
            <a:r>
              <a:rPr lang="pt-BR" sz="2800" dirty="0"/>
              <a:t>para 2014 seria dada por: </a:t>
            </a:r>
            <a:endParaRPr lang="pt-BR" sz="2800" dirty="0" smtClean="0"/>
          </a:p>
          <a:p>
            <a:pPr marL="0" indent="0" algn="ctr">
              <a:buNone/>
            </a:pPr>
            <a:endParaRPr lang="pt-BR" sz="3200" dirty="0" smtClean="0"/>
          </a:p>
          <a:p>
            <a:pPr marL="0" indent="0" algn="ctr">
              <a:buNone/>
            </a:pPr>
            <a:r>
              <a:rPr lang="pt-BR" sz="3200" dirty="0" smtClean="0"/>
              <a:t>E </a:t>
            </a:r>
            <a:r>
              <a:rPr lang="pt-BR" sz="3200" dirty="0"/>
              <a:t>= 100% menos </a:t>
            </a:r>
            <a:r>
              <a:rPr lang="pt-BR" sz="2800" i="1" dirty="0"/>
              <a:t>(nº de matrículas em 2015 menos o nº ingressantes em 2015) </a:t>
            </a:r>
            <a:r>
              <a:rPr lang="pt-BR" sz="2800" i="1" dirty="0" smtClean="0"/>
              <a:t> </a:t>
            </a:r>
            <a:r>
              <a:rPr lang="pt-BR" sz="3200" dirty="0" smtClean="0"/>
              <a:t>dividido </a:t>
            </a:r>
            <a:r>
              <a:rPr lang="pt-BR" sz="3200" dirty="0"/>
              <a:t>por </a:t>
            </a:r>
            <a:r>
              <a:rPr lang="pt-BR" sz="2800" dirty="0"/>
              <a:t>(nº de </a:t>
            </a:r>
            <a:r>
              <a:rPr lang="pt-BR" sz="2800" dirty="0" smtClean="0"/>
              <a:t>matrículas </a:t>
            </a:r>
            <a:r>
              <a:rPr lang="pt-BR" sz="2800" dirty="0"/>
              <a:t>em 2014 menos concluintes em 2014)</a:t>
            </a:r>
            <a:r>
              <a:rPr lang="pt-BR" sz="3200" dirty="0"/>
              <a:t> vezes 100%.</a:t>
            </a:r>
            <a:endParaRPr lang="pt-BR" sz="2800" b="1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11201" y="5626100"/>
            <a:ext cx="3657600" cy="482600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Fórmulas </a:t>
            </a:r>
            <a:r>
              <a:rPr lang="pt-BR" sz="2000" b="1" dirty="0"/>
              <a:t>para </a:t>
            </a:r>
            <a:r>
              <a:rPr lang="pt-BR" sz="2000" b="1" dirty="0" smtClean="0"/>
              <a:t>estimar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9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9951" y="1385552"/>
            <a:ext cx="3535989" cy="3084847"/>
          </a:xfrm>
        </p:spPr>
        <p:txBody>
          <a:bodyPr/>
          <a:lstStyle/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PROBLEMA: como medir as taxas de EVASÃO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63673" y="1236372"/>
            <a:ext cx="5967927" cy="5227929"/>
          </a:xfrm>
          <a:ln>
            <a:solidFill>
              <a:srgbClr val="102770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Proposição de Um Modelo para Calcular Retenção e Evasão em Cursos </a:t>
            </a:r>
          </a:p>
          <a:p>
            <a:pPr algn="ctr">
              <a:buFontTx/>
              <a:buChar char="-"/>
            </a:pPr>
            <a:r>
              <a:rPr lang="pt-BR" sz="1600" dirty="0" smtClean="0"/>
              <a:t>Definições geram ambiguidades</a:t>
            </a:r>
          </a:p>
          <a:p>
            <a:pPr algn="ctr">
              <a:buFontTx/>
              <a:buChar char="-"/>
            </a:pPr>
            <a:r>
              <a:rPr lang="pt-BR" sz="1600" b="1" dirty="0" smtClean="0"/>
              <a:t>Distinguir:</a:t>
            </a:r>
            <a:r>
              <a:rPr lang="pt-BR" sz="1600" dirty="0" smtClean="0"/>
              <a:t> </a:t>
            </a:r>
            <a:r>
              <a:rPr lang="pt-BR" sz="1600" b="1" dirty="0" smtClean="0"/>
              <a:t>EVASÃO</a:t>
            </a:r>
            <a:r>
              <a:rPr lang="pt-BR" sz="1600" dirty="0" smtClean="0"/>
              <a:t> (postura ativa do aluno)</a:t>
            </a:r>
          </a:p>
          <a:p>
            <a:pPr algn="ctr">
              <a:buFontTx/>
              <a:buChar char="-"/>
            </a:pPr>
            <a:r>
              <a:rPr lang="pt-BR" sz="1600" b="1" dirty="0" smtClean="0"/>
              <a:t>EXCLUSÃO</a:t>
            </a:r>
            <a:r>
              <a:rPr lang="pt-BR" sz="1600" dirty="0" smtClean="0"/>
              <a:t> (responsabilidade das IES)</a:t>
            </a:r>
          </a:p>
          <a:p>
            <a:pPr algn="ctr">
              <a:buFontTx/>
              <a:buChar char="-"/>
            </a:pPr>
            <a:r>
              <a:rPr lang="pt-BR" sz="1600" b="1" dirty="0" smtClean="0"/>
              <a:t>RETENÇÃO</a:t>
            </a:r>
            <a:r>
              <a:rPr lang="pt-BR" sz="1600" dirty="0" smtClean="0"/>
              <a:t> (permanência na IES além do tempo previsto) </a:t>
            </a:r>
          </a:p>
          <a:p>
            <a:pPr algn="ctr">
              <a:buFontTx/>
              <a:buChar char="-"/>
            </a:pPr>
            <a:r>
              <a:rPr lang="pt-BR" sz="1600" dirty="0" smtClean="0"/>
              <a:t>- </a:t>
            </a:r>
            <a:r>
              <a:rPr lang="pt-BR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Cálculo da GERAÇÃO COMPLETA </a:t>
            </a:r>
            <a:r>
              <a:rPr lang="pt-BR" sz="1600" dirty="0" smtClean="0"/>
              <a:t>– permite avaliar também a retenção</a:t>
            </a:r>
            <a:endParaRPr lang="pt-BR" sz="1600" dirty="0"/>
          </a:p>
          <a:p>
            <a:pPr marL="0" indent="0" algn="ctr">
              <a:buNone/>
            </a:pPr>
            <a:r>
              <a:rPr lang="pt-BR" sz="1200" dirty="0"/>
              <a:t>(</a:t>
            </a:r>
            <a:r>
              <a:rPr lang="pt-BR" sz="1200" dirty="0" err="1"/>
              <a:t>Antonio</a:t>
            </a:r>
            <a:r>
              <a:rPr lang="pt-BR" sz="1200" dirty="0"/>
              <a:t> Simões </a:t>
            </a:r>
            <a:r>
              <a:rPr lang="pt-BR" sz="1200" dirty="0" smtClean="0"/>
              <a:t>Silva</a:t>
            </a:r>
            <a:r>
              <a:rPr lang="pt-BR" sz="1200" dirty="0"/>
              <a:t>, </a:t>
            </a:r>
            <a:r>
              <a:rPr lang="pt-BR" sz="1200" dirty="0" smtClean="0"/>
              <a:t>Universidade </a:t>
            </a:r>
            <a:r>
              <a:rPr lang="pt-BR" sz="1200" dirty="0"/>
              <a:t>Federal de Viçosa, Rosângela Lameira e Kátia </a:t>
            </a:r>
            <a:r>
              <a:rPr lang="pt-BR" sz="1200" dirty="0" err="1"/>
              <a:t>Marangon</a:t>
            </a:r>
            <a:r>
              <a:rPr lang="pt-BR" sz="1200" dirty="0"/>
              <a:t> Barbosa, do </a:t>
            </a:r>
            <a:r>
              <a:rPr lang="pt-BR" sz="1200" dirty="0" smtClean="0"/>
              <a:t>MEC – </a:t>
            </a:r>
            <a:r>
              <a:rPr lang="pt-BR" sz="1200" dirty="0" err="1" smtClean="0"/>
              <a:t>Cobenge</a:t>
            </a:r>
            <a:r>
              <a:rPr lang="pt-BR" sz="1200" dirty="0" smtClean="0"/>
              <a:t> – Juiz de Fora/2014) </a:t>
            </a:r>
            <a:endParaRPr lang="pt-BR" sz="1200" dirty="0"/>
          </a:p>
          <a:p>
            <a:pPr algn="ctr">
              <a:buFontTx/>
              <a:buChar char="-"/>
            </a:pPr>
            <a:endParaRPr lang="pt-BR" sz="1600" dirty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711201" y="5626100"/>
            <a:ext cx="3657600" cy="482600"/>
          </a:xfrm>
        </p:spPr>
        <p:txBody>
          <a:bodyPr>
            <a:normAutofit/>
          </a:bodyPr>
          <a:lstStyle/>
          <a:p>
            <a:r>
              <a:rPr lang="pt-BR" sz="2000" b="1" dirty="0" smtClean="0"/>
              <a:t>Fórmulas </a:t>
            </a:r>
            <a:r>
              <a:rPr lang="pt-BR" sz="2000" b="1" dirty="0"/>
              <a:t>para </a:t>
            </a:r>
            <a:r>
              <a:rPr lang="pt-BR" sz="2000" b="1" dirty="0" smtClean="0"/>
              <a:t>estimar</a:t>
            </a:r>
            <a:endParaRPr 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54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0601" y="597408"/>
            <a:ext cx="8925766" cy="659892"/>
          </a:xfrm>
          <a:ln w="38100"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EVASÃO/ENGENHARIA CIVIL - Federais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411288"/>
            <a:ext cx="9034818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9753600" y="3234519"/>
            <a:ext cx="2057399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600" b="1" dirty="0">
                <a:latin typeface="Calibri"/>
                <a:ea typeface="Calibri"/>
                <a:cs typeface="Times New Roman"/>
              </a:rPr>
              <a:t>Fonte: </a:t>
            </a:r>
            <a:r>
              <a:rPr lang="pt-BR" sz="1600" dirty="0">
                <a:latin typeface="Calibri"/>
                <a:ea typeface="Calibri"/>
                <a:cs typeface="Times New Roman"/>
              </a:rPr>
              <a:t>SILVA, </a:t>
            </a:r>
            <a:r>
              <a:rPr lang="pt-BR" sz="1600" dirty="0" err="1">
                <a:latin typeface="Calibri"/>
                <a:ea typeface="Calibri"/>
                <a:cs typeface="Times New Roman"/>
              </a:rPr>
              <a:t>Antonio</a:t>
            </a:r>
            <a:r>
              <a:rPr lang="pt-BR" sz="1600" dirty="0">
                <a:latin typeface="Calibri"/>
                <a:ea typeface="Calibri"/>
                <a:cs typeface="Times New Roman"/>
              </a:rPr>
              <a:t> Simões et </a:t>
            </a:r>
            <a:r>
              <a:rPr lang="pt-BR" sz="1600" dirty="0" err="1">
                <a:latin typeface="Calibri"/>
                <a:ea typeface="Calibri"/>
                <a:cs typeface="Times New Roman"/>
              </a:rPr>
              <a:t>all</a:t>
            </a:r>
            <a:r>
              <a:rPr lang="pt-BR" sz="1600" dirty="0">
                <a:latin typeface="Calibri"/>
                <a:ea typeface="Calibri"/>
                <a:cs typeface="Times New Roman"/>
              </a:rPr>
              <a:t>.</a:t>
            </a:r>
            <a:r>
              <a:rPr lang="pt-BR" sz="1600" b="1" dirty="0">
                <a:latin typeface="Calibri"/>
                <a:ea typeface="Calibri"/>
                <a:cs typeface="Times New Roman"/>
              </a:rPr>
              <a:t> Modelo para cálculo de retenção e evasão na educação superior: caso da Engenharia Civil. </a:t>
            </a:r>
            <a:r>
              <a:rPr lang="pt-BR" sz="1600" dirty="0" err="1">
                <a:latin typeface="Calibri"/>
                <a:ea typeface="Calibri"/>
                <a:cs typeface="Times New Roman"/>
              </a:rPr>
              <a:t>Cobenge</a:t>
            </a:r>
            <a:r>
              <a:rPr lang="pt-BR" sz="1600" dirty="0">
                <a:latin typeface="Calibri"/>
                <a:ea typeface="Calibri"/>
                <a:cs typeface="Times New Roman"/>
              </a:rPr>
              <a:t>, Juiz de Fora, 2014. </a:t>
            </a:r>
            <a:endParaRPr lang="pt-BR" sz="1600" dirty="0" smtClean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1100" dirty="0" smtClean="0">
                <a:latin typeface="Calibri"/>
                <a:ea typeface="Calibri"/>
                <a:cs typeface="Times New Roman"/>
              </a:rPr>
              <a:t>Disponível </a:t>
            </a:r>
            <a:r>
              <a:rPr lang="pt-BR" sz="1100" dirty="0">
                <a:latin typeface="Calibri"/>
                <a:ea typeface="Calibri"/>
                <a:cs typeface="Times New Roman"/>
              </a:rPr>
              <a:t>em: &lt; </a:t>
            </a:r>
            <a:r>
              <a:rPr lang="pt-BR" sz="1100" u="sng" dirty="0">
                <a:solidFill>
                  <a:srgbClr val="102770"/>
                </a:solidFill>
                <a:latin typeface="Calibri"/>
                <a:ea typeface="Calibri"/>
                <a:cs typeface="Times New Roman"/>
                <a:hlinkClick r:id="rId3"/>
              </a:rPr>
              <a:t>http://migre.me/pJeBW</a:t>
            </a:r>
            <a:r>
              <a:rPr lang="pt-BR" sz="1100" dirty="0">
                <a:solidFill>
                  <a:srgbClr val="102770"/>
                </a:solidFill>
                <a:latin typeface="Calibri"/>
                <a:ea typeface="Calibri"/>
                <a:cs typeface="Times New Roman"/>
              </a:rPr>
              <a:t> </a:t>
            </a:r>
            <a:r>
              <a:rPr lang="pt-BR" sz="1100" dirty="0">
                <a:latin typeface="Calibri"/>
                <a:ea typeface="Calibri"/>
                <a:cs typeface="Times New Roman"/>
              </a:rPr>
              <a:t>&gt; Acesso em: 3.Mai. </a:t>
            </a:r>
            <a:r>
              <a:rPr lang="pt-BR" sz="1100" dirty="0" smtClean="0">
                <a:latin typeface="Calibri"/>
                <a:ea typeface="Calibri"/>
                <a:cs typeface="Times New Roman"/>
              </a:rPr>
              <a:t>2015</a:t>
            </a:r>
            <a:endParaRPr lang="pt-BR" sz="1000" dirty="0">
              <a:effectLst/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t-BR" sz="11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188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6068" y="888641"/>
            <a:ext cx="10161432" cy="1725769"/>
          </a:xfrm>
        </p:spPr>
        <p:txBody>
          <a:bodyPr/>
          <a:lstStyle/>
          <a:p>
            <a:r>
              <a:rPr lang="pt-BR" sz="3200" dirty="0"/>
              <a:t>CONCEITOS</a:t>
            </a:r>
            <a:br>
              <a:rPr lang="pt-BR" sz="3200" dirty="0"/>
            </a:b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do vínculo do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aluno</a:t>
            </a:r>
            <a:b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 smtClean="0"/>
              <a:t>Inep/Censo</a:t>
            </a:r>
            <a:r>
              <a:rPr lang="pt-BR" sz="4400" dirty="0" smtClean="0"/>
              <a:t> </a:t>
            </a:r>
            <a:endParaRPr lang="en-US" sz="4400" b="1" i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901520" y="2717442"/>
            <a:ext cx="10457645" cy="3541869"/>
          </a:xfrm>
          <a:solidFill>
            <a:schemeClr val="bg2"/>
          </a:solidFill>
          <a:ln>
            <a:solidFill>
              <a:schemeClr val="tx2"/>
            </a:solidFill>
          </a:ln>
        </p:spPr>
        <p:txBody>
          <a:bodyPr>
            <a:normAutofit fontScale="40000" lnSpcReduction="20000"/>
          </a:bodyPr>
          <a:lstStyle/>
          <a:p>
            <a:endParaRPr lang="pt-BR" dirty="0" smtClean="0"/>
          </a:p>
          <a:p>
            <a:pPr algn="ctr"/>
            <a:r>
              <a:rPr lang="pt-BR" sz="3800" b="1" dirty="0" smtClean="0"/>
              <a:t>Indivíduo </a:t>
            </a:r>
            <a:r>
              <a:rPr lang="pt-BR" sz="3800" b="1" dirty="0"/>
              <a:t>dotado de dados cadastrais e dados variáveis referentes ao vínculo com um curso superior, nas seguintes situações de vínculo: </a:t>
            </a:r>
            <a:endParaRPr lang="pt-BR" sz="3800" b="1" dirty="0" smtClean="0"/>
          </a:p>
          <a:p>
            <a:r>
              <a:rPr lang="pt-BR" sz="3800" b="1" dirty="0" smtClean="0"/>
              <a:t>1.</a:t>
            </a:r>
            <a:r>
              <a:rPr lang="pt-BR" sz="3800" dirty="0" smtClean="0"/>
              <a:t>cursando</a:t>
            </a:r>
          </a:p>
          <a:p>
            <a:r>
              <a:rPr lang="pt-BR" sz="3800" b="1" dirty="0" smtClean="0"/>
              <a:t>2.</a:t>
            </a:r>
            <a:r>
              <a:rPr lang="pt-BR" sz="3800" dirty="0" smtClean="0"/>
              <a:t> </a:t>
            </a:r>
            <a:r>
              <a:rPr lang="pt-BR" sz="3800" dirty="0"/>
              <a:t>matrícula </a:t>
            </a:r>
            <a:r>
              <a:rPr lang="pt-BR" sz="3800" dirty="0" smtClean="0"/>
              <a:t>trancada</a:t>
            </a:r>
          </a:p>
          <a:p>
            <a:r>
              <a:rPr lang="pt-BR" sz="5100" b="1" dirty="0" smtClean="0"/>
              <a:t>3</a:t>
            </a:r>
            <a:r>
              <a:rPr lang="pt-BR" sz="5900" b="1" dirty="0" smtClean="0"/>
              <a:t>. </a:t>
            </a:r>
            <a:r>
              <a:rPr lang="pt-BR" sz="5900" b="1" dirty="0">
                <a:solidFill>
                  <a:srgbClr val="102770"/>
                </a:solidFill>
              </a:rPr>
              <a:t>desvinculado do </a:t>
            </a:r>
            <a:r>
              <a:rPr lang="pt-BR" sz="5900" b="1" dirty="0" smtClean="0">
                <a:solidFill>
                  <a:srgbClr val="102770"/>
                </a:solidFill>
              </a:rPr>
              <a:t>curso </a:t>
            </a:r>
          </a:p>
          <a:p>
            <a:r>
              <a:rPr lang="pt-BR" sz="3800" b="1" dirty="0" smtClean="0"/>
              <a:t>4. </a:t>
            </a:r>
            <a:r>
              <a:rPr lang="pt-BR" sz="4200" dirty="0" smtClean="0"/>
              <a:t>transferido </a:t>
            </a:r>
            <a:r>
              <a:rPr lang="pt-BR" sz="4200" dirty="0"/>
              <a:t>para outro curso na mesma </a:t>
            </a:r>
            <a:r>
              <a:rPr lang="pt-BR" sz="4200" dirty="0" smtClean="0"/>
              <a:t>IES</a:t>
            </a:r>
          </a:p>
          <a:p>
            <a:r>
              <a:rPr lang="pt-BR" sz="3800" b="1" dirty="0" smtClean="0"/>
              <a:t>5.</a:t>
            </a:r>
            <a:r>
              <a:rPr lang="pt-BR" sz="3800" dirty="0" smtClean="0"/>
              <a:t> </a:t>
            </a:r>
            <a:r>
              <a:rPr lang="pt-BR" sz="3800" dirty="0"/>
              <a:t>formado </a:t>
            </a:r>
            <a:r>
              <a:rPr lang="pt-BR" sz="3800" dirty="0" smtClean="0"/>
              <a:t>ou</a:t>
            </a:r>
          </a:p>
          <a:p>
            <a:r>
              <a:rPr lang="pt-BR" sz="3800" b="1" dirty="0" smtClean="0"/>
              <a:t>6.</a:t>
            </a:r>
            <a:r>
              <a:rPr lang="pt-BR" sz="3800" dirty="0" smtClean="0"/>
              <a:t> falecido</a:t>
            </a:r>
            <a:r>
              <a:rPr lang="pt-BR" sz="3800" dirty="0"/>
              <a:t>. </a:t>
            </a:r>
            <a:endParaRPr lang="pt-BR" sz="3800" dirty="0" smtClean="0"/>
          </a:p>
          <a:p>
            <a:pPr algn="ctr"/>
            <a:r>
              <a:rPr lang="pt-BR" sz="3800" dirty="0" smtClean="0"/>
              <a:t>Um </a:t>
            </a:r>
            <a:r>
              <a:rPr lang="pt-BR" sz="3800" dirty="0"/>
              <a:t>mesmo aluno pode ter mais de um vínculo a curso superior, em uma ou mais IES</a:t>
            </a:r>
            <a:r>
              <a:rPr lang="pt-BR" sz="3800" dirty="0" smtClean="0"/>
              <a:t>. </a:t>
            </a:r>
          </a:p>
          <a:p>
            <a:r>
              <a:rPr lang="pt-BR" sz="2500" b="1" i="1" dirty="0" smtClean="0"/>
              <a:t>Fonte: Inep/Censo Educação Superior</a:t>
            </a:r>
            <a:endParaRPr lang="pt-BR" sz="2500" b="1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4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975360" y="940159"/>
            <a:ext cx="9607296" cy="3412385"/>
          </a:xfr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bliqueTopRight"/>
            <a:lightRig rig="threePt" dir="t"/>
          </a:scene3d>
        </p:spPr>
        <p:txBody>
          <a:bodyPr/>
          <a:lstStyle/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Panorama Inicial da Evasão nas IES filiadas à </a:t>
            </a:r>
            <a:r>
              <a:rPr lang="pt-BR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Abruem</a:t>
            </a: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pt-BR" sz="4000" b="1" dirty="0" smtClean="0">
                <a:solidFill>
                  <a:srgbClr val="1027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ausas, Experiências e Sugestões </a:t>
            </a:r>
            <a:r>
              <a:rPr lang="pt-BR" sz="2000" b="1" dirty="0" smtClean="0">
                <a:solidFill>
                  <a:srgbClr val="1027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000" b="1" dirty="0" smtClean="0">
                <a:solidFill>
                  <a:srgbClr val="1027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solidFill>
                <a:srgbClr val="1027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154954" y="4752304"/>
            <a:ext cx="9170145" cy="1211768"/>
          </a:xfrm>
        </p:spPr>
        <p:txBody>
          <a:bodyPr>
            <a:normAutofit/>
          </a:bodyPr>
          <a:lstStyle/>
          <a:p>
            <a:pPr algn="ctr"/>
            <a:r>
              <a:rPr lang="pt-BR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Câmara de graduação</a:t>
            </a:r>
          </a:p>
          <a:p>
            <a:pPr algn="ctr"/>
            <a:r>
              <a:rPr lang="pt-BR" sz="2400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Presidente: Reitor Paulo Sérgio Wolff (</a:t>
            </a:r>
            <a:r>
              <a:rPr lang="pt-BR" sz="2400" b="1" i="1" cap="none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Unioeste</a:t>
            </a:r>
            <a:r>
              <a:rPr lang="pt-BR" sz="2400" b="1" i="1" cap="non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/PR)</a:t>
            </a:r>
            <a:endParaRPr lang="en-US" sz="2400" b="1" i="1" cap="none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89140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749300"/>
            <a:ext cx="8825659" cy="1993900"/>
          </a:xfrm>
        </p:spPr>
        <p:txBody>
          <a:bodyPr/>
          <a:lstStyle/>
          <a:p>
            <a:r>
              <a:rPr lang="pt-BR" sz="3200" dirty="0"/>
              <a:t>CONCEITOS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 do vínculo do aluno</a:t>
            </a:r>
            <a:b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800" dirty="0"/>
              <a:t>Inep/Censo</a:t>
            </a:r>
            <a:r>
              <a:rPr lang="pt-BR" dirty="0"/>
              <a:t>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2"/>
          </p:nvPr>
        </p:nvSpPr>
        <p:spPr>
          <a:xfrm>
            <a:off x="825500" y="3314700"/>
            <a:ext cx="10566400" cy="3136900"/>
          </a:xfrm>
          <a:ln>
            <a:solidFill>
              <a:srgbClr val="0051F2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 fontScale="85000" lnSpcReduction="10000"/>
          </a:bodyPr>
          <a:lstStyle/>
          <a:p>
            <a:pPr marL="448056" indent="-384048" algn="ctr">
              <a:buClr>
                <a:srgbClr val="000000"/>
              </a:buClr>
              <a:buSzPct val="100000"/>
              <a:defRPr/>
            </a:pPr>
            <a:r>
              <a:rPr lang="pt-BR" sz="2800" b="1" i="1" dirty="0" smtClean="0">
                <a:solidFill>
                  <a:srgbClr val="002060"/>
                </a:solidFill>
              </a:rPr>
              <a:t>Desvinculado </a:t>
            </a:r>
            <a:r>
              <a:rPr lang="pt-BR" sz="2800" b="1" i="1" dirty="0">
                <a:solidFill>
                  <a:srgbClr val="002060"/>
                </a:solidFill>
              </a:rPr>
              <a:t>do curso </a:t>
            </a:r>
            <a:r>
              <a:rPr lang="pt-BR" sz="2800" dirty="0"/>
              <a:t>– aluno que, na data de referência do Censo, não possui vínculo com o curso por motivos </a:t>
            </a:r>
            <a:r>
              <a:rPr lang="pt-BR" sz="2800" b="1" dirty="0"/>
              <a:t>de </a:t>
            </a:r>
            <a:r>
              <a:rPr lang="pt-BR" sz="2800" b="1" u="sng" dirty="0"/>
              <a:t>evasão</a:t>
            </a:r>
            <a:r>
              <a:rPr lang="pt-BR" sz="2800" b="1" dirty="0"/>
              <a:t>, </a:t>
            </a:r>
            <a:r>
              <a:rPr lang="pt-BR" sz="2800" b="1" u="sng" dirty="0">
                <a:solidFill>
                  <a:schemeClr val="tx1"/>
                </a:solidFill>
              </a:rPr>
              <a:t>abandono</a:t>
            </a:r>
            <a:r>
              <a:rPr lang="pt-BR" sz="2800" b="1" dirty="0"/>
              <a:t>, </a:t>
            </a:r>
            <a:r>
              <a:rPr lang="pt-BR" sz="2800" b="1" u="sng" dirty="0"/>
              <a:t>desligamento</a:t>
            </a:r>
            <a:r>
              <a:rPr lang="pt-BR" sz="2800" b="1" dirty="0"/>
              <a:t> ou </a:t>
            </a:r>
            <a:r>
              <a:rPr lang="pt-BR" sz="2800" b="1" u="sng" dirty="0"/>
              <a:t>transferência para outra IES</a:t>
            </a:r>
            <a:r>
              <a:rPr lang="pt-BR" sz="2800" b="1" dirty="0" smtClean="0"/>
              <a:t>. </a:t>
            </a:r>
            <a:r>
              <a:rPr lang="pt-BR" sz="2000" b="1" i="1" dirty="0" smtClean="0"/>
              <a:t>(Glossário Inep/2015)</a:t>
            </a:r>
          </a:p>
          <a:p>
            <a:pPr marL="448056" indent="-384048" algn="ctr">
              <a:buClr>
                <a:srgbClr val="000000"/>
              </a:buClr>
              <a:buSzPct val="100000"/>
              <a:defRPr/>
            </a:pPr>
            <a:endParaRPr lang="pt-BR" sz="2000" b="1" i="1" dirty="0" smtClean="0"/>
          </a:p>
          <a:p>
            <a:pPr marL="448056" indent="-384048" algn="ctr">
              <a:buClr>
                <a:srgbClr val="000000"/>
              </a:buClr>
              <a:buSzPct val="100000"/>
              <a:defRPr/>
            </a:pPr>
            <a:r>
              <a:rPr lang="pt-BR" sz="2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1700" b="1" i="1" dirty="0" err="1">
                <a:solidFill>
                  <a:schemeClr val="tx1"/>
                </a:solidFill>
              </a:rPr>
              <a:t>Baggi</a:t>
            </a:r>
            <a:r>
              <a:rPr lang="pt-BR" sz="1700" b="1" i="1" dirty="0">
                <a:solidFill>
                  <a:schemeClr val="tx1"/>
                </a:solidFill>
              </a:rPr>
              <a:t> e Lopes (2011</a:t>
            </a:r>
            <a:r>
              <a:rPr lang="pt-BR" sz="1700" b="1" i="1" dirty="0" smtClean="0">
                <a:solidFill>
                  <a:schemeClr val="tx1"/>
                </a:solidFill>
              </a:rPr>
              <a:t>) advertem sobre a falta de detalhamento em relação aos </a:t>
            </a:r>
            <a:r>
              <a:rPr lang="pt-BR" sz="1700" b="1" i="1" dirty="0">
                <a:solidFill>
                  <a:schemeClr val="tx1"/>
                </a:solidFill>
              </a:rPr>
              <a:t>vários conceitos de </a:t>
            </a:r>
            <a:r>
              <a:rPr lang="pt-BR" sz="1700" b="1" i="1" dirty="0" smtClean="0">
                <a:solidFill>
                  <a:schemeClr val="tx1"/>
                </a:solidFill>
              </a:rPr>
              <a:t>evasão nas informações do </a:t>
            </a:r>
            <a:r>
              <a:rPr lang="pt-BR" sz="1700" b="1" i="1" dirty="0">
                <a:solidFill>
                  <a:schemeClr val="tx1"/>
                </a:solidFill>
              </a:rPr>
              <a:t>Instituto Nacional de Estudos e Pesquisas Educacionais Anísio Teixeira </a:t>
            </a:r>
            <a:r>
              <a:rPr lang="pt-BR" sz="1700" b="1" i="1" dirty="0" smtClean="0">
                <a:solidFill>
                  <a:schemeClr val="tx1"/>
                </a:solidFill>
              </a:rPr>
              <a:t>–INEP/MEC.</a:t>
            </a:r>
          </a:p>
          <a:p>
            <a:pPr marL="448056" indent="-384048" algn="ctr">
              <a:buClr>
                <a:srgbClr val="000000"/>
              </a:buClr>
              <a:buSzPct val="100000"/>
              <a:defRPr/>
            </a:pPr>
            <a:endParaRPr lang="pt-BR" sz="1400" b="1" i="1" dirty="0" smtClean="0">
              <a:solidFill>
                <a:schemeClr val="tx1"/>
              </a:solidFill>
            </a:endParaRPr>
          </a:p>
          <a:p>
            <a:pPr marL="448056" indent="-384048" algn="ctr">
              <a:buClr>
                <a:srgbClr val="000000"/>
              </a:buClr>
              <a:buSzPct val="100000"/>
              <a:defRPr/>
            </a:pPr>
            <a:r>
              <a:rPr lang="pt-BR" sz="1300" dirty="0">
                <a:solidFill>
                  <a:schemeClr val="tx1"/>
                </a:solidFill>
              </a:rPr>
              <a:t>BAGGI, C. A. dos S.; LOPES, D. A. Evasão e avaliação institucional no ensino superior: uma discussão bibliográfica. Avaliação: Revista da Avaliação da Educação Superior, vol. 16, núm. 2, </a:t>
            </a:r>
            <a:r>
              <a:rPr lang="pt-BR" sz="1300" dirty="0" err="1">
                <a:solidFill>
                  <a:schemeClr val="tx1"/>
                </a:solidFill>
              </a:rPr>
              <a:t>jul</a:t>
            </a:r>
            <a:r>
              <a:rPr lang="pt-BR" sz="1300" dirty="0">
                <a:solidFill>
                  <a:schemeClr val="tx1"/>
                </a:solidFill>
              </a:rPr>
              <a:t> 2011, pp. 355-374. Universidade de Sorocaba</a:t>
            </a:r>
            <a:endParaRPr lang="pt-BR" sz="1300" dirty="0" smtClean="0">
              <a:solidFill>
                <a:schemeClr val="tx1"/>
              </a:solidFill>
            </a:endParaRPr>
          </a:p>
          <a:p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5879661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528549"/>
            <a:ext cx="8825658" cy="3248832"/>
          </a:xfrm>
        </p:spPr>
        <p:txBody>
          <a:bodyPr/>
          <a:lstStyle/>
          <a:p>
            <a:pPr algn="ctr"/>
            <a:r>
              <a:rPr lang="pt-BR" sz="9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 DA </a:t>
            </a:r>
            <a:r>
              <a:rPr lang="pt-BR" sz="1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EVASÃO</a:t>
            </a:r>
            <a:endParaRPr lang="pt-BR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537429" cy="861420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AS PESQUISAS NOS DIZEM?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997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3357349" cy="1502391"/>
          </a:xfrm>
        </p:spPr>
        <p:txBody>
          <a:bodyPr/>
          <a:lstStyle/>
          <a:p>
            <a:r>
              <a:rPr lang="pt-BR" sz="4400" b="1" dirty="0" smtClean="0"/>
              <a:t>CAUSAS DA </a:t>
            </a:r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EVASÃO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002" y="695458"/>
            <a:ext cx="6706209" cy="5769736"/>
          </a:xfrm>
        </p:spPr>
      </p:pic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19200" y="3889248"/>
            <a:ext cx="2765946" cy="2109874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Fonte: </a:t>
            </a:r>
          </a:p>
          <a:p>
            <a:r>
              <a:rPr lang="pt-BR" sz="1200" b="1" dirty="0"/>
              <a:t>GAIOSO, </a:t>
            </a:r>
            <a:r>
              <a:rPr lang="pt-BR" sz="1200" b="1" dirty="0" smtClean="0"/>
              <a:t>Natalícia P. </a:t>
            </a:r>
            <a:r>
              <a:rPr lang="pt-BR" sz="1200" b="1" dirty="0"/>
              <a:t>de Lacerda. O fenômeno da evasão escolar na educação superior no Brasil. 2005. 75 f. Dissertação (Mestrado em Educação) </a:t>
            </a:r>
            <a:r>
              <a:rPr lang="pt-BR" sz="1200" b="1" dirty="0" smtClean="0"/>
              <a:t>. Programa </a:t>
            </a:r>
            <a:r>
              <a:rPr lang="pt-BR" sz="1200" b="1" dirty="0"/>
              <a:t>de Pós-Graduação em Educação da Universidade Católica de Brasília, Brasília, 2005.</a:t>
            </a:r>
          </a:p>
          <a:p>
            <a:r>
              <a:rPr lang="pt-BR" b="1" dirty="0" smtClean="0">
                <a:solidFill>
                  <a:schemeClr val="bg1"/>
                </a:solidFill>
              </a:rPr>
              <a:t>Pesquisa no </a:t>
            </a:r>
            <a:r>
              <a:rPr lang="pt-BR" b="1" dirty="0">
                <a:solidFill>
                  <a:schemeClr val="bg1"/>
                </a:solidFill>
              </a:rPr>
              <a:t>período de 2000 a 2003.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5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3438659" cy="2272048"/>
          </a:xfrm>
        </p:spPr>
        <p:txBody>
          <a:bodyPr/>
          <a:lstStyle/>
          <a:p>
            <a:r>
              <a:rPr lang="pt-BR" sz="5400" b="1" dirty="0" smtClean="0"/>
              <a:t>CAUSAS DA </a:t>
            </a: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EVASÃO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82624" y="3864864"/>
            <a:ext cx="2877312" cy="2194559"/>
          </a:xfrm>
          <a:ln>
            <a:solidFill>
              <a:schemeClr val="bg1"/>
            </a:solidFill>
          </a:ln>
        </p:spPr>
        <p:txBody>
          <a:bodyPr>
            <a:normAutofit fontScale="92500"/>
          </a:bodyPr>
          <a:lstStyle/>
          <a:p>
            <a:r>
              <a:rPr lang="pt-BR" dirty="0"/>
              <a:t>Fonte: </a:t>
            </a:r>
          </a:p>
          <a:p>
            <a:r>
              <a:rPr lang="pt-BR" b="1" dirty="0"/>
              <a:t>SANTOS</a:t>
            </a:r>
            <a:r>
              <a:rPr lang="pt-BR" dirty="0"/>
              <a:t>, Átila Pires dos. </a:t>
            </a:r>
            <a:r>
              <a:rPr lang="pt-BR" b="1" dirty="0"/>
              <a:t>A predição da evasão de estudantes de graduação como recurso de apoio fornecido por um assistente inteligente. </a:t>
            </a:r>
            <a:r>
              <a:rPr lang="pt-BR" dirty="0"/>
              <a:t>Dissertação de Mestrado (UCB - 2014), Brasília, DF, p. </a:t>
            </a:r>
            <a:r>
              <a:rPr lang="pt-BR" dirty="0" smtClean="0"/>
              <a:t>14. </a:t>
            </a:r>
            <a:r>
              <a:rPr lang="en-US" sz="1200" dirty="0"/>
              <a:t>http://www.bdtd.ucb.br/tede/tde_busca/arquivo.php?codArquivo=2146</a:t>
            </a:r>
            <a:endParaRPr lang="en-US" dirty="0"/>
          </a:p>
          <a:p>
            <a:endParaRPr lang="pt-BR" dirty="0" smtClean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218" y="837126"/>
            <a:ext cx="6259132" cy="5572450"/>
          </a:xfrm>
        </p:spPr>
      </p:pic>
    </p:spTree>
    <p:extLst>
      <p:ext uri="{BB962C8B-B14F-4D97-AF65-F5344CB8AC3E}">
        <p14:creationId xmlns:p14="http://schemas.microsoft.com/office/powerpoint/2010/main" val="304572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295400"/>
            <a:ext cx="3438659" cy="2272048"/>
          </a:xfrm>
        </p:spPr>
        <p:txBody>
          <a:bodyPr/>
          <a:lstStyle/>
          <a:p>
            <a:r>
              <a:rPr lang="pt-BR" sz="5400" b="1" dirty="0" smtClean="0"/>
              <a:t>CAUSAS DA </a:t>
            </a: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EVASÃO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36321" y="3901439"/>
            <a:ext cx="3290980" cy="2097681"/>
          </a:xfrm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t-BR" dirty="0"/>
              <a:t>Fonte: </a:t>
            </a:r>
          </a:p>
          <a:p>
            <a:r>
              <a:rPr lang="pt-BR" dirty="0" smtClean="0"/>
              <a:t>MOROSINI, M. et al. 2011, p. 8</a:t>
            </a:r>
          </a:p>
          <a:p>
            <a:r>
              <a:rPr lang="pt-BR" sz="1800" b="1" dirty="0" smtClean="0"/>
              <a:t>Síntese de Causas de Evasão, a partir de sete estudos sobre o tema.  </a:t>
            </a:r>
            <a:endParaRPr lang="pt-BR" sz="1800" b="1" dirty="0"/>
          </a:p>
          <a:p>
            <a:r>
              <a:rPr lang="en-US" sz="1200" dirty="0"/>
              <a:t>http://www.alfaguia.org/www-alfa/images/ponencias/clabesI/ST_1_Abandono/12_MorosiniM_Abandono_ESBrasil.pdf</a:t>
            </a:r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2" y="515155"/>
            <a:ext cx="6503830" cy="5782615"/>
          </a:xfrm>
        </p:spPr>
      </p:pic>
    </p:spTree>
    <p:extLst>
      <p:ext uri="{BB962C8B-B14F-4D97-AF65-F5344CB8AC3E}">
        <p14:creationId xmlns:p14="http://schemas.microsoft.com/office/powerpoint/2010/main" val="131420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CAUSAS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fases de ocorrência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568288" y="1085088"/>
            <a:ext cx="5500046" cy="521268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i="1" dirty="0" smtClean="0"/>
              <a:t>PESQUISA</a:t>
            </a:r>
            <a:r>
              <a:rPr lang="pt-BR" dirty="0" smtClean="0"/>
              <a:t>: </a:t>
            </a:r>
            <a:r>
              <a:rPr lang="pt-BR" dirty="0"/>
              <a:t>evasão de alunos </a:t>
            </a:r>
            <a:r>
              <a:rPr lang="pt-BR" dirty="0" smtClean="0"/>
              <a:t>do </a:t>
            </a:r>
            <a:r>
              <a:rPr lang="pt-BR" dirty="0"/>
              <a:t>Curso de Administração da Universidade Federal de Mato Grosso do Sul.</a:t>
            </a:r>
          </a:p>
          <a:p>
            <a:r>
              <a:rPr lang="pt-BR" b="1" dirty="0" smtClean="0"/>
              <a:t>PRIMEIROS PERÍODOS</a:t>
            </a:r>
            <a:r>
              <a:rPr lang="pt-BR" dirty="0" smtClean="0"/>
              <a:t>: </a:t>
            </a:r>
            <a:r>
              <a:rPr lang="pt-BR" dirty="0"/>
              <a:t>impacto e desilusão do imaginário do que se espera do curso</a:t>
            </a:r>
            <a:r>
              <a:rPr lang="pt-BR" dirty="0" smtClean="0"/>
              <a:t>.</a:t>
            </a:r>
          </a:p>
          <a:p>
            <a:r>
              <a:rPr lang="pt-BR" dirty="0" smtClean="0"/>
              <a:t>Dificuldades </a:t>
            </a:r>
            <a:r>
              <a:rPr lang="pt-BR" dirty="0"/>
              <a:t>e índices de </a:t>
            </a:r>
            <a:r>
              <a:rPr lang="pt-BR" dirty="0" smtClean="0"/>
              <a:t>reprovação </a:t>
            </a:r>
          </a:p>
          <a:p>
            <a:r>
              <a:rPr lang="pt-BR" dirty="0" smtClean="0"/>
              <a:t>Fatores </a:t>
            </a:r>
            <a:r>
              <a:rPr lang="pt-BR" dirty="0"/>
              <a:t>familiares </a:t>
            </a:r>
            <a:endParaRPr lang="pt-BR" dirty="0" smtClean="0"/>
          </a:p>
          <a:p>
            <a:r>
              <a:rPr lang="pt-BR" b="1" dirty="0" smtClean="0"/>
              <a:t>ÚLTIMOS PERÍODOS</a:t>
            </a:r>
            <a:r>
              <a:rPr lang="pt-BR" dirty="0" smtClean="0"/>
              <a:t>: ausência </a:t>
            </a:r>
            <a:r>
              <a:rPr lang="pt-BR" dirty="0"/>
              <a:t>de percepção </a:t>
            </a:r>
            <a:r>
              <a:rPr lang="pt-BR" dirty="0" smtClean="0"/>
              <a:t>dos conteúdos curriculares </a:t>
            </a:r>
            <a:r>
              <a:rPr lang="pt-BR" dirty="0"/>
              <a:t>como </a:t>
            </a:r>
            <a:r>
              <a:rPr lang="pt-BR" dirty="0" smtClean="0"/>
              <a:t>elementos motivadores da </a:t>
            </a:r>
            <a:r>
              <a:rPr lang="pt-BR" dirty="0"/>
              <a:t>permanência no curso</a:t>
            </a:r>
            <a:r>
              <a:rPr lang="pt-BR" dirty="0" smtClean="0"/>
              <a:t>.</a:t>
            </a:r>
          </a:p>
          <a:p>
            <a:r>
              <a:rPr lang="pt-BR" dirty="0" smtClean="0"/>
              <a:t>Falta de percepção de </a:t>
            </a:r>
            <a:r>
              <a:rPr lang="pt-BR" dirty="0"/>
              <a:t>articulação entre os conteúdos recebidos ao longo </a:t>
            </a:r>
            <a:r>
              <a:rPr lang="pt-BR" dirty="0" smtClean="0"/>
              <a:t>do curso e a </a:t>
            </a:r>
            <a:r>
              <a:rPr lang="pt-BR" dirty="0"/>
              <a:t>colocação em prática no trabalho de </a:t>
            </a:r>
            <a:r>
              <a:rPr lang="pt-BR" dirty="0" smtClean="0"/>
              <a:t>conclusão; insegurança </a:t>
            </a:r>
            <a:r>
              <a:rPr lang="pt-BR" dirty="0"/>
              <a:t>e sensação de despreparo para o mercado de </a:t>
            </a:r>
            <a:r>
              <a:rPr lang="pt-BR" dirty="0" smtClean="0"/>
              <a:t>trabalho</a:t>
            </a:r>
          </a:p>
          <a:p>
            <a:pPr marL="0" indent="0">
              <a:buNone/>
            </a:pPr>
            <a:r>
              <a:rPr lang="en-US" sz="1050" dirty="0" smtClean="0"/>
              <a:t>REINERT, JOSÉ NILSON; GONÇALVES, WILSON JOSÉ</a:t>
            </a:r>
            <a:r>
              <a:rPr lang="pt-BR" sz="1050" dirty="0" smtClean="0"/>
              <a:t> – 2010. http</a:t>
            </a:r>
            <a:r>
              <a:rPr lang="pt-BR" sz="1050" dirty="0"/>
              <a:t>://migre.me/pWXqs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54954" y="3275463"/>
            <a:ext cx="3294215" cy="2749416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RAZÕES OBJETIVAS e SUBJETIVAS</a:t>
            </a:r>
            <a:endParaRPr lang="pt-BR" sz="4000" b="1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192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2219" y="1524000"/>
            <a:ext cx="8825658" cy="3314341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IES AFILIADAS À </a:t>
            </a:r>
            <a:r>
              <a:rPr lang="pt-BR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ABRUEM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31392" y="4986528"/>
            <a:ext cx="9070848" cy="658368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3600" b="1" i="1" dirty="0" err="1" smtClean="0"/>
              <a:t>Dados,Experiências</a:t>
            </a:r>
            <a:r>
              <a:rPr lang="pt-BR" sz="3600" b="1" i="1" dirty="0" smtClean="0"/>
              <a:t> E SUGESTÕES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2536443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491320"/>
            <a:ext cx="9551147" cy="914400"/>
          </a:xfrm>
        </p:spPr>
        <p:txBody>
          <a:bodyPr/>
          <a:lstStyle/>
          <a:p>
            <a:pPr algn="ctr"/>
            <a:r>
              <a:rPr lang="pt-BR" sz="2800" b="1" i="1" dirty="0" smtClean="0">
                <a:solidFill>
                  <a:schemeClr val="tx1"/>
                </a:solidFill>
              </a:rPr>
              <a:t>INSTITUIÇÕES AFILIADAS À ABRUEM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pt-BR" sz="18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do Censo da Educação Superior/2013  - </a:t>
            </a:r>
            <a:r>
              <a:rPr lang="pt-BR" sz="1400" b="1" dirty="0" smtClean="0"/>
              <a:t>GRADUAÇÃO PRESENCIAL</a:t>
            </a:r>
            <a:endParaRPr lang="en-US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627" y="1473959"/>
            <a:ext cx="10641505" cy="5186148"/>
          </a:xfrm>
        </p:spPr>
      </p:pic>
    </p:spTree>
    <p:extLst>
      <p:ext uri="{BB962C8B-B14F-4D97-AF65-F5344CB8AC3E}">
        <p14:creationId xmlns:p14="http://schemas.microsoft.com/office/powerpoint/2010/main" val="23072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0006" y="1056069"/>
            <a:ext cx="4971245" cy="4790940"/>
          </a:xfrm>
        </p:spPr>
        <p:txBody>
          <a:bodyPr/>
          <a:lstStyle/>
          <a:p>
            <a:r>
              <a:rPr lang="pt-BR" dirty="0" smtClean="0"/>
              <a:t>EXPERIÊNCIAS </a:t>
            </a:r>
            <a:br>
              <a:rPr lang="pt-BR" dirty="0" smtClean="0"/>
            </a:br>
            <a:r>
              <a:rPr lang="pt-BR" dirty="0" smtClean="0"/>
              <a:t>DAS IES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UERJ</a:t>
            </a:r>
            <a:endParaRPr lang="en-US" sz="13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95558" y="850005"/>
            <a:ext cx="4241015" cy="5383369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b="1" cap="none" dirty="0" smtClean="0">
                <a:solidFill>
                  <a:schemeClr val="tx1"/>
                </a:solidFill>
              </a:rPr>
              <a:t>Sub-Reitoria </a:t>
            </a:r>
            <a:r>
              <a:rPr lang="pt-BR" b="1" cap="none" dirty="0">
                <a:solidFill>
                  <a:schemeClr val="tx1"/>
                </a:solidFill>
              </a:rPr>
              <a:t>de </a:t>
            </a:r>
            <a:r>
              <a:rPr lang="pt-BR" b="1" cap="none" dirty="0" smtClean="0">
                <a:solidFill>
                  <a:schemeClr val="tx1"/>
                </a:solidFill>
              </a:rPr>
              <a:t>graduação </a:t>
            </a:r>
          </a:p>
          <a:p>
            <a:pPr algn="ctr"/>
            <a:r>
              <a:rPr lang="pt-BR" b="1" cap="none" dirty="0">
                <a:solidFill>
                  <a:schemeClr val="tx1"/>
                </a:solidFill>
              </a:rPr>
              <a:t>Estudo Evasão </a:t>
            </a:r>
          </a:p>
          <a:p>
            <a:pPr algn="ctr"/>
            <a:r>
              <a:rPr lang="pt-BR" b="1" cap="none" dirty="0" smtClean="0">
                <a:solidFill>
                  <a:schemeClr val="tx1"/>
                </a:solidFill>
              </a:rPr>
              <a:t>Definição de novas </a:t>
            </a:r>
            <a:r>
              <a:rPr lang="pt-BR" b="1" cap="none" dirty="0">
                <a:solidFill>
                  <a:schemeClr val="tx1"/>
                </a:solidFill>
              </a:rPr>
              <a:t>políticas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chemeClr val="tx1"/>
                </a:solidFill>
              </a:rPr>
              <a:t>Política de cotas – mais de 10 anos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chemeClr val="tx1"/>
                </a:solidFill>
              </a:rPr>
              <a:t>Evasão de cotistas é menor em relação a não-cotistas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chemeClr val="tx1"/>
                </a:solidFill>
              </a:rPr>
              <a:t>Há variação entre centros – </a:t>
            </a:r>
            <a:r>
              <a:rPr lang="pt-BR" b="1" i="1" cap="none" dirty="0" smtClean="0">
                <a:solidFill>
                  <a:schemeClr val="tx1"/>
                </a:solidFill>
              </a:rPr>
              <a:t>menor na área biomédica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800" cap="none" dirty="0" smtClean="0">
                <a:solidFill>
                  <a:schemeClr val="tx1"/>
                </a:solidFill>
              </a:rPr>
              <a:t>Cotistas – concessão de </a:t>
            </a:r>
            <a:r>
              <a:rPr lang="pt-BR" sz="1800" b="1" cap="none" dirty="0" smtClean="0">
                <a:solidFill>
                  <a:schemeClr val="tx1"/>
                </a:solidFill>
              </a:rPr>
              <a:t>bolsas permanência de R$ 400,00</a:t>
            </a:r>
            <a:r>
              <a:rPr lang="pt-BR" sz="1800" cap="none" dirty="0" smtClean="0">
                <a:solidFill>
                  <a:schemeClr val="tx1"/>
                </a:solidFill>
              </a:rPr>
              <a:t>, desde que mantido critério de carência durante o curso</a:t>
            </a:r>
            <a:endParaRPr lang="en-US" sz="18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02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2732" y="728970"/>
            <a:ext cx="9465972" cy="764979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UERJ: Evasão COTISTAS e NÃO COTISTAS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504" y="1519707"/>
            <a:ext cx="6821166" cy="4805025"/>
          </a:xfrm>
          <a:ln>
            <a:solidFill>
              <a:schemeClr val="accent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50235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1295399"/>
            <a:ext cx="2940528" cy="3467669"/>
          </a:xfrm>
        </p:spPr>
        <p:txBody>
          <a:bodyPr/>
          <a:lstStyle/>
          <a:p>
            <a:r>
              <a:rPr lang="pt-BR" sz="3600" b="1" dirty="0" smtClean="0"/>
              <a:t>Questão posta pela Câmara de Graduação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sz="3600" dirty="0" smtClean="0"/>
              <a:t>Identificar a dimensão e as causas da evasão </a:t>
            </a:r>
            <a:r>
              <a:rPr lang="pt-BR" sz="3600" i="1" dirty="0" smtClean="0"/>
              <a:t>(em afiliadas da </a:t>
            </a:r>
            <a:r>
              <a:rPr lang="pt-BR" sz="3600" i="1" dirty="0" err="1" smtClean="0"/>
              <a:t>Abruem</a:t>
            </a:r>
            <a:r>
              <a:rPr lang="pt-BR" sz="3600" i="1" dirty="0" smtClean="0"/>
              <a:t>)</a:t>
            </a:r>
          </a:p>
          <a:p>
            <a:r>
              <a:rPr lang="pt-BR" sz="3600" dirty="0" smtClean="0"/>
              <a:t>Subsidiar a Diretoria da Abruem a pensar ações conjuntas e  junto ao MEC.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023187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65915"/>
            <a:ext cx="4591579" cy="4803820"/>
          </a:xfrm>
        </p:spPr>
        <p:txBody>
          <a:bodyPr/>
          <a:lstStyle/>
          <a:p>
            <a:r>
              <a:rPr lang="pt-BR" dirty="0"/>
              <a:t>EXPERIÊNCIAS DAS </a:t>
            </a:r>
            <a:r>
              <a:rPr lang="pt-BR" dirty="0" smtClean="0"/>
              <a:t>IES</a:t>
            </a:r>
            <a:br>
              <a:rPr lang="pt-BR" dirty="0" smtClean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UERN</a:t>
            </a:r>
            <a:endParaRPr lang="en-US" sz="66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95558" y="785611"/>
            <a:ext cx="3948453" cy="5434885"/>
          </a:xfrm>
          <a:ln>
            <a:solidFill>
              <a:srgbClr val="92D050"/>
            </a:solidFill>
          </a:ln>
        </p:spPr>
        <p:txBody>
          <a:bodyPr/>
          <a:lstStyle/>
          <a:p>
            <a:pPr algn="ctr"/>
            <a:r>
              <a:rPr lang="pt-BR" b="1" cap="none" dirty="0" smtClean="0">
                <a:solidFill>
                  <a:schemeClr val="tx1"/>
                </a:solidFill>
              </a:rPr>
              <a:t>Plano de Gestão 2014-2017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chemeClr val="tx1"/>
                </a:solidFill>
              </a:rPr>
              <a:t>Organização de dados do registro acadêmico para analisar EVASÃO e RETENÇÃO,  e definir estratégias para redução de índices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chemeClr val="tx1"/>
                </a:solidFill>
              </a:rPr>
              <a:t>Adoção de </a:t>
            </a:r>
            <a:r>
              <a:rPr lang="pt-BR" b="1" cap="none" dirty="0" smtClean="0">
                <a:solidFill>
                  <a:schemeClr val="tx1"/>
                </a:solidFill>
              </a:rPr>
              <a:t>PROGRAMA DE TUTORIA</a:t>
            </a:r>
            <a:r>
              <a:rPr lang="pt-BR" cap="none" dirty="0" smtClean="0">
                <a:solidFill>
                  <a:schemeClr val="tx1"/>
                </a:solidFill>
              </a:rPr>
              <a:t> </a:t>
            </a:r>
            <a:r>
              <a:rPr lang="pt-BR" sz="1800" cap="none" dirty="0" smtClean="0">
                <a:solidFill>
                  <a:schemeClr val="tx1"/>
                </a:solidFill>
              </a:rPr>
              <a:t>(</a:t>
            </a:r>
            <a:r>
              <a:rPr lang="pt-BR" sz="1800" i="1" cap="none" dirty="0" smtClean="0">
                <a:solidFill>
                  <a:schemeClr val="tx1"/>
                </a:solidFill>
              </a:rPr>
              <a:t>alunos da pós acompanham os da graduação)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cap="none" dirty="0" smtClean="0">
                <a:solidFill>
                  <a:schemeClr val="tx1"/>
                </a:solidFill>
              </a:rPr>
              <a:t>Nivelamento de ingressantes </a:t>
            </a:r>
            <a:r>
              <a:rPr lang="pt-BR" sz="1800" cap="none" dirty="0" smtClean="0">
                <a:solidFill>
                  <a:schemeClr val="tx1"/>
                </a:solidFill>
              </a:rPr>
              <a:t>(componentes identificados com maiores índices de reprovação </a:t>
            </a:r>
            <a:endParaRPr lang="en-US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0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65915"/>
            <a:ext cx="4591579" cy="4803820"/>
          </a:xfrm>
        </p:spPr>
        <p:txBody>
          <a:bodyPr/>
          <a:lstStyle/>
          <a:p>
            <a:r>
              <a:rPr lang="pt-BR" dirty="0"/>
              <a:t>EXPERIÊNCIAS DAS </a:t>
            </a:r>
            <a:r>
              <a:rPr lang="pt-BR" dirty="0" smtClean="0"/>
              <a:t>IES</a:t>
            </a:r>
            <a:br>
              <a:rPr lang="pt-BR" dirty="0" smtClean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13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UERN</a:t>
            </a:r>
            <a:endParaRPr lang="en-US" sz="66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95558" y="785611"/>
            <a:ext cx="3948453" cy="5434885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b="1" cap="none" dirty="0" smtClean="0">
                <a:solidFill>
                  <a:schemeClr val="tx1"/>
                </a:solidFill>
              </a:rPr>
              <a:t>Resoluções de 2014</a:t>
            </a:r>
          </a:p>
          <a:p>
            <a:pPr algn="ctr"/>
            <a:r>
              <a:rPr lang="pt-BR" sz="1400" b="1" cap="none" dirty="0">
                <a:solidFill>
                  <a:schemeClr val="tx1"/>
                </a:solidFill>
              </a:rPr>
              <a:t>Objetivos:</a:t>
            </a:r>
            <a:r>
              <a:rPr lang="pt-BR" sz="1400" cap="none" dirty="0">
                <a:solidFill>
                  <a:schemeClr val="tx1"/>
                </a:solidFill>
              </a:rPr>
              <a:t> permanência e redução dos índices de evasão</a:t>
            </a:r>
            <a:endParaRPr lang="en-US" sz="1400" cap="none" dirty="0">
              <a:solidFill>
                <a:schemeClr val="tx1"/>
              </a:solidFill>
            </a:endParaRPr>
          </a:p>
          <a:p>
            <a:pPr algn="ctr"/>
            <a:endParaRPr lang="pt-BR" sz="1400" b="1" cap="none" dirty="0" smtClean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b="1" cap="none" dirty="0" smtClean="0">
                <a:solidFill>
                  <a:schemeClr val="tx1"/>
                </a:solidFill>
              </a:rPr>
              <a:t>PROGRAMA DE CONCESSÃO DE AUXÍLIO-ALIMENTAÇÃO</a:t>
            </a:r>
          </a:p>
          <a:p>
            <a:pPr marL="171450" indent="-171450" algn="ctr">
              <a:buFont typeface="Wingdings" panose="05000000000000000000" pitchFamily="2" charset="2"/>
              <a:buChar char="Ø"/>
            </a:pPr>
            <a:endParaRPr lang="pt-BR" sz="1050" b="1" cap="none" dirty="0">
              <a:solidFill>
                <a:schemeClr val="tx1"/>
              </a:solidFill>
            </a:endParaRPr>
          </a:p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pt-BR" b="1" cap="none" dirty="0" smtClean="0">
                <a:solidFill>
                  <a:schemeClr val="tx1"/>
                </a:solidFill>
              </a:rPr>
              <a:t>PROGRAMA DE APOIO AO ESTUDANTE (PAE)</a:t>
            </a:r>
          </a:p>
          <a:p>
            <a:pPr marL="342900" indent="-342900" algn="ctr">
              <a:buFontTx/>
              <a:buChar char="-"/>
            </a:pPr>
            <a:endParaRPr lang="pt-BR" sz="900" b="1" cap="none" dirty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pt-BR" sz="1800" cap="none" dirty="0" smtClean="0">
                <a:solidFill>
                  <a:schemeClr val="tx1"/>
                </a:solidFill>
              </a:rPr>
              <a:t>Voltados a estudantes em comprovada situação de vulnerabilidade socioeconômica</a:t>
            </a:r>
            <a:endParaRPr lang="pt-BR" cap="non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29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65915"/>
            <a:ext cx="5035639" cy="4803820"/>
          </a:xfrm>
        </p:spPr>
        <p:txBody>
          <a:bodyPr/>
          <a:lstStyle/>
          <a:p>
            <a:r>
              <a:rPr lang="pt-BR" dirty="0"/>
              <a:t>EXPERIÊNCIAS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DAS IES</a:t>
            </a:r>
            <a:br>
              <a:rPr lang="pt-BR" dirty="0" smtClean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UEMG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600" i="1" dirty="0" smtClean="0"/>
              <a:t>(Dados dos questionários socioeconômicos - aprovados nos últimos três processos seletivos 2010-2012)</a:t>
            </a:r>
            <a:endParaRPr lang="en-US" sz="1800" i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00046" y="669701"/>
            <a:ext cx="4533362" cy="5718220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pt-BR" sz="1700" b="1" cap="none" dirty="0" err="1" smtClean="0">
                <a:solidFill>
                  <a:schemeClr val="tx1"/>
                </a:solidFill>
              </a:rPr>
              <a:t>Multicampi</a:t>
            </a:r>
            <a:r>
              <a:rPr lang="pt-BR" sz="1700" b="1" cap="none" dirty="0" smtClean="0">
                <a:solidFill>
                  <a:schemeClr val="tx1"/>
                </a:solidFill>
              </a:rPr>
              <a:t> (7 campi), 32 cursos de graduação </a:t>
            </a:r>
            <a:r>
              <a:rPr lang="pt-BR" sz="1500" i="1" cap="none" dirty="0" smtClean="0">
                <a:solidFill>
                  <a:schemeClr val="tx1"/>
                </a:solidFill>
              </a:rPr>
              <a:t>(12 licenciaturas</a:t>
            </a:r>
            <a:r>
              <a:rPr lang="pt-BR" sz="1700" i="1" cap="none" dirty="0" smtClean="0">
                <a:solidFill>
                  <a:schemeClr val="tx1"/>
                </a:solidFill>
              </a:rPr>
              <a:t>)</a:t>
            </a:r>
            <a:r>
              <a:rPr lang="pt-BR" sz="1700" b="1" cap="none" dirty="0" smtClean="0">
                <a:solidFill>
                  <a:schemeClr val="tx1"/>
                </a:solidFill>
              </a:rPr>
              <a:t>, 5.398 alunos</a:t>
            </a:r>
          </a:p>
          <a:p>
            <a:pPr marL="342900" indent="-342900" algn="ctr">
              <a:buFontTx/>
              <a:buChar char="-"/>
            </a:pPr>
            <a:r>
              <a:rPr lang="pt-BR" sz="1700" cap="none" dirty="0" smtClean="0">
                <a:solidFill>
                  <a:schemeClr val="tx1"/>
                </a:solidFill>
              </a:rPr>
              <a:t>Maioria provém da </a:t>
            </a:r>
            <a:r>
              <a:rPr lang="pt-BR" sz="1700" b="1" cap="none" dirty="0" smtClean="0">
                <a:solidFill>
                  <a:schemeClr val="tx1"/>
                </a:solidFill>
              </a:rPr>
              <a:t>escola pública</a:t>
            </a:r>
            <a:r>
              <a:rPr lang="pt-BR" sz="1700" cap="none" dirty="0" smtClean="0">
                <a:solidFill>
                  <a:schemeClr val="tx1"/>
                </a:solidFill>
              </a:rPr>
              <a:t>; </a:t>
            </a:r>
          </a:p>
          <a:p>
            <a:pPr marL="342900" indent="-342900" algn="ctr">
              <a:buFontTx/>
              <a:buChar char="-"/>
            </a:pPr>
            <a:r>
              <a:rPr lang="pt-BR" sz="1700" cap="none" dirty="0" smtClean="0">
                <a:solidFill>
                  <a:schemeClr val="tx1"/>
                </a:solidFill>
              </a:rPr>
              <a:t>39% faixa de </a:t>
            </a:r>
            <a:r>
              <a:rPr lang="pt-BR" sz="1700" b="1" cap="none" dirty="0" smtClean="0">
                <a:solidFill>
                  <a:schemeClr val="tx1"/>
                </a:solidFill>
              </a:rPr>
              <a:t>18 a 20 anos</a:t>
            </a:r>
          </a:p>
          <a:p>
            <a:pPr algn="ctr">
              <a:spcBef>
                <a:spcPts val="0"/>
              </a:spcBef>
            </a:pPr>
            <a:r>
              <a:rPr lang="pt-BR" sz="1900" b="1" cap="none" dirty="0" smtClean="0">
                <a:solidFill>
                  <a:schemeClr val="tx1"/>
                </a:solidFill>
              </a:rPr>
              <a:t>Renda familiar – 3 </a:t>
            </a:r>
            <a:r>
              <a:rPr lang="pt-BR" sz="1900" b="1" cap="none" dirty="0" err="1" smtClean="0">
                <a:solidFill>
                  <a:schemeClr val="tx1"/>
                </a:solidFill>
              </a:rPr>
              <a:t>SM´s</a:t>
            </a:r>
            <a:r>
              <a:rPr lang="pt-BR" sz="1900" b="1" cap="none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pt-BR" sz="1500" cap="none" dirty="0" smtClean="0">
                <a:solidFill>
                  <a:schemeClr val="tx1"/>
                </a:solidFill>
              </a:rPr>
              <a:t>(</a:t>
            </a:r>
            <a:r>
              <a:rPr lang="pt-BR" sz="1500" i="1" cap="none" dirty="0" smtClean="0">
                <a:solidFill>
                  <a:schemeClr val="tx1"/>
                </a:solidFill>
              </a:rPr>
              <a:t>alunos/as das licenciaturas</a:t>
            </a:r>
            <a:r>
              <a:rPr lang="pt-BR" sz="1500" cap="none" dirty="0" smtClean="0">
                <a:solidFill>
                  <a:schemeClr val="tx1"/>
                </a:solidFill>
              </a:rPr>
              <a:t>)</a:t>
            </a:r>
          </a:p>
          <a:p>
            <a:pPr algn="ctr"/>
            <a:r>
              <a:rPr lang="pt-BR" sz="1700" cap="none" dirty="0" smtClean="0">
                <a:solidFill>
                  <a:schemeClr val="tx1"/>
                </a:solidFill>
              </a:rPr>
              <a:t>Alunos que trabalham: renda de </a:t>
            </a:r>
            <a:r>
              <a:rPr lang="pt-BR" sz="1700" b="1" cap="none" dirty="0" smtClean="0">
                <a:solidFill>
                  <a:schemeClr val="tx1"/>
                </a:solidFill>
              </a:rPr>
              <a:t>até 2 </a:t>
            </a:r>
            <a:r>
              <a:rPr lang="pt-BR" sz="1700" b="1" cap="none" dirty="0" err="1" smtClean="0">
                <a:solidFill>
                  <a:schemeClr val="tx1"/>
                </a:solidFill>
              </a:rPr>
              <a:t>SM´s</a:t>
            </a:r>
            <a:endParaRPr lang="pt-BR" sz="1700" b="1" cap="none" dirty="0" smtClean="0">
              <a:solidFill>
                <a:schemeClr val="tx1"/>
              </a:solidFill>
            </a:endParaRPr>
          </a:p>
          <a:p>
            <a:pPr algn="ctr"/>
            <a:r>
              <a:rPr lang="pt-BR" sz="1900" b="1" cap="none" dirty="0" smtClean="0">
                <a:solidFill>
                  <a:schemeClr val="tx1"/>
                </a:solidFill>
              </a:rPr>
              <a:t>32% dos pais são analfabetos </a:t>
            </a:r>
            <a:r>
              <a:rPr lang="pt-BR" sz="1500" cap="none" dirty="0" smtClean="0">
                <a:solidFill>
                  <a:schemeClr val="tx1"/>
                </a:solidFill>
              </a:rPr>
              <a:t>(superior completo apenas 15% dos pais e 20% das mães)</a:t>
            </a:r>
          </a:p>
          <a:p>
            <a:pPr algn="ctr"/>
            <a:endParaRPr lang="pt-BR" sz="600" cap="none" dirty="0" smtClean="0">
              <a:solidFill>
                <a:schemeClr val="tx1"/>
              </a:solidFill>
            </a:endParaRPr>
          </a:p>
          <a:p>
            <a:pPr algn="ctr"/>
            <a:r>
              <a:rPr lang="pt-BR" sz="1700" b="1" i="1" cap="none" dirty="0">
                <a:solidFill>
                  <a:schemeClr val="tx1"/>
                </a:solidFill>
              </a:rPr>
              <a:t>18% de vagas não ocupadas</a:t>
            </a:r>
            <a:r>
              <a:rPr lang="pt-BR" sz="1700" i="1" cap="none" dirty="0">
                <a:solidFill>
                  <a:schemeClr val="tx1"/>
                </a:solidFill>
              </a:rPr>
              <a:t> por aprovados</a:t>
            </a:r>
          </a:p>
          <a:p>
            <a:pPr algn="ctr"/>
            <a:endParaRPr lang="pt-BR" sz="100" cap="none" dirty="0" smtClean="0">
              <a:solidFill>
                <a:schemeClr val="tx1"/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pt-BR" sz="1700" cap="none" dirty="0" smtClean="0">
                <a:solidFill>
                  <a:schemeClr val="tx1"/>
                </a:solidFill>
              </a:rPr>
              <a:t>Abandono, cancelamento ou trancamento de matrícula, infrequência: </a:t>
            </a:r>
            <a:r>
              <a:rPr lang="pt-BR" sz="1700" b="1" cap="none" dirty="0" smtClean="0">
                <a:solidFill>
                  <a:schemeClr val="tx1"/>
                </a:solidFill>
              </a:rPr>
              <a:t>NECESSIDADE DE TRABALHAR</a:t>
            </a:r>
          </a:p>
          <a:p>
            <a:pPr marL="342900" indent="-342900" algn="ctr">
              <a:buFontTx/>
              <a:buChar char="-"/>
            </a:pPr>
            <a:r>
              <a:rPr lang="pt-BR" sz="1900" b="1" cap="none" dirty="0" smtClean="0">
                <a:solidFill>
                  <a:schemeClr val="tx1"/>
                </a:solidFill>
              </a:rPr>
              <a:t>POLÍTICA DE ATENDIMENTO AOS ESTUDANTES (</a:t>
            </a:r>
            <a:r>
              <a:rPr lang="pt-BR" sz="1900" b="1" cap="none" dirty="0">
                <a:solidFill>
                  <a:schemeClr val="tx1"/>
                </a:solidFill>
              </a:rPr>
              <a:t>2010</a:t>
            </a:r>
            <a:r>
              <a:rPr lang="pt-BR" sz="1900" b="1" cap="none" dirty="0" smtClean="0">
                <a:solidFill>
                  <a:schemeClr val="tx1"/>
                </a:solidFill>
              </a:rPr>
              <a:t>)</a:t>
            </a:r>
            <a:endParaRPr lang="en-US" sz="19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22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965915"/>
            <a:ext cx="5035639" cy="4803820"/>
          </a:xfrm>
        </p:spPr>
        <p:txBody>
          <a:bodyPr/>
          <a:lstStyle/>
          <a:p>
            <a:r>
              <a:rPr lang="pt-BR" dirty="0"/>
              <a:t>EXPERIÊNCIAS 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DAS IES</a:t>
            </a:r>
            <a:br>
              <a:rPr lang="pt-BR" dirty="0" smtClean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UEMG</a:t>
            </a:r>
            <a: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600" i="1" dirty="0" smtClean="0"/>
              <a:t>(Dados dos questionários socioeconômicos - aprovados nos últimos três processos seletivos – 2010-2012)</a:t>
            </a:r>
            <a:endParaRPr lang="en-US" sz="1800" i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498336" y="743712"/>
            <a:ext cx="4976740" cy="5766816"/>
          </a:xfrm>
          <a:ln>
            <a:solidFill>
              <a:schemeClr val="tx2"/>
            </a:solidFill>
          </a:ln>
        </p:spPr>
        <p:txBody>
          <a:bodyPr>
            <a:normAutofit fontScale="70000" lnSpcReduction="20000"/>
          </a:bodyPr>
          <a:lstStyle/>
          <a:p>
            <a:pPr algn="ctr"/>
            <a:r>
              <a:rPr lang="pt-BR" b="1" cap="none" dirty="0" smtClean="0">
                <a:solidFill>
                  <a:schemeClr val="tx1"/>
                </a:solidFill>
              </a:rPr>
              <a:t>Taxa de evasão (média) – 25% </a:t>
            </a:r>
            <a:r>
              <a:rPr lang="pt-BR" sz="1600" b="1" i="1" cap="none" dirty="0" smtClean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pt-BR" sz="1900" b="1" i="1" cap="none" dirty="0" smtClean="0">
                <a:solidFill>
                  <a:schemeClr val="tx1"/>
                </a:solidFill>
              </a:rPr>
              <a:t>33</a:t>
            </a:r>
            <a:r>
              <a:rPr lang="pt-BR" sz="1900" b="1" i="1" cap="none" dirty="0">
                <a:solidFill>
                  <a:schemeClr val="tx1"/>
                </a:solidFill>
              </a:rPr>
              <a:t>% ultrapassam tempo mínimo de conclusão</a:t>
            </a:r>
          </a:p>
          <a:p>
            <a:pPr algn="just"/>
            <a:endParaRPr lang="pt-BR" sz="500" i="1" cap="none" dirty="0" smtClean="0">
              <a:solidFill>
                <a:schemeClr val="tx1"/>
              </a:solidFill>
            </a:endParaRPr>
          </a:p>
          <a:p>
            <a:pPr algn="just"/>
            <a:r>
              <a:rPr lang="pt-BR" b="1" cap="none" dirty="0" smtClean="0">
                <a:solidFill>
                  <a:schemeClr val="tx1"/>
                </a:solidFill>
              </a:rPr>
              <a:t>Razões: </a:t>
            </a:r>
          </a:p>
          <a:p>
            <a:pPr algn="just"/>
            <a:r>
              <a:rPr lang="pt-BR" sz="1800" cap="none" dirty="0" smtClean="0">
                <a:solidFill>
                  <a:schemeClr val="tx1"/>
                </a:solidFill>
              </a:rPr>
              <a:t>1. Frequência x Trabalho;</a:t>
            </a:r>
          </a:p>
          <a:p>
            <a:pPr algn="just"/>
            <a:r>
              <a:rPr lang="pt-BR" sz="1800" cap="none" dirty="0" smtClean="0">
                <a:solidFill>
                  <a:schemeClr val="tx1"/>
                </a:solidFill>
              </a:rPr>
              <a:t>2. Nos bacharelados: desinteresse em relação a alguns componentes curriculares </a:t>
            </a:r>
            <a:endParaRPr lang="pt-BR" sz="1800" b="1" cap="none" dirty="0" smtClean="0">
              <a:solidFill>
                <a:schemeClr val="tx1"/>
              </a:solidFill>
            </a:endParaRPr>
          </a:p>
          <a:p>
            <a:pPr algn="just"/>
            <a:r>
              <a:rPr lang="pt-BR" sz="1800" b="1" cap="none" dirty="0" smtClean="0">
                <a:solidFill>
                  <a:schemeClr val="tx1"/>
                </a:solidFill>
              </a:rPr>
              <a:t>Ações: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00" b="1" cap="none" dirty="0" smtClean="0">
                <a:solidFill>
                  <a:schemeClr val="tx1"/>
                </a:solidFill>
              </a:rPr>
              <a:t>Revisão dos </a:t>
            </a:r>
            <a:r>
              <a:rPr lang="pt-BR" sz="2300" b="1" cap="none" dirty="0" err="1" smtClean="0">
                <a:solidFill>
                  <a:schemeClr val="tx1"/>
                </a:solidFill>
              </a:rPr>
              <a:t>PPP´s</a:t>
            </a:r>
            <a:r>
              <a:rPr lang="pt-BR" sz="2300" b="1" cap="none" dirty="0" smtClean="0">
                <a:solidFill>
                  <a:schemeClr val="tx1"/>
                </a:solidFill>
              </a:rPr>
              <a:t> /Adesão PIBID-MEC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chemeClr val="tx1"/>
                </a:solidFill>
              </a:rPr>
              <a:t>Curso de Matemática por graduandos (</a:t>
            </a:r>
            <a:r>
              <a:rPr lang="pt-BR" sz="1600" i="1" cap="none" dirty="0" smtClean="0">
                <a:solidFill>
                  <a:schemeClr val="tx1"/>
                </a:solidFill>
              </a:rPr>
              <a:t>Campus João Monlevade)</a:t>
            </a:r>
            <a:r>
              <a:rPr lang="pt-BR" cap="none" dirty="0" smtClean="0">
                <a:solidFill>
                  <a:schemeClr val="tx1"/>
                </a:solidFill>
              </a:rPr>
              <a:t> a alunos do ensino médio que querem cursar Engenharia</a:t>
            </a:r>
          </a:p>
          <a:p>
            <a:pPr marL="342900" indent="-342900">
              <a:buFontTx/>
              <a:buChar char="-"/>
            </a:pPr>
            <a:r>
              <a:rPr lang="pt-BR" sz="2300" i="1" cap="none" dirty="0" smtClean="0">
                <a:solidFill>
                  <a:schemeClr val="tx1"/>
                </a:solidFill>
              </a:rPr>
              <a:t>Aperfeiçoamento do processo seletivo e novas diretrizes para </a:t>
            </a:r>
            <a:r>
              <a:rPr lang="pt-BR" sz="2300" b="1" i="1" cap="none" dirty="0" smtClean="0">
                <a:solidFill>
                  <a:schemeClr val="tx1"/>
                </a:solidFill>
              </a:rPr>
              <a:t>criação de cursos </a:t>
            </a:r>
            <a:r>
              <a:rPr lang="pt-BR" sz="2300" i="1" cap="none" dirty="0" smtClean="0">
                <a:solidFill>
                  <a:schemeClr val="tx1"/>
                </a:solidFill>
              </a:rPr>
              <a:t>(viabilidade/demanda)</a:t>
            </a:r>
          </a:p>
          <a:p>
            <a:pPr marL="342900" indent="-342900">
              <a:buFontTx/>
              <a:buChar char="-"/>
            </a:pPr>
            <a:r>
              <a:rPr lang="pt-BR" sz="2300" i="1" cap="none" dirty="0" smtClean="0">
                <a:solidFill>
                  <a:schemeClr val="tx1"/>
                </a:solidFill>
              </a:rPr>
              <a:t>Adesão ao SISU (25% das vagas)</a:t>
            </a:r>
          </a:p>
          <a:p>
            <a:pPr marL="342900" indent="-342900">
              <a:buFontTx/>
              <a:buChar char="-"/>
            </a:pPr>
            <a:r>
              <a:rPr lang="pt-BR" sz="2300" b="1" i="1" cap="none" dirty="0" smtClean="0">
                <a:solidFill>
                  <a:schemeClr val="tx1"/>
                </a:solidFill>
              </a:rPr>
              <a:t>Estudo das distorções de fluxo</a:t>
            </a:r>
            <a:r>
              <a:rPr lang="pt-BR" sz="2300" i="1" cap="none" dirty="0" smtClean="0">
                <a:solidFill>
                  <a:schemeClr val="tx1"/>
                </a:solidFill>
              </a:rPr>
              <a:t>/dependências/trancamentos</a:t>
            </a:r>
          </a:p>
          <a:p>
            <a:pPr marL="342900" indent="-342900">
              <a:buFontTx/>
              <a:buChar char="-"/>
            </a:pPr>
            <a:r>
              <a:rPr lang="pt-BR" sz="2300" i="1" cap="none" dirty="0" smtClean="0">
                <a:solidFill>
                  <a:schemeClr val="tx1"/>
                </a:solidFill>
              </a:rPr>
              <a:t>Adoção Regime de Matrícula por Disciplina</a:t>
            </a:r>
          </a:p>
          <a:p>
            <a:pPr marL="342900" indent="-342900">
              <a:buFontTx/>
              <a:buChar char="-"/>
            </a:pPr>
            <a:r>
              <a:rPr lang="pt-BR" sz="2300" b="1" i="1" cap="none" dirty="0" smtClean="0">
                <a:solidFill>
                  <a:schemeClr val="tx1"/>
                </a:solidFill>
              </a:rPr>
              <a:t>META: </a:t>
            </a:r>
            <a:r>
              <a:rPr lang="pt-BR" sz="2300" i="1" cap="none" dirty="0" smtClean="0">
                <a:solidFill>
                  <a:schemeClr val="tx1"/>
                </a:solidFill>
              </a:rPr>
              <a:t>redução </a:t>
            </a:r>
            <a:r>
              <a:rPr lang="pt-BR" i="1" cap="none" dirty="0" smtClean="0">
                <a:solidFill>
                  <a:schemeClr val="tx1"/>
                </a:solidFill>
              </a:rPr>
              <a:t>taxa de evasão e aumento da conclusão – em 5%</a:t>
            </a:r>
          </a:p>
        </p:txBody>
      </p:sp>
    </p:spTree>
    <p:extLst>
      <p:ext uri="{BB962C8B-B14F-4D97-AF65-F5344CB8AC3E}">
        <p14:creationId xmlns:p14="http://schemas.microsoft.com/office/powerpoint/2010/main" val="61628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1248" y="1171976"/>
            <a:ext cx="5071872" cy="4399768"/>
          </a:xfrm>
        </p:spPr>
        <p:txBody>
          <a:bodyPr/>
          <a:lstStyle/>
          <a:p>
            <a:r>
              <a:rPr lang="pt-BR" sz="2800" dirty="0"/>
              <a:t>EXPERIÊNCIAS </a:t>
            </a:r>
            <a:br>
              <a:rPr lang="pt-BR" sz="2800" dirty="0"/>
            </a:br>
            <a:r>
              <a:rPr lang="pt-BR" sz="2800" dirty="0"/>
              <a:t>DAS IES</a:t>
            </a:r>
            <a:br>
              <a:rPr lang="pt-BR" sz="2800" dirty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8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UNIOESTE</a:t>
            </a:r>
            <a:endParaRPr lang="en-US" sz="84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95558" y="938784"/>
            <a:ext cx="3755379" cy="523036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rgbClr val="000000"/>
                </a:solidFill>
              </a:rPr>
              <a:t>Criação de </a:t>
            </a:r>
            <a:r>
              <a:rPr lang="pt-BR" b="1" cap="none" dirty="0" smtClean="0">
                <a:solidFill>
                  <a:srgbClr val="000000"/>
                </a:solidFill>
              </a:rPr>
              <a:t>Coordenadoria de Assistência Estudantil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rgbClr val="000000"/>
                </a:solidFill>
              </a:rPr>
              <a:t>Iniciado o </a:t>
            </a:r>
            <a:r>
              <a:rPr lang="pt-BR" b="1" cap="none" dirty="0" smtClean="0">
                <a:solidFill>
                  <a:srgbClr val="000000"/>
                </a:solidFill>
              </a:rPr>
              <a:t>mapeamento dos dados de evasão e concluintes por curso e centro </a:t>
            </a:r>
            <a:r>
              <a:rPr lang="pt-BR" cap="none" dirty="0" smtClean="0">
                <a:solidFill>
                  <a:srgbClr val="000000"/>
                </a:solidFill>
              </a:rPr>
              <a:t>de cada um dos cinco campi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rgbClr val="000000"/>
                </a:solidFill>
              </a:rPr>
              <a:t>Estão sendo construídos  </a:t>
            </a:r>
            <a:r>
              <a:rPr lang="pt-BR" b="1" cap="none" dirty="0" smtClean="0">
                <a:solidFill>
                  <a:srgbClr val="000000"/>
                </a:solidFill>
              </a:rPr>
              <a:t>Restaurantes Universitários</a:t>
            </a:r>
            <a:r>
              <a:rPr lang="pt-BR" cap="none" dirty="0" smtClean="0">
                <a:solidFill>
                  <a:srgbClr val="000000"/>
                </a:solidFill>
              </a:rPr>
              <a:t>, um deles  como Restaurante Popular, em parceria com o Município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b="1" cap="none" dirty="0" smtClean="0">
                <a:solidFill>
                  <a:srgbClr val="000000"/>
                </a:solidFill>
              </a:rPr>
              <a:t>Bolsas</a:t>
            </a:r>
            <a:r>
              <a:rPr lang="pt-BR" cap="none" dirty="0" smtClean="0">
                <a:solidFill>
                  <a:srgbClr val="000000"/>
                </a:solidFill>
              </a:rPr>
              <a:t> – PIBID (400), PIBIC, de extensão, de pesquisa (400), monitoria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rgbClr val="000000"/>
                </a:solidFill>
              </a:rPr>
              <a:t>Há relação entre recebimento de bolsa e permanência no curso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cap="none" dirty="0" smtClean="0">
                <a:solidFill>
                  <a:srgbClr val="000000"/>
                </a:solidFill>
              </a:rPr>
              <a:t>Necessidade de formação continuada de docentes, em especial aqueles graduados em bacharelados </a:t>
            </a:r>
            <a:endParaRPr lang="en-US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20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1171976"/>
            <a:ext cx="4421596" cy="4018209"/>
          </a:xfrm>
        </p:spPr>
        <p:txBody>
          <a:bodyPr/>
          <a:lstStyle/>
          <a:p>
            <a:r>
              <a:rPr lang="pt-BR" sz="2800" dirty="0"/>
              <a:t>EXPERIÊNCIAS </a:t>
            </a:r>
            <a:br>
              <a:rPr lang="pt-BR" sz="2800" dirty="0"/>
            </a:br>
            <a:r>
              <a:rPr lang="pt-BR" sz="2800" dirty="0"/>
              <a:t>DAS IES</a:t>
            </a:r>
            <a:br>
              <a:rPr lang="pt-BR" sz="2800" dirty="0"/>
            </a:br>
            <a:r>
              <a:rPr lang="pt-BR" sz="4800" dirty="0"/>
              <a:t/>
            </a:r>
            <a:br>
              <a:rPr lang="pt-BR" sz="4800" dirty="0"/>
            </a:br>
            <a: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95558" y="1068946"/>
            <a:ext cx="4333274" cy="4844174"/>
          </a:xfrm>
        </p:spPr>
        <p:txBody>
          <a:bodyPr>
            <a:normAutofit/>
          </a:bodyPr>
          <a:lstStyle/>
          <a:p>
            <a:pPr algn="ctr"/>
            <a:r>
              <a:rPr lang="pt-BR" sz="2400" b="1" cap="none" dirty="0" smtClean="0">
                <a:solidFill>
                  <a:srgbClr val="000000"/>
                </a:solidFill>
              </a:rPr>
              <a:t>Estudos quantitativos sobre evasão</a:t>
            </a:r>
          </a:p>
          <a:p>
            <a:pPr marL="342900" indent="-342900">
              <a:buFontTx/>
              <a:buChar char="-"/>
            </a:pPr>
            <a:r>
              <a:rPr lang="pt-BR" cap="none" dirty="0" smtClean="0">
                <a:solidFill>
                  <a:srgbClr val="000000"/>
                </a:solidFill>
              </a:rPr>
              <a:t>Medidas adotadas: </a:t>
            </a:r>
          </a:p>
          <a:p>
            <a:pPr marL="457200" indent="-457200">
              <a:buAutoNum type="alphaLcParenR"/>
            </a:pPr>
            <a:r>
              <a:rPr lang="pt-BR" cap="none" dirty="0" smtClean="0">
                <a:solidFill>
                  <a:srgbClr val="000000"/>
                </a:solidFill>
              </a:rPr>
              <a:t>revisão de </a:t>
            </a:r>
            <a:r>
              <a:rPr lang="pt-BR" cap="none" dirty="0" err="1" smtClean="0">
                <a:solidFill>
                  <a:srgbClr val="000000"/>
                </a:solidFill>
              </a:rPr>
              <a:t>PPP´s</a:t>
            </a:r>
            <a:r>
              <a:rPr lang="pt-BR" cap="none" dirty="0" smtClean="0">
                <a:solidFill>
                  <a:srgbClr val="000000"/>
                </a:solidFill>
              </a:rPr>
              <a:t>;</a:t>
            </a:r>
          </a:p>
          <a:p>
            <a:pPr marL="457200" indent="-457200">
              <a:buAutoNum type="alphaLcParenR"/>
            </a:pPr>
            <a:r>
              <a:rPr lang="pt-BR" cap="none" dirty="0" smtClean="0">
                <a:solidFill>
                  <a:srgbClr val="000000"/>
                </a:solidFill>
              </a:rPr>
              <a:t>formação docente;</a:t>
            </a:r>
          </a:p>
          <a:p>
            <a:pPr marL="457200" indent="-457200">
              <a:buAutoNum type="alphaLcParenR"/>
            </a:pPr>
            <a:r>
              <a:rPr lang="pt-BR" cap="none" dirty="0" smtClean="0">
                <a:solidFill>
                  <a:srgbClr val="000000"/>
                </a:solidFill>
              </a:rPr>
              <a:t>seminários de avaliação;</a:t>
            </a:r>
          </a:p>
          <a:p>
            <a:pPr marL="457200" indent="-457200">
              <a:buAutoNum type="alphaLcParenR"/>
            </a:pPr>
            <a:r>
              <a:rPr lang="pt-BR" b="1" cap="none" dirty="0" smtClean="0">
                <a:solidFill>
                  <a:srgbClr val="000000"/>
                </a:solidFill>
              </a:rPr>
              <a:t>Editais</a:t>
            </a:r>
            <a:r>
              <a:rPr lang="pt-BR" cap="none" dirty="0" smtClean="0">
                <a:solidFill>
                  <a:srgbClr val="000000"/>
                </a:solidFill>
              </a:rPr>
              <a:t> para: concessão de bolsas Núcleo de Apoio ao Estudante/NAE e bolsa de Incentivo Acadêmico/BIA, além de transferência interna.</a:t>
            </a:r>
            <a:endParaRPr lang="en-US" cap="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EXPERIÊNCIAS INTERNACIONAIS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NOS DIZEM?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7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55777" y="829056"/>
            <a:ext cx="9412224" cy="4145280"/>
          </a:xfrm>
        </p:spPr>
        <p:txBody>
          <a:bodyPr/>
          <a:lstStyle/>
          <a:p>
            <a:pPr algn="ctr"/>
            <a:r>
              <a:rPr lang="pt-BR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</a:t>
            </a:r>
            <a:r>
              <a:rPr lang="pt-BR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es-ES" sz="2400" b="1" i="1" dirty="0" smtClean="0">
                <a:solidFill>
                  <a:schemeClr val="tx1"/>
                </a:solidFill>
              </a:rPr>
              <a:t>Projeto de Gestão Universitária </a:t>
            </a:r>
            <a:r>
              <a:rPr lang="es-ES" sz="2400" b="1" i="1" dirty="0">
                <a:solidFill>
                  <a:schemeClr val="tx1"/>
                </a:solidFill>
              </a:rPr>
              <a:t>Integral </a:t>
            </a:r>
            <a:r>
              <a:rPr lang="es-ES" sz="2400" b="1" i="1" dirty="0" smtClean="0">
                <a:solidFill>
                  <a:schemeClr val="tx1"/>
                </a:solidFill>
              </a:rPr>
              <a:t>do Abandono </a:t>
            </a:r>
            <a:r>
              <a:rPr lang="es-ES" sz="3200" b="1" dirty="0" smtClean="0"/>
              <a:t/>
            </a:r>
            <a:br>
              <a:rPr lang="es-ES" sz="3200" b="1" dirty="0" smtClean="0"/>
            </a:br>
            <a:r>
              <a:rPr lang="es-ES" sz="2000" b="1" dirty="0" smtClean="0"/>
              <a:t>(</a:t>
            </a:r>
            <a:r>
              <a:rPr lang="es-ES" sz="2000" b="1" dirty="0"/>
              <a:t>ALFA-GUIA, financiado </a:t>
            </a:r>
            <a:r>
              <a:rPr lang="es-ES" sz="2000" b="1" dirty="0" smtClean="0"/>
              <a:t>pela União Europeia)</a:t>
            </a:r>
            <a:br>
              <a:rPr lang="es-ES" sz="2000" b="1" dirty="0" smtClean="0"/>
            </a:br>
            <a:r>
              <a:rPr lang="pt-BR" sz="2000" b="1" dirty="0"/>
              <a:t/>
            </a:r>
            <a:br>
              <a:rPr lang="pt-BR" sz="2000" b="1" dirty="0"/>
            </a:br>
            <a:r>
              <a:rPr lang="es-ES" sz="2000" b="1" dirty="0" smtClean="0">
                <a:solidFill>
                  <a:schemeClr val="tx1"/>
                </a:solidFill>
              </a:rPr>
              <a:t>OBJETIVO ESPECÍFICO: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redução dos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índices de abandono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Educação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mediante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trabalho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cooperativo de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uma Rede </a:t>
            </a:r>
            <a:r>
              <a:rPr lang="es-E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Instituições Educacionais.</a:t>
            </a:r>
            <a:br>
              <a:rPr lang="es-ES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" sz="2000" b="1" dirty="0" smtClean="0">
                <a:solidFill>
                  <a:schemeClr val="tx1"/>
                </a:solidFill>
              </a:rPr>
              <a:t/>
            </a:r>
            <a:br>
              <a:rPr lang="es-ES" sz="2000" b="1" dirty="0" smtClean="0">
                <a:solidFill>
                  <a:schemeClr val="tx1"/>
                </a:solidFill>
              </a:rPr>
            </a:br>
            <a:r>
              <a:rPr lang="pt-BR" sz="2000" b="1" dirty="0"/>
              <a:t/>
            </a:r>
            <a:br>
              <a:rPr lang="pt-BR" sz="2000" b="1" dirty="0"/>
            </a:b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4" y="4998720"/>
            <a:ext cx="9427701" cy="640080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algn="ctr"/>
            <a:r>
              <a:rPr lang="en-US" b="1" cap="none" dirty="0" smtClean="0"/>
              <a:t>Em curso: </a:t>
            </a:r>
            <a:r>
              <a:rPr lang="en-US" b="1" cap="none" dirty="0" smtClean="0">
                <a:solidFill>
                  <a:schemeClr val="bg1">
                    <a:lumMod val="95000"/>
                  </a:schemeClr>
                </a:solidFill>
              </a:rPr>
              <a:t>Estudo sobre dinâmica do abandono,com vistas à construção de um</a:t>
            </a:r>
          </a:p>
          <a:p>
            <a:pPr algn="ctr"/>
            <a:r>
              <a:rPr lang="es-ES" b="1" cap="none" dirty="0" smtClean="0">
                <a:solidFill>
                  <a:schemeClr val="bg1">
                    <a:lumMod val="95000"/>
                  </a:schemeClr>
                </a:solidFill>
              </a:rPr>
              <a:t>modelo de predição para a prevenção do abandono</a:t>
            </a:r>
            <a:endParaRPr lang="en-US" b="1" cap="none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2130" y="1184856"/>
            <a:ext cx="4243849" cy="4724625"/>
          </a:xfrm>
        </p:spPr>
        <p:txBody>
          <a:bodyPr/>
          <a:lstStyle/>
          <a:p>
            <a:r>
              <a:rPr lang="es-ES" sz="3600" b="1" dirty="0" smtClean="0">
                <a:solidFill>
                  <a:schemeClr val="bg1">
                    <a:lumMod val="85000"/>
                  </a:schemeClr>
                </a:solidFill>
              </a:rPr>
              <a:t>Projeto Alfa-</a:t>
            </a:r>
            <a:r>
              <a:rPr lang="es-ES" sz="3600" b="1" dirty="0" err="1" smtClean="0">
                <a:solidFill>
                  <a:schemeClr val="bg1">
                    <a:lumMod val="85000"/>
                  </a:schemeClr>
                </a:solidFill>
              </a:rPr>
              <a:t>Guia</a:t>
            </a:r>
            <a:r>
              <a:rPr lang="es-ES" sz="3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br>
              <a:rPr lang="es-ES" sz="36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s-ES" sz="3600" b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s-ES" sz="3600" b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es-ES" sz="4400" b="1" dirty="0" smtClean="0">
                <a:solidFill>
                  <a:schemeClr val="bg1">
                    <a:lumMod val="85000"/>
                  </a:schemeClr>
                </a:solidFill>
              </a:rPr>
              <a:t>Abandono na Educação Superior é: </a:t>
            </a:r>
            <a:r>
              <a:rPr lang="es-ES" sz="4800" b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es-ES" sz="4800" b="1" dirty="0">
                <a:solidFill>
                  <a:schemeClr val="bg1">
                    <a:lumMod val="85000"/>
                  </a:schemeClr>
                </a:solidFill>
              </a:rPr>
            </a:br>
            <a:endParaRPr lang="en-US" sz="4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671256" y="560832"/>
            <a:ext cx="4752305" cy="5891484"/>
          </a:xfrm>
          <a:ln w="28575">
            <a:solidFill>
              <a:srgbClr val="0051F2"/>
            </a:solidFill>
          </a:ln>
        </p:spPr>
        <p:txBody>
          <a:bodyPr>
            <a:noAutofit/>
          </a:bodyPr>
          <a:lstStyle/>
          <a:p>
            <a:pPr algn="ctr"/>
            <a:endParaRPr lang="pt-BR" b="1" cap="none" dirty="0" smtClean="0">
              <a:solidFill>
                <a:schemeClr val="tx1"/>
              </a:solidFill>
            </a:endParaRPr>
          </a:p>
          <a:p>
            <a:pPr algn="ctr"/>
            <a:r>
              <a:rPr lang="pt-BR" b="1" cap="none" dirty="0" smtClean="0">
                <a:solidFill>
                  <a:schemeClr val="tx1"/>
                </a:solidFill>
              </a:rPr>
              <a:t>A ruptura da </a:t>
            </a:r>
            <a:r>
              <a:rPr lang="pt-BR" b="1" cap="none" dirty="0">
                <a:solidFill>
                  <a:schemeClr val="tx1"/>
                </a:solidFill>
              </a:rPr>
              <a:t>relação entre o aluno </a:t>
            </a:r>
            <a:r>
              <a:rPr lang="pt-BR" b="1" cap="none" dirty="0" smtClean="0">
                <a:solidFill>
                  <a:schemeClr val="tx1"/>
                </a:solidFill>
              </a:rPr>
              <a:t>e o </a:t>
            </a:r>
            <a:r>
              <a:rPr lang="pt-BR" b="1" cap="none" dirty="0">
                <a:solidFill>
                  <a:schemeClr val="tx1"/>
                </a:solidFill>
              </a:rPr>
              <a:t>processo conducente à obtenção de um diploma </a:t>
            </a:r>
            <a:r>
              <a:rPr lang="pt-BR" b="1" cap="none" dirty="0" smtClean="0">
                <a:solidFill>
                  <a:schemeClr val="tx1"/>
                </a:solidFill>
              </a:rPr>
              <a:t>universitário, antes </a:t>
            </a:r>
            <a:r>
              <a:rPr lang="pt-BR" b="1" cap="none" dirty="0">
                <a:solidFill>
                  <a:schemeClr val="tx1"/>
                </a:solidFill>
              </a:rPr>
              <a:t>de </a:t>
            </a:r>
            <a:r>
              <a:rPr lang="pt-BR" b="1" cap="none" dirty="0" smtClean="0">
                <a:solidFill>
                  <a:schemeClr val="tx1"/>
                </a:solidFill>
              </a:rPr>
              <a:t>alcançar a titulação</a:t>
            </a:r>
            <a:r>
              <a:rPr lang="pt-BR" sz="2400" b="1" cap="none" dirty="0" smtClean="0">
                <a:solidFill>
                  <a:schemeClr val="tx1"/>
                </a:solidFill>
              </a:rPr>
              <a:t>. </a:t>
            </a:r>
          </a:p>
          <a:p>
            <a:pPr algn="ctr"/>
            <a:endParaRPr lang="pt-BR" sz="1800" cap="none" dirty="0">
              <a:solidFill>
                <a:schemeClr val="tx1"/>
              </a:solidFill>
            </a:endParaRPr>
          </a:p>
          <a:p>
            <a:pPr algn="ctr"/>
            <a:r>
              <a:rPr lang="pt-BR" sz="1800" cap="none" dirty="0" smtClean="0">
                <a:solidFill>
                  <a:schemeClr val="tx1"/>
                </a:solidFill>
              </a:rPr>
              <a:t>Um evento de caráter complexo, de </a:t>
            </a:r>
            <a:r>
              <a:rPr lang="pt-BR" sz="1800" cap="none" dirty="0">
                <a:solidFill>
                  <a:schemeClr val="tx1"/>
                </a:solidFill>
              </a:rPr>
              <a:t>natureza multidimensional e sistêmica, que pode ser </a:t>
            </a:r>
            <a:r>
              <a:rPr lang="pt-BR" sz="1800" cap="none" dirty="0" smtClean="0">
                <a:solidFill>
                  <a:schemeClr val="tx1"/>
                </a:solidFill>
              </a:rPr>
              <a:t>entendido como </a:t>
            </a:r>
            <a:r>
              <a:rPr lang="pt-BR" sz="1800" cap="none" dirty="0">
                <a:solidFill>
                  <a:schemeClr val="tx1"/>
                </a:solidFill>
              </a:rPr>
              <a:t>causa ou efeito, </a:t>
            </a:r>
            <a:r>
              <a:rPr lang="pt-BR" sz="1800" cap="none" dirty="0" smtClean="0">
                <a:solidFill>
                  <a:schemeClr val="tx1"/>
                </a:solidFill>
              </a:rPr>
              <a:t>fracasso </a:t>
            </a:r>
            <a:r>
              <a:rPr lang="pt-BR" sz="1800" cap="none" dirty="0">
                <a:solidFill>
                  <a:schemeClr val="tx1"/>
                </a:solidFill>
              </a:rPr>
              <a:t>ou </a:t>
            </a:r>
            <a:r>
              <a:rPr lang="pt-BR" sz="1800" cap="none" dirty="0" smtClean="0">
                <a:solidFill>
                  <a:schemeClr val="tx1"/>
                </a:solidFill>
              </a:rPr>
              <a:t>reorientação de </a:t>
            </a:r>
            <a:r>
              <a:rPr lang="pt-BR" sz="1800" cap="none" dirty="0">
                <a:solidFill>
                  <a:schemeClr val="tx1"/>
                </a:solidFill>
              </a:rPr>
              <a:t>um processo </a:t>
            </a:r>
            <a:r>
              <a:rPr lang="pt-BR" sz="1800" cap="none" dirty="0" smtClean="0">
                <a:solidFill>
                  <a:schemeClr val="tx1"/>
                </a:solidFill>
              </a:rPr>
              <a:t>formativo, (...), </a:t>
            </a:r>
            <a:r>
              <a:rPr lang="pt-BR" sz="1800" cap="none" dirty="0">
                <a:solidFill>
                  <a:schemeClr val="tx1"/>
                </a:solidFill>
              </a:rPr>
              <a:t>ou como </a:t>
            </a:r>
            <a:r>
              <a:rPr lang="pt-BR" sz="1800" cap="none" dirty="0" smtClean="0">
                <a:solidFill>
                  <a:schemeClr val="tx1"/>
                </a:solidFill>
              </a:rPr>
              <a:t> </a:t>
            </a:r>
            <a:r>
              <a:rPr lang="pt-BR" sz="1800" cap="none" dirty="0">
                <a:solidFill>
                  <a:schemeClr val="tx1"/>
                </a:solidFill>
              </a:rPr>
              <a:t>indicador da qualidade </a:t>
            </a:r>
            <a:r>
              <a:rPr lang="pt-BR" sz="1800" cap="none" dirty="0" smtClean="0">
                <a:solidFill>
                  <a:schemeClr val="tx1"/>
                </a:solidFill>
              </a:rPr>
              <a:t>do sistema educacional.</a:t>
            </a:r>
            <a:endParaRPr lang="es-ES" sz="1800" cap="none" dirty="0">
              <a:solidFill>
                <a:schemeClr val="tx1"/>
              </a:solidFill>
            </a:endParaRPr>
          </a:p>
          <a:p>
            <a:endParaRPr lang="es-ES" sz="1800" cap="none" dirty="0" smtClean="0">
              <a:solidFill>
                <a:schemeClr val="tx1"/>
              </a:solidFill>
            </a:endParaRPr>
          </a:p>
          <a:p>
            <a:r>
              <a:rPr lang="es-ES" sz="1800" cap="none" dirty="0" smtClean="0">
                <a:solidFill>
                  <a:schemeClr val="tx1"/>
                </a:solidFill>
              </a:rPr>
              <a:t>(</a:t>
            </a:r>
            <a:r>
              <a:rPr lang="es-ES" sz="1400" i="1" cap="none" dirty="0" smtClean="0">
                <a:solidFill>
                  <a:schemeClr val="tx1"/>
                </a:solidFill>
              </a:rPr>
              <a:t>Marco Conceptual Sobre El Abandono</a:t>
            </a:r>
            <a:r>
              <a:rPr lang="es-ES" sz="1400" cap="none" dirty="0" smtClean="0">
                <a:solidFill>
                  <a:schemeClr val="tx1"/>
                </a:solidFill>
              </a:rPr>
              <a:t>, 2013, p. 6)</a:t>
            </a:r>
          </a:p>
          <a:p>
            <a:r>
              <a:rPr lang="en-US" sz="700" cap="none" dirty="0" smtClean="0">
                <a:solidFill>
                  <a:schemeClr val="tx1"/>
                </a:solidFill>
                <a:hlinkClick r:id="rId2"/>
              </a:rPr>
              <a:t>http</a:t>
            </a:r>
            <a:r>
              <a:rPr lang="en-US" sz="700" cap="none" dirty="0">
                <a:solidFill>
                  <a:schemeClr val="tx1"/>
                </a:solidFill>
                <a:hlinkClick r:id="rId2"/>
              </a:rPr>
              <a:t>://</a:t>
            </a:r>
            <a:r>
              <a:rPr lang="en-US" sz="700" cap="none" dirty="0" smtClean="0">
                <a:solidFill>
                  <a:schemeClr val="tx1"/>
                </a:solidFill>
                <a:hlinkClick r:id="rId2"/>
              </a:rPr>
              <a:t>www.alfaguia.org/www-alfa/images/resultados/Concepto_Tipologia_sobre_Abandono.pdf</a:t>
            </a:r>
            <a:r>
              <a:rPr lang="en-US" sz="700" cap="none" dirty="0" smtClean="0">
                <a:solidFill>
                  <a:schemeClr val="tx1"/>
                </a:solidFill>
              </a:rPr>
              <a:t> </a:t>
            </a:r>
            <a:endParaRPr lang="en-US" sz="1100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671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5460" y="614149"/>
            <a:ext cx="7237926" cy="1066483"/>
          </a:xfrm>
        </p:spPr>
        <p:txBody>
          <a:bodyPr/>
          <a:lstStyle/>
          <a:p>
            <a:r>
              <a:rPr lang="es-ES" sz="3200" b="1" dirty="0" smtClean="0"/>
              <a:t>IES sócias do Projeto GUIA</a:t>
            </a:r>
            <a:r>
              <a:rPr lang="es-ES" sz="4000" b="1" dirty="0" smtClean="0"/>
              <a:t/>
            </a:r>
            <a:br>
              <a:rPr lang="es-ES" sz="4000" b="1" dirty="0" smtClean="0"/>
            </a:br>
            <a:r>
              <a:rPr lang="es-ES" sz="1800" b="1" dirty="0" smtClean="0"/>
              <a:t>Países/Número de estudantes</a:t>
            </a:r>
            <a:endParaRPr lang="pt-BR" sz="2000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792" y="1810608"/>
            <a:ext cx="7034783" cy="42170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3" name="Retângulo 2"/>
          <p:cNvSpPr/>
          <p:nvPr/>
        </p:nvSpPr>
        <p:spPr>
          <a:xfrm>
            <a:off x="9350061" y="3812146"/>
            <a:ext cx="2562897" cy="2862322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sz="1600" b="1" dirty="0" smtClean="0">
                <a:solidFill>
                  <a:schemeClr val="tx1"/>
                </a:solidFill>
              </a:rPr>
              <a:t>Colaboração</a:t>
            </a:r>
            <a:r>
              <a:rPr lang="es-ES" sz="1600" dirty="0" smtClean="0">
                <a:solidFill>
                  <a:schemeClr val="tx1"/>
                </a:solidFill>
              </a:rPr>
              <a:t>: </a:t>
            </a:r>
            <a:r>
              <a:rPr lang="es-ES" sz="1600" b="1" dirty="0" smtClean="0"/>
              <a:t>Columbus (França) </a:t>
            </a:r>
          </a:p>
          <a:p>
            <a:endParaRPr lang="es-ES" sz="1600" dirty="0" smtClean="0"/>
          </a:p>
          <a:p>
            <a:r>
              <a:rPr lang="es-ES" sz="1600" b="1" dirty="0" smtClean="0">
                <a:solidFill>
                  <a:schemeClr val="tx1"/>
                </a:solidFill>
              </a:rPr>
              <a:t>IES </a:t>
            </a:r>
            <a:r>
              <a:rPr lang="es-ES" sz="1600" b="1" dirty="0" err="1" smtClean="0">
                <a:solidFill>
                  <a:schemeClr val="tx1"/>
                </a:solidFill>
              </a:rPr>
              <a:t>associadas</a:t>
            </a:r>
            <a:r>
              <a:rPr lang="es-ES" sz="1600" dirty="0" smtClean="0"/>
              <a:t>: </a:t>
            </a:r>
            <a:r>
              <a:rPr lang="es-ES" sz="1600" b="1" dirty="0" smtClean="0"/>
              <a:t>Universidades:  </a:t>
            </a:r>
            <a:r>
              <a:rPr lang="es-ES" sz="1600" b="1" dirty="0"/>
              <a:t>de Oviedo (</a:t>
            </a:r>
            <a:r>
              <a:rPr lang="es-ES" sz="1600" b="1" dirty="0" err="1" smtClean="0"/>
              <a:t>Espanha</a:t>
            </a:r>
            <a:r>
              <a:rPr lang="es-ES" sz="1600" b="1" dirty="0" smtClean="0"/>
              <a:t>), </a:t>
            </a:r>
          </a:p>
          <a:p>
            <a:r>
              <a:rPr lang="es-ES" sz="1600" b="1" dirty="0" smtClean="0"/>
              <a:t>da </a:t>
            </a:r>
            <a:r>
              <a:rPr lang="es-ES" sz="1600" b="1" dirty="0" err="1" smtClean="0"/>
              <a:t>Amazônia</a:t>
            </a:r>
            <a:r>
              <a:rPr lang="es-ES" sz="1600" b="1" dirty="0" smtClean="0"/>
              <a:t> </a:t>
            </a:r>
            <a:r>
              <a:rPr lang="es-ES" sz="1600" b="1" dirty="0"/>
              <a:t>(Brasil</a:t>
            </a:r>
            <a:r>
              <a:rPr lang="es-ES" sz="1600" b="1" dirty="0" smtClean="0"/>
              <a:t>), de </a:t>
            </a:r>
            <a:r>
              <a:rPr lang="es-ES" sz="1600" b="1" dirty="0"/>
              <a:t>Cartagena (</a:t>
            </a:r>
            <a:r>
              <a:rPr lang="es-ES" sz="1600" b="1" dirty="0" err="1" smtClean="0"/>
              <a:t>Colômbia</a:t>
            </a:r>
            <a:r>
              <a:rPr lang="es-ES" sz="1600" b="1" dirty="0" smtClean="0"/>
              <a:t>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7418" y="963168"/>
            <a:ext cx="9610582" cy="3826405"/>
          </a:xfrm>
        </p:spPr>
        <p:txBody>
          <a:bodyPr/>
          <a:lstStyle/>
          <a:p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200" b="1" dirty="0"/>
              <a:t/>
            </a:r>
            <a:br>
              <a:rPr lang="pt-BR" sz="3200" b="1" dirty="0"/>
            </a:br>
            <a:r>
              <a:rPr lang="pt-BR" sz="3200" b="1" dirty="0" smtClean="0"/>
              <a:t/>
            </a:r>
            <a:br>
              <a:rPr lang="pt-BR" sz="3200" b="1" dirty="0" smtClean="0"/>
            </a:br>
            <a:r>
              <a:rPr lang="pt-BR" sz="3600" b="1" dirty="0" smtClean="0"/>
              <a:t>1. DADOS</a:t>
            </a:r>
            <a:br>
              <a:rPr lang="pt-BR" sz="3600" b="1" dirty="0" smtClean="0"/>
            </a:br>
            <a:r>
              <a:rPr lang="pt-BR" sz="3600" b="1" dirty="0" smtClean="0"/>
              <a:t>2. CONCEITOS</a:t>
            </a:r>
            <a:br>
              <a:rPr lang="pt-BR" sz="3600" b="1" dirty="0" smtClean="0"/>
            </a:br>
            <a:r>
              <a:rPr lang="pt-BR" sz="3600" b="1" dirty="0" smtClean="0"/>
              <a:t>3. CAUSAS</a:t>
            </a:r>
            <a:br>
              <a:rPr lang="pt-BR" sz="3600" b="1" dirty="0" smtClean="0"/>
            </a:br>
            <a:r>
              <a:rPr lang="pt-BR" sz="3600" b="1" dirty="0" smtClean="0"/>
              <a:t>4. IES AFILIADAS - </a:t>
            </a:r>
            <a:r>
              <a:rPr lang="pt-BR" sz="2400" b="1" dirty="0" smtClean="0"/>
              <a:t>Dados, experiências e sugestões</a:t>
            </a:r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 smtClean="0"/>
              <a:t>5. INICIATIVAS INTERNACIONAIS</a:t>
            </a:r>
            <a:br>
              <a:rPr lang="pt-BR" sz="3600" b="1" dirty="0" smtClean="0"/>
            </a:br>
            <a:r>
              <a:rPr lang="pt-BR" sz="3600" b="1" dirty="0" smtClean="0"/>
              <a:t>6. SUGESTÕES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4" y="5266944"/>
            <a:ext cx="9208245" cy="3718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ctr"/>
            <a:r>
              <a:rPr lang="pt-BR" b="1" i="1" dirty="0" smtClean="0"/>
              <a:t>Panorama da evasão</a:t>
            </a:r>
            <a:endParaRPr lang="en-US" b="1" i="1" dirty="0"/>
          </a:p>
        </p:txBody>
      </p:sp>
      <p:pic>
        <p:nvPicPr>
          <p:cNvPr id="4" name="Picture 4" descr="D:\ABRUEM\EStudo EVASÃO\56_for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336" y="1382661"/>
            <a:ext cx="3255262" cy="1043548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07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1446663"/>
            <a:ext cx="4351023" cy="3514806"/>
          </a:xfrm>
        </p:spPr>
        <p:txBody>
          <a:bodyPr/>
          <a:lstStyle/>
          <a:p>
            <a:r>
              <a:rPr lang="pt-BR" sz="7200" b="1" dirty="0" smtClean="0"/>
              <a:t>PROJETO GUIA</a:t>
            </a:r>
            <a:br>
              <a:rPr lang="pt-BR" sz="7200" b="1" dirty="0" smtClean="0"/>
            </a:br>
            <a:r>
              <a:rPr lang="es-ES" sz="2800" b="1" i="1" dirty="0">
                <a:solidFill>
                  <a:schemeClr val="tx1"/>
                </a:solidFill>
              </a:rPr>
              <a:t>Gestão Universitária Integral do Abandono</a:t>
            </a:r>
            <a:endParaRPr lang="pt-BR" sz="28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22721" y="1131307"/>
            <a:ext cx="5153212" cy="5196341"/>
          </a:xfrm>
          <a:ln>
            <a:solidFill>
              <a:srgbClr val="002060"/>
            </a:solidFill>
          </a:ln>
        </p:spPr>
        <p:txBody>
          <a:bodyPr>
            <a:normAutofit fontScale="92500" lnSpcReduction="20000"/>
          </a:bodyPr>
          <a:lstStyle/>
          <a:p>
            <a:endParaRPr lang="es-ES" b="1" cap="none" dirty="0" smtClean="0">
              <a:solidFill>
                <a:schemeClr val="tx1"/>
              </a:solidFill>
            </a:endParaRPr>
          </a:p>
          <a:p>
            <a:pPr algn="ctr"/>
            <a:r>
              <a:rPr lang="es-ES" sz="2600" b="1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Quatro linhas de ação:</a:t>
            </a:r>
          </a:p>
          <a:p>
            <a:endParaRPr lang="es-ES" b="1" cap="none" dirty="0" smtClean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1. 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Conhecer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melhor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as causas para poder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predizer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endParaRPr lang="es-ES" cap="none" dirty="0" smtClean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2. 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Identificar,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avaliar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 difundir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práticas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exitosas para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reduzir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s-ES" cap="none" dirty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abandono 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melhorar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retenção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endParaRPr lang="es-ES" cap="none" dirty="0" smtClean="0">
              <a:solidFill>
                <a:schemeClr val="tx1"/>
              </a:solidFill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s-ES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Integrar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tais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práticas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 nos programas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institucionais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; e</a:t>
            </a:r>
          </a:p>
          <a:p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s-ES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Comprometer os diferentes agentes </a:t>
            </a:r>
            <a:r>
              <a:rPr lang="es-ES" cap="none" dirty="0" err="1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envolvidos</a:t>
            </a:r>
            <a:r>
              <a:rPr lang="es-ES" cap="none" dirty="0" smtClean="0">
                <a:solidFill>
                  <a:schemeClr val="tx1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endParaRPr lang="es-ES" cap="none" dirty="0">
              <a:solidFill>
                <a:schemeClr val="tx1"/>
              </a:solidFill>
            </a:endParaRPr>
          </a:p>
          <a:p>
            <a:endParaRPr lang="pt-BR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4673" y="560833"/>
            <a:ext cx="9473184" cy="1146048"/>
          </a:xfrm>
        </p:spPr>
        <p:txBody>
          <a:bodyPr/>
          <a:lstStyle/>
          <a:p>
            <a:pPr algn="ctr"/>
            <a:r>
              <a:rPr lang="pt-BR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PROJETO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GUIA – Sítio</a:t>
            </a:r>
            <a:b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Convocação: V Conferência Latino-Americana: o abandono na Educação Superior – 11-13 nov., no Chile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" y="1800982"/>
            <a:ext cx="8449056" cy="4856021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1739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609600"/>
            <a:ext cx="8761413" cy="787400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Modelo Conceitual – </a:t>
            </a:r>
            <a:r>
              <a:rPr lang="pt-B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Chile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/>
              <a:t> </a:t>
            </a:r>
            <a:endParaRPr lang="pt-BR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24" y="1267968"/>
            <a:ext cx="7424928" cy="5389589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3" name="Retângulo 2"/>
          <p:cNvSpPr/>
          <p:nvPr/>
        </p:nvSpPr>
        <p:spPr>
          <a:xfrm rot="10800000" flipV="1">
            <a:off x="9509760" y="4880903"/>
            <a:ext cx="20853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>
                <a:solidFill>
                  <a:srgbClr val="002060"/>
                </a:solidFill>
                <a:ea typeface="+mj-ea"/>
                <a:cs typeface="+mj-cs"/>
              </a:rPr>
              <a:t>PERALTA</a:t>
            </a:r>
            <a:r>
              <a:rPr lang="pt-BR" sz="1400" dirty="0">
                <a:solidFill>
                  <a:srgbClr val="002060"/>
                </a:solidFill>
                <a:ea typeface="+mj-ea"/>
                <a:cs typeface="+mj-cs"/>
              </a:rPr>
              <a:t>, </a:t>
            </a:r>
            <a:r>
              <a:rPr lang="pt-BR" sz="1400" i="1" dirty="0">
                <a:solidFill>
                  <a:srgbClr val="002060"/>
                </a:solidFill>
                <a:ea typeface="+mj-ea"/>
                <a:cs typeface="+mj-cs"/>
              </a:rPr>
              <a:t>Christian </a:t>
            </a:r>
            <a:r>
              <a:rPr lang="pt-BR" sz="1400" i="1" dirty="0" smtClean="0">
                <a:solidFill>
                  <a:srgbClr val="002060"/>
                </a:solidFill>
                <a:ea typeface="+mj-ea"/>
                <a:cs typeface="+mj-cs"/>
              </a:rPr>
              <a:t>Díaz.</a:t>
            </a:r>
            <a:endParaRPr lang="pt-BR" sz="1400" dirty="0"/>
          </a:p>
          <a:p>
            <a:r>
              <a:rPr lang="es-ES" sz="1400" dirty="0"/>
              <a:t> </a:t>
            </a:r>
            <a:r>
              <a:rPr lang="es-ES" sz="1400" i="1" dirty="0" smtClean="0"/>
              <a:t>Modelo conceptual para la </a:t>
            </a:r>
            <a:r>
              <a:rPr lang="es-ES" sz="1400" i="1" dirty="0" err="1" smtClean="0"/>
              <a:t>desercion</a:t>
            </a:r>
            <a:r>
              <a:rPr lang="es-ES" sz="1400" i="1" dirty="0" smtClean="0"/>
              <a:t> estudiantil universitaria chilena</a:t>
            </a:r>
            <a:r>
              <a:rPr lang="pt-BR" sz="1400" i="1" dirty="0" smtClean="0">
                <a:solidFill>
                  <a:srgbClr val="002060"/>
                </a:solidFill>
                <a:ea typeface="+mj-ea"/>
                <a:cs typeface="+mj-cs"/>
              </a:rPr>
              <a:t> (2008)</a:t>
            </a:r>
            <a:endParaRPr lang="pt-BR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824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865632"/>
            <a:ext cx="8761413" cy="950976"/>
          </a:xfrm>
        </p:spPr>
        <p:txBody>
          <a:bodyPr/>
          <a:lstStyle/>
          <a:p>
            <a:pPr algn="ctr"/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COLÔMBIA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pt-BR" sz="3200" b="1" dirty="0" smtClean="0">
                <a:solidFill>
                  <a:srgbClr val="1027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Situação</a:t>
            </a:r>
            <a:endParaRPr lang="en-US" sz="3200" b="1" dirty="0">
              <a:solidFill>
                <a:srgbClr val="1027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pt-BR" dirty="0" smtClean="0"/>
              <a:t>Taxa de Evasão Anual – 11,1%</a:t>
            </a:r>
          </a:p>
          <a:p>
            <a:r>
              <a:rPr lang="pt-BR" dirty="0" smtClean="0"/>
              <a:t>Taxa de Evasão por coorte (quantos abandonam de cada cem que ingressam)  - 43,5%</a:t>
            </a:r>
          </a:p>
          <a:p>
            <a:r>
              <a:rPr lang="pt-BR" b="1" dirty="0"/>
              <a:t>Plano Nacional para Reduzir a Evasão </a:t>
            </a:r>
            <a:r>
              <a:rPr lang="pt-BR" dirty="0"/>
              <a:t>(2010) – articulação de esforços entre instituições públicas e privadas, governos, </a:t>
            </a:r>
            <a:r>
              <a:rPr lang="pt-BR" dirty="0" err="1"/>
              <a:t>etc</a:t>
            </a:r>
            <a:endParaRPr lang="en-US" dirty="0"/>
          </a:p>
          <a:p>
            <a:endParaRPr lang="en-US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ln>
            <a:solidFill>
              <a:srgbClr val="92D050"/>
            </a:solidFill>
          </a:ln>
        </p:spPr>
        <p:txBody>
          <a:bodyPr/>
          <a:lstStyle/>
          <a:p>
            <a:r>
              <a:rPr lang="pt-BR" b="1" dirty="0" smtClean="0">
                <a:solidFill>
                  <a:srgbClr val="1027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Gestão e Prevenção - SPADIES</a:t>
            </a:r>
            <a:endParaRPr lang="en-US" b="1" dirty="0">
              <a:solidFill>
                <a:srgbClr val="1027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solidFill>
            <a:schemeClr val="accent1">
              <a:lumMod val="40000"/>
              <a:lumOff val="60000"/>
            </a:schemeClr>
          </a:solidFill>
          <a:ln>
            <a:solidFill>
              <a:srgbClr val="92D050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Sistema para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Prevención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Deserción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Educación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Superior</a:t>
            </a:r>
          </a:p>
          <a:p>
            <a:r>
              <a:rPr lang="pt-BR" dirty="0" smtClean="0"/>
              <a:t>Ferramenta para a detecção precoce de “estudantes em alto risco”</a:t>
            </a:r>
          </a:p>
          <a:p>
            <a:r>
              <a:rPr lang="pt-BR" dirty="0"/>
              <a:t>Desenvolvido em 2006 (versão Web 2009)</a:t>
            </a:r>
          </a:p>
          <a:p>
            <a:r>
              <a:rPr lang="pt-BR" dirty="0" smtClean="0"/>
              <a:t>Assistência permanente às IES </a:t>
            </a:r>
          </a:p>
          <a:p>
            <a:r>
              <a:rPr lang="pt-BR" dirty="0" smtClean="0"/>
              <a:t>Orientação vocacional/articulação com ensino médio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sz="5400" b="1" dirty="0" smtClean="0"/>
              <a:t>COLÔMBIA</a:t>
            </a:r>
            <a:endParaRPr lang="en-US" sz="5400" b="1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168" y="2328672"/>
            <a:ext cx="7522464" cy="4336852"/>
          </a:xfrm>
        </p:spPr>
      </p:pic>
    </p:spTree>
    <p:extLst>
      <p:ext uri="{BB962C8B-B14F-4D97-AF65-F5344CB8AC3E}">
        <p14:creationId xmlns:p14="http://schemas.microsoft.com/office/powerpoint/2010/main" val="31371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548384"/>
            <a:ext cx="8825658" cy="3228997"/>
          </a:xfrm>
          <a:ln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b="1" dirty="0" smtClean="0"/>
              <a:t>PROGRAMAS QUE CONTRIBUEM PARA A PERMANÊNCIA DE ESTUDANTES NAS IES</a:t>
            </a:r>
            <a:endParaRPr lang="en-U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PIBID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501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618186"/>
            <a:ext cx="8761413" cy="1481070"/>
          </a:xfrm>
        </p:spPr>
        <p:txBody>
          <a:bodyPr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Programas que contribuem para         a redução da evasão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272" y="2584704"/>
            <a:ext cx="7132320" cy="355798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72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0053" y="457200"/>
            <a:ext cx="9830547" cy="1426191"/>
          </a:xfrm>
        </p:spPr>
        <p:txBody>
          <a:bodyPr/>
          <a:lstStyle/>
          <a:p>
            <a:pPr fontAlgn="base"/>
            <a:r>
              <a:rPr lang="pt-BR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chemeClr val="tx1"/>
                </a:solidFill>
              </a:rPr>
              <a:t> </a:t>
            </a:r>
            <a:endParaRPr lang="pt-BR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508172"/>
              </p:ext>
            </p:extLst>
          </p:nvPr>
        </p:nvGraphicFramePr>
        <p:xfrm>
          <a:off x="1155700" y="6375400"/>
          <a:ext cx="9067800" cy="197513"/>
        </p:xfrm>
        <a:graphic>
          <a:graphicData uri="http://schemas.openxmlformats.org/drawingml/2006/table">
            <a:tbl>
              <a:tblPr/>
              <a:tblGrid>
                <a:gridCol w="9067800"/>
              </a:tblGrid>
              <a:tr h="19751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           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Figura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1: nº de IES e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projetos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participantes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do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Pibid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em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2014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,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por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edital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e </a:t>
                      </a:r>
                      <a:r>
                        <a:rPr kumimoji="0" lang="en-US" alt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Região</a:t>
                      </a:r>
                      <a:r>
                        <a:rPr kumimoji="0" lang="en-US" alt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 </a:t>
                      </a:r>
                      <a:r>
                        <a:rPr lang="pt-BR" sz="11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 Edital Capes nº 61/2013  2. Edital Capes nº 66/2013 </a:t>
                      </a:r>
                      <a:endParaRPr lang="pt-BR" sz="6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55700" y="4232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904567"/>
              </p:ext>
            </p:extLst>
          </p:nvPr>
        </p:nvGraphicFramePr>
        <p:xfrm>
          <a:off x="1551616" y="2372891"/>
          <a:ext cx="9062114" cy="3712812"/>
        </p:xfrm>
        <a:graphic>
          <a:graphicData uri="http://schemas.openxmlformats.org/drawingml/2006/table">
            <a:tbl>
              <a:tblPr>
                <a:effectLst/>
                <a:tableStyleId>{5940675A-B579-460E-94D1-54222C63F5DA}</a:tableStyleId>
              </a:tblPr>
              <a:tblGrid>
                <a:gridCol w="1992090"/>
                <a:gridCol w="1379856"/>
                <a:gridCol w="1705988"/>
                <a:gridCol w="1992090"/>
                <a:gridCol w="1992090"/>
              </a:tblGrid>
              <a:tr h="806767"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REGIÃO</a:t>
                      </a:r>
                      <a:endParaRPr lang="en-US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76874" marR="76874" marT="38437" marB="384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IES</a:t>
                      </a:r>
                    </a:p>
                    <a:p>
                      <a:pPr algn="ctr" fontAlgn="t"/>
                      <a:endParaRPr lang="en-US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76874" marR="76874" marT="38437" marB="384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PROJETOS PIBID¹</a:t>
                      </a:r>
                      <a:endParaRPr lang="en-US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76874" marR="76874" marT="38437" marB="384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PROJETOS PIBID DIVERSIDADE ²</a:t>
                      </a:r>
                      <a:endParaRPr lang="en-US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76874" marR="76874" marT="38437" marB="384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cap="all" spc="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gradFill>
                            <a:gsLst>
                              <a:gs pos="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  <a:gs pos="43000">
                                <a:schemeClr val="accent4">
                                  <a:satMod val="255000"/>
                                </a:schemeClr>
                              </a:gs>
                              <a:gs pos="48000">
                                <a:schemeClr val="accent4">
                                  <a:shade val="85000"/>
                                  <a:satMod val="255000"/>
                                </a:schemeClr>
                              </a:gs>
                              <a:gs pos="100000">
                                <a:schemeClr val="accent4">
                                  <a:shade val="20000"/>
                                  <a:satMod val="24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reflection blurRad="12700" stA="28000" endPos="45000" dist="1000" dir="5400000" sy="-100000" algn="bl" rotWithShape="0"/>
                          </a:effectLst>
                        </a:rPr>
                        <a:t>TOTAL DE PROJETOS</a:t>
                      </a:r>
                      <a:endParaRPr lang="en-US" sz="1800" b="1" cap="all" spc="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</a:endParaRPr>
                    </a:p>
                  </a:txBody>
                  <a:tcPr marL="76874" marR="76874" marT="38437" marB="38437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5019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Centro-Oeste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21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21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5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26</a:t>
                      </a:r>
                    </a:p>
                  </a:txBody>
                  <a:tcPr marL="76874" marR="76874" marT="38437" marB="38437"/>
                </a:tc>
              </a:tr>
              <a:tr h="496715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Nordeste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56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56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10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66</a:t>
                      </a:r>
                    </a:p>
                  </a:txBody>
                  <a:tcPr marL="76874" marR="76874" marT="38437" marB="38437"/>
                </a:tc>
              </a:tr>
              <a:tr h="409132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Norte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27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27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5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dirty="0">
                          <a:effectLst/>
                        </a:rPr>
                        <a:t>32</a:t>
                      </a:r>
                    </a:p>
                  </a:txBody>
                  <a:tcPr marL="76874" marR="76874" marT="38437" marB="38437"/>
                </a:tc>
              </a:tr>
              <a:tr h="478919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Sudeste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114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114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3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117</a:t>
                      </a:r>
                    </a:p>
                  </a:txBody>
                  <a:tcPr marL="76874" marR="76874" marT="38437" marB="38437"/>
                </a:tc>
              </a:tr>
              <a:tr h="543626">
                <a:tc>
                  <a:txBody>
                    <a:bodyPr/>
                    <a:lstStyle/>
                    <a:p>
                      <a:pPr fontAlgn="t"/>
                      <a:r>
                        <a:rPr lang="en-US" sz="1500">
                          <a:effectLst/>
                        </a:rPr>
                        <a:t>Sul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66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66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6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>
                          <a:effectLst/>
                        </a:rPr>
                        <a:t>72</a:t>
                      </a:r>
                    </a:p>
                  </a:txBody>
                  <a:tcPr marL="76874" marR="76874" marT="38437" marB="38437"/>
                </a:tc>
              </a:tr>
              <a:tr h="409132">
                <a:tc>
                  <a:txBody>
                    <a:bodyPr/>
                    <a:lstStyle/>
                    <a:p>
                      <a:pPr fontAlgn="t"/>
                      <a:r>
                        <a:rPr lang="en-US" sz="2400" b="1" dirty="0" smtClean="0">
                          <a:effectLst/>
                        </a:rPr>
                        <a:t>TOTAL</a:t>
                      </a:r>
                      <a:endParaRPr lang="en-US" sz="2400" b="1" dirty="0">
                        <a:effectLst/>
                      </a:endParaRP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</a:rPr>
                        <a:t>284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</a:rPr>
                        <a:t>284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</a:rPr>
                        <a:t>29</a:t>
                      </a:r>
                    </a:p>
                  </a:txBody>
                  <a:tcPr marL="76874" marR="76874" marT="38437" marB="38437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</a:rPr>
                        <a:t>313</a:t>
                      </a:r>
                    </a:p>
                  </a:txBody>
                  <a:tcPr marL="76874" marR="76874" marT="38437" marB="38437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11538" y="5507571"/>
            <a:ext cx="65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/>
                <a:cs typeface="Arial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/>
                <a:cs typeface="Arial" pitchFamily="34" charset="0"/>
              </a:rPr>
            </a:b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11439" y="846163"/>
            <a:ext cx="623702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PIBID 2014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582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20054" y="573205"/>
            <a:ext cx="9352495" cy="1064525"/>
          </a:xfrm>
        </p:spPr>
        <p:txBody>
          <a:bodyPr/>
          <a:lstStyle/>
          <a:p>
            <a:pPr algn="ctr" fontAlgn="base"/>
            <a:r>
              <a:rPr lang="pt-BR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PIBID </a:t>
            </a:r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r>
              <a:rPr lang="pt-B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chemeClr val="tx1"/>
                </a:solidFill>
              </a:rPr>
              <a:t> </a:t>
            </a:r>
            <a:endParaRPr lang="pt-BR" sz="2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22545"/>
              </p:ext>
            </p:extLst>
          </p:nvPr>
        </p:nvGraphicFramePr>
        <p:xfrm>
          <a:off x="862885" y="6361753"/>
          <a:ext cx="10723584" cy="350520"/>
        </p:xfrm>
        <a:graphic>
          <a:graphicData uri="http://schemas.openxmlformats.org/drawingml/2006/table">
            <a:tbl>
              <a:tblPr/>
              <a:tblGrid>
                <a:gridCol w="10723584"/>
              </a:tblGrid>
              <a:tr h="197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        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Figura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2: nº total de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bolsas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aprovadas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para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os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projetos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Pibid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em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2014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por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nível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de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participação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. 1.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Edital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Capes nº 61/2013  2. </a:t>
                      </a:r>
                      <a:r>
                        <a:rPr kumimoji="0" lang="en-US" alt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Edital</a:t>
                      </a:r>
                      <a:r>
                        <a:rPr kumimoji="0" lang="en-US" alt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Capes nº </a:t>
                      </a:r>
                      <a:r>
                        <a:rPr kumimoji="0" lang="en-US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66/2013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           Nota: dados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atualizados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em</a:t>
                      </a:r>
                      <a:r>
                        <a:rPr kumimoji="0" lang="en-US" alt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open_sansregular"/>
                          <a:cs typeface="Arial" pitchFamily="34" charset="0"/>
                        </a:rPr>
                        <a:t> 21/07/2014</a:t>
                      </a:r>
                      <a:endParaRPr kumimoji="0" lang="en-US" alt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55700" y="4232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11538" y="5507571"/>
            <a:ext cx="65" cy="3231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/>
                <a:cs typeface="Arial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/>
                <a:cs typeface="Arial" pitchFamily="34" charset="0"/>
              </a:rPr>
            </a:br>
            <a:endParaRPr kumimoji="0" lang="en-US" alt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317"/>
              </p:ext>
            </p:extLst>
          </p:nvPr>
        </p:nvGraphicFramePr>
        <p:xfrm>
          <a:off x="1313645" y="1871281"/>
          <a:ext cx="9891879" cy="424384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23748"/>
                <a:gridCol w="2373257"/>
                <a:gridCol w="2605497"/>
                <a:gridCol w="2489377"/>
              </a:tblGrid>
              <a:tr h="567628"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TIPO DE BOLSA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884" marR="52884" marT="26442" marB="2644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PIBID¹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884" marR="52884" marT="26442" marB="2644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PIBID DIVERSIDADE²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884" marR="52884" marT="26442" marB="2644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1" dirty="0" smtClean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US" sz="2000" b="1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52884" marR="52884" marT="26442" marB="26442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662075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 err="1" smtClean="0">
                          <a:effectLst/>
                        </a:rPr>
                        <a:t>Iniciação</a:t>
                      </a:r>
                      <a:r>
                        <a:rPr lang="en-US" sz="1800" b="1" dirty="0" smtClean="0">
                          <a:effectLst/>
                        </a:rPr>
                        <a:t> à </a:t>
                      </a:r>
                      <a:r>
                        <a:rPr lang="en-US" sz="1800" b="1" dirty="0" err="1" smtClean="0">
                          <a:effectLst/>
                        </a:rPr>
                        <a:t>Docência</a:t>
                      </a:r>
                      <a:endParaRPr lang="en-US" sz="1800" b="1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effectLst/>
                        </a:rPr>
                        <a:t>70.192</a:t>
                      </a:r>
                      <a:endParaRPr lang="en-US" sz="1800" b="1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b="1" dirty="0" smtClean="0">
                          <a:effectLst/>
                        </a:rPr>
                        <a:t>2.653</a:t>
                      </a:r>
                      <a:endParaRPr lang="en-US" sz="1800" b="1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smtClean="0">
                          <a:effectLst/>
                        </a:rPr>
                        <a:t>72.845</a:t>
                      </a:r>
                      <a:endParaRPr lang="en-US" sz="2800" b="1" dirty="0">
                        <a:effectLst/>
                      </a:endParaRPr>
                    </a:p>
                  </a:txBody>
                  <a:tcPr marL="52884" marR="52884" marT="26442" marB="26442"/>
                </a:tc>
              </a:tr>
              <a:tr h="398046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 err="1" smtClean="0">
                          <a:effectLst/>
                        </a:rPr>
                        <a:t>Supervisão</a:t>
                      </a:r>
                      <a:endParaRPr lang="en-US" sz="1800" b="1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effectLst/>
                        </a:rPr>
                        <a:t>11.354</a:t>
                      </a:r>
                      <a:endParaRPr lang="en-US" sz="1800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effectLst/>
                        </a:rPr>
                        <a:t>363</a:t>
                      </a:r>
                      <a:endParaRPr lang="en-US" sz="1800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effectLst/>
                        </a:rPr>
                        <a:t>11.717</a:t>
                      </a:r>
                      <a:endParaRPr lang="en-US" sz="1800" dirty="0">
                        <a:effectLst/>
                      </a:endParaRPr>
                    </a:p>
                  </a:txBody>
                  <a:tcPr marL="52884" marR="52884" marT="26442" marB="26442"/>
                </a:tc>
              </a:tr>
              <a:tr h="662075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 err="1" smtClean="0">
                          <a:effectLst/>
                        </a:rPr>
                        <a:t>Coordenação</a:t>
                      </a:r>
                      <a:r>
                        <a:rPr lang="en-US" sz="1800" b="1" dirty="0" smtClean="0">
                          <a:effectLst/>
                        </a:rPr>
                        <a:t> de </a:t>
                      </a:r>
                      <a:r>
                        <a:rPr lang="en-US" sz="1800" b="1" dirty="0" err="1" smtClean="0">
                          <a:effectLst/>
                        </a:rPr>
                        <a:t>Área</a:t>
                      </a:r>
                      <a:endParaRPr lang="en-US" sz="1800" b="1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smtClean="0">
                          <a:effectLst/>
                        </a:rPr>
                        <a:t>4.790</a:t>
                      </a:r>
                      <a:endParaRPr lang="en-US" sz="180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smtClean="0">
                          <a:effectLst/>
                        </a:rPr>
                        <a:t>134</a:t>
                      </a:r>
                      <a:endParaRPr lang="en-US" sz="180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effectLst/>
                        </a:rPr>
                        <a:t>4.924</a:t>
                      </a:r>
                      <a:endParaRPr lang="en-US" sz="1800" dirty="0">
                        <a:effectLst/>
                      </a:endParaRPr>
                    </a:p>
                  </a:txBody>
                  <a:tcPr marL="52884" marR="52884" marT="26442" marB="26442"/>
                </a:tc>
              </a:tr>
              <a:tr h="737208">
                <a:tc>
                  <a:txBody>
                    <a:bodyPr/>
                    <a:lstStyle/>
                    <a:p>
                      <a:pPr fontAlgn="t"/>
                      <a:r>
                        <a:rPr lang="pt-BR" sz="1800" b="1" dirty="0" smtClean="0">
                          <a:effectLst/>
                        </a:rPr>
                        <a:t>Coordenação de Área de Gestão</a:t>
                      </a:r>
                      <a:endParaRPr lang="pt-BR" sz="1800" b="1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smtClean="0">
                          <a:effectLst/>
                        </a:rPr>
                        <a:t>440</a:t>
                      </a:r>
                      <a:endParaRPr lang="en-US" sz="180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smtClean="0">
                          <a:effectLst/>
                        </a:rPr>
                        <a:t>15</a:t>
                      </a:r>
                      <a:endParaRPr lang="en-US" sz="180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effectLst/>
                        </a:rPr>
                        <a:t>455</a:t>
                      </a:r>
                      <a:endParaRPr lang="en-US" sz="1800" dirty="0">
                        <a:effectLst/>
                      </a:endParaRPr>
                    </a:p>
                  </a:txBody>
                  <a:tcPr marL="52884" marR="52884" marT="26442" marB="26442"/>
                </a:tc>
              </a:tr>
              <a:tr h="737208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 err="1" smtClean="0">
                          <a:effectLst/>
                        </a:rPr>
                        <a:t>Coordenação</a:t>
                      </a:r>
                      <a:r>
                        <a:rPr lang="en-US" sz="1800" b="1" dirty="0" smtClean="0">
                          <a:effectLst/>
                        </a:rPr>
                        <a:t> </a:t>
                      </a:r>
                      <a:r>
                        <a:rPr lang="en-US" sz="1800" b="1" dirty="0" err="1" smtClean="0">
                          <a:effectLst/>
                        </a:rPr>
                        <a:t>Institucional</a:t>
                      </a:r>
                      <a:endParaRPr lang="en-US" sz="1800" b="1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smtClean="0">
                          <a:effectLst/>
                        </a:rPr>
                        <a:t>284</a:t>
                      </a:r>
                      <a:endParaRPr lang="en-US" sz="180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smtClean="0">
                          <a:effectLst/>
                        </a:rPr>
                        <a:t>29</a:t>
                      </a:r>
                      <a:endParaRPr lang="en-US" sz="180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800" dirty="0" smtClean="0">
                          <a:effectLst/>
                        </a:rPr>
                        <a:t>319</a:t>
                      </a:r>
                      <a:endParaRPr lang="en-US" sz="1800" dirty="0">
                        <a:effectLst/>
                      </a:endParaRPr>
                    </a:p>
                  </a:txBody>
                  <a:tcPr marL="52884" marR="52884" marT="26442" marB="26442"/>
                </a:tc>
              </a:tr>
              <a:tr h="360141">
                <a:tc>
                  <a:txBody>
                    <a:bodyPr/>
                    <a:lstStyle/>
                    <a:p>
                      <a:pPr fontAlgn="t"/>
                      <a:r>
                        <a:rPr lang="en-US" sz="1800" b="1" dirty="0" smtClean="0">
                          <a:effectLst/>
                        </a:rPr>
                        <a:t>TOTAL</a:t>
                      </a:r>
                      <a:endParaRPr lang="en-US" sz="1800" b="1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smtClean="0">
                          <a:effectLst/>
                        </a:rPr>
                        <a:t>87.060</a:t>
                      </a:r>
                      <a:endParaRPr lang="en-US" sz="2800" b="1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smtClean="0">
                          <a:effectLst/>
                        </a:rPr>
                        <a:t>3.194</a:t>
                      </a:r>
                      <a:endParaRPr lang="en-US" sz="2800" b="1" dirty="0">
                        <a:effectLst/>
                      </a:endParaRPr>
                    </a:p>
                  </a:txBody>
                  <a:tcPr marL="52884" marR="52884" marT="26442" marB="26442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800" b="1" dirty="0" smtClean="0">
                          <a:effectLst/>
                        </a:rPr>
                        <a:t>90.254</a:t>
                      </a:r>
                      <a:endParaRPr lang="en-US" sz="2800" b="1" dirty="0">
                        <a:effectLst/>
                      </a:endParaRPr>
                    </a:p>
                  </a:txBody>
                  <a:tcPr marL="52884" marR="52884" marT="26442" marB="26442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1372949" y="2276515"/>
            <a:ext cx="2135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/>
                <a:cs typeface="Arial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/>
                <a:cs typeface="Arial" pitchFamily="34" charset="0"/>
              </a:rPr>
            </a:br>
            <a:r>
              <a:rPr kumimoji="0" lang="en-US" altLang="en-US" sz="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open_sansregular"/>
                <a:cs typeface="Arial" pitchFamily="34" charset="0"/>
              </a:rPr>
              <a:t>.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92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10" y="963167"/>
            <a:ext cx="11027390" cy="5260211"/>
          </a:xfrm>
        </p:spPr>
        <p:txBody>
          <a:bodyPr/>
          <a:lstStyle/>
          <a:p>
            <a:pPr fontAlgn="base"/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PIBID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chemeClr val="tx1"/>
                </a:solidFill>
              </a:rPr>
              <a:t> </a:t>
            </a:r>
            <a:r>
              <a:rPr lang="pt-BR" sz="2800" b="1" i="1" dirty="0" smtClean="0">
                <a:solidFill>
                  <a:schemeClr val="bg1">
                    <a:lumMod val="85000"/>
                  </a:schemeClr>
                </a:solidFill>
              </a:rPr>
              <a:t>Programa </a:t>
            </a:r>
            <a:r>
              <a:rPr lang="pt-BR" sz="2800" b="1" i="1" dirty="0">
                <a:solidFill>
                  <a:schemeClr val="bg1">
                    <a:lumMod val="85000"/>
                  </a:schemeClr>
                </a:solidFill>
              </a:rPr>
              <a:t>Institucional de Bolsa de Iniciação à </a:t>
            </a:r>
            <a:r>
              <a:rPr lang="pt-BR" sz="2800" b="1" i="1" dirty="0" smtClean="0">
                <a:solidFill>
                  <a:schemeClr val="bg1">
                    <a:lumMod val="85000"/>
                  </a:schemeClr>
                </a:solidFill>
              </a:rPr>
              <a:t>Docência</a:t>
            </a:r>
            <a:br>
              <a:rPr lang="pt-BR" sz="2800" b="1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2800" b="1" i="1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2800" b="1" i="1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800" b="1" dirty="0" err="1" smtClean="0">
                <a:solidFill>
                  <a:schemeClr val="tx1"/>
                </a:solidFill>
              </a:rPr>
              <a:t>Pibid</a:t>
            </a:r>
            <a:r>
              <a:rPr lang="pt-BR" sz="2800" b="1" dirty="0" smtClean="0">
                <a:solidFill>
                  <a:schemeClr val="tx1"/>
                </a:solidFill>
              </a:rPr>
              <a:t> e  </a:t>
            </a:r>
            <a:r>
              <a:rPr lang="pt-BR" sz="2800" b="1" dirty="0" err="1">
                <a:solidFill>
                  <a:schemeClr val="tx1"/>
                </a:solidFill>
              </a:rPr>
              <a:t>Pibid</a:t>
            </a:r>
            <a:r>
              <a:rPr lang="pt-BR" sz="2800" b="1" dirty="0">
                <a:solidFill>
                  <a:schemeClr val="tx1"/>
                </a:solidFill>
              </a:rPr>
              <a:t> </a:t>
            </a:r>
            <a:r>
              <a:rPr lang="pt-BR" sz="2800" b="1" dirty="0" smtClean="0">
                <a:solidFill>
                  <a:schemeClr val="tx1"/>
                </a:solidFill>
              </a:rPr>
              <a:t>Diversidade </a:t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Proposta </a:t>
            </a:r>
            <a:r>
              <a:rPr lang="pt-BR" sz="2000" dirty="0">
                <a:solidFill>
                  <a:schemeClr val="tx1"/>
                </a:solidFill>
              </a:rPr>
              <a:t>de </a:t>
            </a:r>
            <a:r>
              <a:rPr lang="pt-BR" sz="2000" b="1" dirty="0">
                <a:solidFill>
                  <a:schemeClr val="tx1"/>
                </a:solidFill>
              </a:rPr>
              <a:t>incentivo e valorização do magistério </a:t>
            </a:r>
            <a:r>
              <a:rPr lang="pt-BR" sz="2000" dirty="0">
                <a:solidFill>
                  <a:schemeClr val="tx1"/>
                </a:solidFill>
              </a:rPr>
              <a:t>e de </a:t>
            </a:r>
            <a:r>
              <a:rPr lang="pt-BR" sz="2000" b="1" dirty="0">
                <a:solidFill>
                  <a:schemeClr val="tx1"/>
                </a:solidFill>
              </a:rPr>
              <a:t>aprimoramento do processo de formação de docentes para a educação básica</a:t>
            </a:r>
            <a:r>
              <a:rPr lang="pt-BR" sz="2000" b="1" dirty="0" smtClean="0">
                <a:solidFill>
                  <a:schemeClr val="tx1"/>
                </a:solidFill>
              </a:rPr>
              <a:t>.</a:t>
            </a:r>
            <a:r>
              <a:rPr lang="pt-BR" sz="2000" b="1" dirty="0">
                <a:solidFill>
                  <a:prstClr val="black"/>
                </a:solidFill>
              </a:rPr>
              <a:t> </a:t>
            </a:r>
            <a:r>
              <a:rPr lang="pt-BR" sz="2000" b="1" dirty="0" smtClean="0">
                <a:solidFill>
                  <a:prstClr val="black"/>
                </a:solidFill>
              </a:rPr>
              <a:t/>
            </a:r>
            <a:br>
              <a:rPr lang="pt-BR" sz="2000" b="1" dirty="0" smtClean="0">
                <a:solidFill>
                  <a:prstClr val="black"/>
                </a:solidFill>
              </a:rPr>
            </a:br>
            <a:r>
              <a:rPr lang="pt-BR" sz="2000" b="1" dirty="0" smtClean="0">
                <a:solidFill>
                  <a:schemeClr val="tx1"/>
                </a:solidFill>
              </a:rPr>
              <a:t/>
            </a:r>
            <a:br>
              <a:rPr lang="pt-BR" sz="2000" b="1" dirty="0" smtClean="0">
                <a:solidFill>
                  <a:schemeClr val="tx1"/>
                </a:solidFill>
              </a:rPr>
            </a:br>
            <a:r>
              <a:rPr lang="pt-BR" sz="2400" b="1" dirty="0" smtClean="0">
                <a:solidFill>
                  <a:schemeClr val="tx1"/>
                </a:solidFill>
              </a:rPr>
              <a:t>Bolsa de Iniciação </a:t>
            </a:r>
            <a:r>
              <a:rPr lang="pt-BR" sz="2400" b="1" dirty="0">
                <a:solidFill>
                  <a:schemeClr val="tx1"/>
                </a:solidFill>
              </a:rPr>
              <a:t>à docência</a:t>
            </a:r>
            <a:r>
              <a:rPr lang="pt-BR" sz="2400" dirty="0">
                <a:solidFill>
                  <a:schemeClr val="tx1"/>
                </a:solidFill>
              </a:rPr>
              <a:t> – para estudantes de licenciatura das áreas abrangidas </a:t>
            </a:r>
            <a:r>
              <a:rPr lang="pt-BR" sz="2400" dirty="0" smtClean="0">
                <a:solidFill>
                  <a:schemeClr val="tx1"/>
                </a:solidFill>
              </a:rPr>
              <a:t/>
            </a:r>
            <a:br>
              <a:rPr lang="pt-BR" sz="2400" dirty="0" smtClean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/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 smtClean="0">
                <a:solidFill>
                  <a:schemeClr val="tx1"/>
                </a:solidFill>
              </a:rPr>
              <a:t>Valor</a:t>
            </a:r>
            <a:r>
              <a:rPr lang="pt-BR" sz="2400" dirty="0">
                <a:solidFill>
                  <a:schemeClr val="tx1"/>
                </a:solidFill>
              </a:rPr>
              <a:t>: R$400,00 (quatrocentos reais</a:t>
            </a:r>
            <a:r>
              <a:rPr lang="pt-BR" sz="2400" dirty="0" smtClean="0">
                <a:solidFill>
                  <a:schemeClr val="tx1"/>
                </a:solidFill>
              </a:rPr>
              <a:t>).</a:t>
            </a:r>
            <a:br>
              <a:rPr lang="pt-BR" sz="2400" dirty="0" smtClean="0">
                <a:solidFill>
                  <a:schemeClr val="tx1"/>
                </a:solidFill>
              </a:rPr>
            </a:br>
            <a:endParaRPr lang="pt-BR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55700" y="4232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6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3038" y="900752"/>
            <a:ext cx="8963328" cy="779880"/>
          </a:xfrm>
          <a:ln w="12700">
            <a:solidFill>
              <a:schemeClr val="accent1">
                <a:lumMod val="75000"/>
              </a:schemeClr>
            </a:solidFill>
          </a:ln>
        </p:spPr>
        <p:txBody>
          <a:bodyPr/>
          <a:lstStyle/>
          <a:p>
            <a:pPr algn="ctr"/>
            <a:r>
              <a:rPr lang="pt-B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FENÔMENO DA EVASÃO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53803" y="2601532"/>
            <a:ext cx="9032895" cy="363176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900" i="1" dirty="0" smtClean="0"/>
              <a:t>“O estudo  d</a:t>
            </a:r>
            <a:r>
              <a:rPr lang="pt-BR" sz="1900" i="1" dirty="0" smtClean="0"/>
              <a:t>a evasão no </a:t>
            </a:r>
            <a:r>
              <a:rPr lang="pt-BR" sz="1900" i="1" dirty="0"/>
              <a:t>ensino superior é extremamente complexo porque envolve não só uma variedade de perspectivas, mas também uma gama de diferentes tipos de abandono.</a:t>
            </a:r>
          </a:p>
          <a:p>
            <a:pPr algn="ctr"/>
            <a:endParaRPr lang="pt-BR" sz="1900" i="1" dirty="0"/>
          </a:p>
          <a:p>
            <a:pPr algn="ctr"/>
            <a:r>
              <a:rPr lang="pt-BR" sz="1900" i="1" dirty="0"/>
              <a:t>Provavelmente, nenhuma definição pode </a:t>
            </a:r>
            <a:r>
              <a:rPr lang="pt-BR" sz="1900" i="1" dirty="0" smtClean="0"/>
              <a:t>captar </a:t>
            </a:r>
            <a:r>
              <a:rPr lang="pt-BR" sz="1900" i="1" dirty="0"/>
              <a:t>totalmente a complexidade deste fenômeno </a:t>
            </a:r>
            <a:r>
              <a:rPr lang="pt-BR" sz="1900" i="1" dirty="0" smtClean="0"/>
              <a:t>universitário.</a:t>
            </a:r>
            <a:endParaRPr lang="pt-BR" sz="1900" i="1" dirty="0"/>
          </a:p>
          <a:p>
            <a:pPr algn="ctr"/>
            <a:endParaRPr lang="pt-BR" sz="1900" i="1" dirty="0"/>
          </a:p>
          <a:p>
            <a:pPr algn="ctr"/>
            <a:r>
              <a:rPr lang="pt-BR" sz="1900" i="1" dirty="0"/>
              <a:t>Pesquisadores e funcionários das instituições </a:t>
            </a:r>
            <a:r>
              <a:rPr lang="pt-BR" sz="1900" i="1" dirty="0" smtClean="0"/>
              <a:t>devem </a:t>
            </a:r>
            <a:r>
              <a:rPr lang="pt-BR" sz="1900" i="1" dirty="0"/>
              <a:t>escolher cuidadosamente as definições que melhor se </a:t>
            </a:r>
            <a:r>
              <a:rPr lang="pt-BR" sz="1900" i="1" dirty="0" smtClean="0"/>
              <a:t>ajustem </a:t>
            </a:r>
            <a:r>
              <a:rPr lang="pt-BR" sz="1900" i="1" dirty="0"/>
              <a:t>aos </a:t>
            </a:r>
            <a:r>
              <a:rPr lang="pt-BR" sz="1900" i="1" dirty="0" smtClean="0"/>
              <a:t>seus            </a:t>
            </a:r>
            <a:r>
              <a:rPr lang="pt-BR" sz="1900" i="1" dirty="0"/>
              <a:t>interesses e objetivos. </a:t>
            </a:r>
            <a:r>
              <a:rPr lang="pt-BR" sz="1900" i="1" dirty="0" smtClean="0"/>
              <a:t>(...)".</a:t>
            </a:r>
            <a:endParaRPr lang="es-ES" sz="1900" dirty="0" smtClean="0"/>
          </a:p>
          <a:p>
            <a:endParaRPr lang="es-ES" sz="1200" b="1" dirty="0" smtClean="0">
              <a:latin typeface="Calibri" panose="020F0502020204030204" pitchFamily="34" charset="0"/>
            </a:endParaRPr>
          </a:p>
          <a:p>
            <a:pPr algn="just"/>
            <a:r>
              <a:rPr lang="es-ES" sz="1200" b="1" dirty="0" smtClean="0">
                <a:latin typeface="Calibri" panose="020F0502020204030204" pitchFamily="34" charset="0"/>
              </a:rPr>
              <a:t>TINTO</a:t>
            </a:r>
            <a:r>
              <a:rPr lang="es-ES" sz="1200" dirty="0" smtClean="0">
                <a:latin typeface="Calibri" panose="020F0502020204030204" pitchFamily="34" charset="0"/>
              </a:rPr>
              <a:t>, </a:t>
            </a:r>
            <a:r>
              <a:rPr lang="es-ES" sz="1200" dirty="0" err="1" smtClean="0">
                <a:latin typeface="Calibri" panose="020F0502020204030204" pitchFamily="34" charset="0"/>
              </a:rPr>
              <a:t>Vincent</a:t>
            </a:r>
            <a:r>
              <a:rPr lang="es-ES" sz="1200" dirty="0" smtClean="0">
                <a:latin typeface="Calibri" panose="020F0502020204030204" pitchFamily="34" charset="0"/>
              </a:rPr>
              <a:t>. </a:t>
            </a:r>
            <a:r>
              <a:rPr lang="es-ES" sz="1400" b="1" i="1" dirty="0" smtClean="0">
                <a:latin typeface="Calibri" panose="020F0502020204030204" pitchFamily="34" charset="0"/>
              </a:rPr>
              <a:t>Definir la </a:t>
            </a:r>
            <a:r>
              <a:rPr lang="es-ES" sz="1400" b="1" i="1" dirty="0" err="1" smtClean="0">
                <a:latin typeface="Calibri" panose="020F0502020204030204" pitchFamily="34" charset="0"/>
              </a:rPr>
              <a:t>desercion</a:t>
            </a:r>
            <a:r>
              <a:rPr lang="es-ES" sz="1400" i="1" dirty="0" smtClean="0">
                <a:latin typeface="Calibri" panose="020F0502020204030204" pitchFamily="34" charset="0"/>
              </a:rPr>
              <a:t>: una </a:t>
            </a:r>
            <a:r>
              <a:rPr lang="es-ES" sz="1400" i="1" dirty="0" err="1" smtClean="0">
                <a:latin typeface="Calibri" panose="020F0502020204030204" pitchFamily="34" charset="0"/>
              </a:rPr>
              <a:t>cuestion</a:t>
            </a:r>
            <a:r>
              <a:rPr lang="es-ES" sz="1400" i="1" dirty="0" smtClean="0">
                <a:latin typeface="Calibri" panose="020F0502020204030204" pitchFamily="34" charset="0"/>
              </a:rPr>
              <a:t> de perspectiva.</a:t>
            </a:r>
            <a:r>
              <a:rPr lang="es-ES" sz="600" dirty="0" smtClean="0">
                <a:latin typeface="Calibri" panose="020F0502020204030204" pitchFamily="34" charset="0"/>
              </a:rPr>
              <a:t> </a:t>
            </a:r>
            <a:r>
              <a:rPr lang="es-ES" sz="1400" dirty="0" smtClean="0">
                <a:latin typeface="Calibri" panose="020F0502020204030204" pitchFamily="34" charset="0"/>
              </a:rPr>
              <a:t>Revista de la Educación Superior, N.71, Vol. 18, Julio - Septiembre de 1989, ANUIES, México.</a:t>
            </a:r>
            <a:endParaRPr lang="en-US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40" y="2601532"/>
            <a:ext cx="1245961" cy="181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94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10" y="641444"/>
            <a:ext cx="11041038" cy="5868537"/>
          </a:xfrm>
        </p:spPr>
        <p:txBody>
          <a:bodyPr/>
          <a:lstStyle/>
          <a:p>
            <a:pPr algn="ctr" fontAlgn="base"/>
            <a:r>
              <a:rPr lang="pt-B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PIBID</a:t>
            </a:r>
            <a: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dirty="0">
                <a:solidFill>
                  <a:schemeClr val="tx1"/>
                </a:solidFill>
              </a:rPr>
              <a:t> </a:t>
            </a:r>
            <a:r>
              <a:rPr lang="pt-BR" sz="2400" dirty="0" smtClean="0">
                <a:solidFill>
                  <a:schemeClr val="tx1"/>
                </a:solidFill>
              </a:rPr>
              <a:t/>
            </a:r>
            <a:br>
              <a:rPr lang="pt-BR" sz="24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1800" b="1" i="1" dirty="0" smtClean="0">
                <a:solidFill>
                  <a:schemeClr val="tx1"/>
                </a:solidFill>
              </a:rPr>
              <a:t>Um </a:t>
            </a:r>
            <a:r>
              <a:rPr lang="pt-BR" sz="1800" b="1" i="1" dirty="0">
                <a:solidFill>
                  <a:schemeClr val="tx1"/>
                </a:solidFill>
              </a:rPr>
              <a:t>estudo avaliativo do Programa Institucional de Bolsa de Iniciação à Docência </a:t>
            </a:r>
            <a:r>
              <a:rPr lang="pt-BR" sz="1800" b="1" dirty="0">
                <a:solidFill>
                  <a:schemeClr val="tx1"/>
                </a:solidFill>
              </a:rPr>
              <a:t>(</a:t>
            </a:r>
            <a:r>
              <a:rPr lang="pt-BR" sz="1800" b="1" dirty="0" err="1">
                <a:solidFill>
                  <a:schemeClr val="tx1"/>
                </a:solidFill>
              </a:rPr>
              <a:t>Pibid</a:t>
            </a:r>
            <a:r>
              <a:rPr lang="pt-BR" sz="1800" b="1" dirty="0">
                <a:solidFill>
                  <a:schemeClr val="tx1"/>
                </a:solidFill>
              </a:rPr>
              <a:t>). </a:t>
            </a:r>
            <a:r>
              <a:rPr lang="pt-BR" sz="1800" b="1" dirty="0" smtClean="0">
                <a:solidFill>
                  <a:schemeClr val="tx1"/>
                </a:solidFill>
              </a:rPr>
              <a:t/>
            </a:r>
            <a:br>
              <a:rPr lang="pt-BR" sz="1800" b="1" dirty="0" smtClean="0">
                <a:solidFill>
                  <a:schemeClr val="tx1"/>
                </a:solidFill>
              </a:rPr>
            </a:br>
            <a:r>
              <a:rPr lang="pt-BR" sz="1600" dirty="0" smtClean="0">
                <a:solidFill>
                  <a:schemeClr val="tx1"/>
                </a:solidFill>
              </a:rPr>
              <a:t>Gatti, </a:t>
            </a:r>
            <a:r>
              <a:rPr lang="pt-BR" sz="1600" dirty="0" err="1">
                <a:solidFill>
                  <a:schemeClr val="tx1"/>
                </a:solidFill>
              </a:rPr>
              <a:t>Bernardete</a:t>
            </a:r>
            <a:r>
              <a:rPr lang="pt-BR" sz="1600" dirty="0">
                <a:solidFill>
                  <a:schemeClr val="tx1"/>
                </a:solidFill>
              </a:rPr>
              <a:t> </a:t>
            </a:r>
            <a:r>
              <a:rPr lang="pt-BR" sz="1600" dirty="0" smtClean="0">
                <a:solidFill>
                  <a:schemeClr val="tx1"/>
                </a:solidFill>
              </a:rPr>
              <a:t>A. et </a:t>
            </a:r>
            <a:r>
              <a:rPr lang="pt-BR" sz="1600" dirty="0" err="1" smtClean="0">
                <a:solidFill>
                  <a:schemeClr val="tx1"/>
                </a:solidFill>
              </a:rPr>
              <a:t>all</a:t>
            </a:r>
            <a:r>
              <a:rPr lang="pt-BR" sz="1600" dirty="0" smtClean="0">
                <a:solidFill>
                  <a:schemeClr val="tx1"/>
                </a:solidFill>
              </a:rPr>
              <a:t>., São </a:t>
            </a:r>
            <a:r>
              <a:rPr lang="pt-BR" sz="1600" dirty="0">
                <a:solidFill>
                  <a:schemeClr val="tx1"/>
                </a:solidFill>
              </a:rPr>
              <a:t>Paulo: FCC/SEP, </a:t>
            </a:r>
            <a:r>
              <a:rPr lang="pt-BR" sz="1600" b="1" dirty="0" smtClean="0">
                <a:solidFill>
                  <a:schemeClr val="tx1"/>
                </a:solidFill>
              </a:rPr>
              <a:t>2014</a:t>
            </a:r>
            <a:r>
              <a:rPr lang="pt-BR" sz="1600" dirty="0" smtClean="0">
                <a:solidFill>
                  <a:schemeClr val="tx1"/>
                </a:solidFill>
              </a:rPr>
              <a:t/>
            </a:r>
            <a:br>
              <a:rPr lang="pt-BR" sz="16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(mais de 20 mil questionários validados)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Para os cursos de Licenciatura</a:t>
            </a:r>
            <a:r>
              <a:rPr lang="pt-BR" sz="2000" dirty="0">
                <a:solidFill>
                  <a:schemeClr val="tx1"/>
                </a:solidFill>
              </a:rPr>
              <a:t/>
            </a:r>
            <a:br>
              <a:rPr lang="pt-BR" sz="2000" dirty="0">
                <a:solidFill>
                  <a:schemeClr val="tx1"/>
                </a:solidFill>
              </a:rPr>
            </a:br>
            <a:r>
              <a:rPr lang="pt-BR" sz="2000" i="1" dirty="0" smtClean="0">
                <a:solidFill>
                  <a:schemeClr val="tx1"/>
                </a:solidFill>
              </a:rPr>
              <a:t>“</a:t>
            </a:r>
            <a:r>
              <a:rPr lang="pt-BR" sz="2000" b="1" i="1" dirty="0" smtClean="0">
                <a:solidFill>
                  <a:schemeClr val="tx1"/>
                </a:solidFill>
              </a:rPr>
              <a:t>A </a:t>
            </a:r>
            <a:r>
              <a:rPr lang="pt-BR" sz="2000" b="1" i="1" dirty="0">
                <a:solidFill>
                  <a:schemeClr val="tx1"/>
                </a:solidFill>
              </a:rPr>
              <a:t>participação no Programa contribui para a permanência dos estudantes nas licenciaturas, para </a:t>
            </a:r>
            <a:r>
              <a:rPr lang="pt-BR" sz="2000" b="1" i="1" u="sng" dirty="0">
                <a:solidFill>
                  <a:schemeClr val="tx1"/>
                </a:solidFill>
              </a:rPr>
              <a:t>a redução da evasão </a:t>
            </a:r>
            <a:r>
              <a:rPr lang="pt-BR" sz="2000" b="1" i="1" dirty="0">
                <a:solidFill>
                  <a:schemeClr val="tx1"/>
                </a:solidFill>
              </a:rPr>
              <a:t>e para atrair novos estudantes</a:t>
            </a:r>
            <a:r>
              <a:rPr lang="pt-BR" sz="2000" b="1" i="1" dirty="0" smtClean="0">
                <a:solidFill>
                  <a:schemeClr val="tx1"/>
                </a:solidFill>
              </a:rPr>
              <a:t>.” </a:t>
            </a:r>
            <a:r>
              <a:rPr lang="pt-BR" sz="2000" dirty="0" smtClean="0">
                <a:solidFill>
                  <a:schemeClr val="tx1"/>
                </a:solidFill>
              </a:rPr>
              <a:t>(p. 104)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/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dirty="0" smtClean="0">
                <a:solidFill>
                  <a:schemeClr val="tx1"/>
                </a:solidFill>
              </a:rPr>
              <a:t>Para as escolas e seus alunos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i="1" dirty="0" smtClean="0">
                <a:solidFill>
                  <a:schemeClr val="tx1"/>
                </a:solidFill>
              </a:rPr>
              <a:t>“</a:t>
            </a:r>
            <a:r>
              <a:rPr lang="pt-BR" sz="2000" b="1" i="1" dirty="0" smtClean="0">
                <a:solidFill>
                  <a:schemeClr val="tx1"/>
                </a:solidFill>
              </a:rPr>
              <a:t>Aumento </a:t>
            </a:r>
            <a:r>
              <a:rPr lang="pt-BR" sz="2000" b="1" i="1" dirty="0">
                <a:solidFill>
                  <a:schemeClr val="tx1"/>
                </a:solidFill>
              </a:rPr>
              <a:t>no interesse dos alunos pelas disciplinas e pelas atividades da escola, </a:t>
            </a:r>
            <a:r>
              <a:rPr lang="pt-BR" sz="2000" b="1" i="1" u="sng" dirty="0">
                <a:solidFill>
                  <a:schemeClr val="tx1"/>
                </a:solidFill>
              </a:rPr>
              <a:t>reduzindo a evasão </a:t>
            </a:r>
            <a:r>
              <a:rPr lang="pt-BR" sz="2000" b="1" i="1" dirty="0">
                <a:solidFill>
                  <a:schemeClr val="tx1"/>
                </a:solidFill>
              </a:rPr>
              <a:t>(destaque no ensino médio</a:t>
            </a:r>
            <a:r>
              <a:rPr lang="pt-BR" sz="2000" b="1" i="1" dirty="0" smtClean="0">
                <a:solidFill>
                  <a:schemeClr val="tx1"/>
                </a:solidFill>
              </a:rPr>
              <a:t>).” </a:t>
            </a:r>
            <a:r>
              <a:rPr lang="pt-BR" sz="2000" dirty="0" smtClean="0">
                <a:solidFill>
                  <a:schemeClr val="tx1"/>
                </a:solidFill>
              </a:rPr>
              <a:t>(p. 106)</a:t>
            </a:r>
            <a:br>
              <a:rPr lang="pt-BR" sz="2000" dirty="0" smtClean="0">
                <a:solidFill>
                  <a:schemeClr val="tx1"/>
                </a:solidFill>
              </a:rPr>
            </a:br>
            <a:r>
              <a:rPr lang="pt-BR" sz="2000" b="1" dirty="0">
                <a:solidFill>
                  <a:schemeClr val="tx1"/>
                </a:solidFill>
                <a:latin typeface="open_sansregular"/>
              </a:rPr>
              <a:t/>
            </a:r>
            <a:br>
              <a:rPr lang="pt-BR" sz="2000" b="1" dirty="0">
                <a:solidFill>
                  <a:schemeClr val="tx1"/>
                </a:solidFill>
                <a:latin typeface="open_sansregular"/>
              </a:rPr>
            </a:br>
            <a:r>
              <a:rPr lang="pt-BR" sz="1600" dirty="0">
                <a:solidFill>
                  <a:schemeClr val="tx1"/>
                </a:solidFill>
                <a:latin typeface="open_sansregular"/>
              </a:rPr>
              <a:t>Disponível em: </a:t>
            </a:r>
            <a:r>
              <a:rPr lang="pt-BR" sz="1600" dirty="0">
                <a:solidFill>
                  <a:schemeClr val="tx1"/>
                </a:solidFill>
                <a:latin typeface="open_sansregular"/>
                <a:hlinkClick r:id="rId2"/>
              </a:rPr>
              <a:t>http://</a:t>
            </a:r>
            <a:r>
              <a:rPr lang="pt-BR" sz="1600" dirty="0" smtClean="0">
                <a:solidFill>
                  <a:schemeClr val="tx1"/>
                </a:solidFill>
                <a:latin typeface="open_sansregular"/>
                <a:hlinkClick r:id="rId2"/>
              </a:rPr>
              <a:t>migre.me/pXlEV</a:t>
            </a:r>
            <a:r>
              <a:rPr lang="pt-BR" sz="1600" dirty="0" smtClean="0">
                <a:solidFill>
                  <a:schemeClr val="tx1"/>
                </a:solidFill>
                <a:latin typeface="open_sansregular"/>
              </a:rPr>
              <a:t> </a:t>
            </a:r>
            <a:r>
              <a:rPr lang="pt-BR" sz="1200" dirty="0" smtClean="0">
                <a:solidFill>
                  <a:schemeClr val="tx1"/>
                </a:solidFill>
                <a:latin typeface="open_sansregular"/>
              </a:rPr>
              <a:t>Acesso em: 20 Abril 2015</a:t>
            </a:r>
            <a:endParaRPr lang="pt-BR" sz="1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55700" y="4232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21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09" y="641445"/>
            <a:ext cx="10713492" cy="5581934"/>
          </a:xfrm>
          <a:ln>
            <a:solidFill>
              <a:srgbClr val="00B050"/>
            </a:solidFill>
          </a:ln>
        </p:spPr>
        <p:txBody>
          <a:bodyPr/>
          <a:lstStyle/>
          <a:p>
            <a:pPr algn="ctr" fontAlgn="base"/>
            <a:r>
              <a:rPr lang="pt-BR" sz="9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Sugestões </a:t>
            </a:r>
            <a:r>
              <a:rPr lang="pt-B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(do estudo)</a:t>
            </a:r>
            <a:br>
              <a:rPr lang="pt-BR" sz="5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>- Ampliar </a:t>
            </a:r>
            <a:r>
              <a:rPr lang="pt-BR" sz="3200" b="1" dirty="0">
                <a:solidFill>
                  <a:schemeClr val="tx1"/>
                </a:solidFill>
              </a:rPr>
              <a:t>o programa </a:t>
            </a:r>
            <a:r>
              <a:rPr lang="pt-BR" sz="3200" b="1" dirty="0" smtClean="0">
                <a:solidFill>
                  <a:schemeClr val="tx1"/>
                </a:solidFill>
              </a:rPr>
              <a:t>(número </a:t>
            </a:r>
            <a:r>
              <a:rPr lang="pt-BR" sz="3200" b="1" dirty="0">
                <a:solidFill>
                  <a:schemeClr val="tx1"/>
                </a:solidFill>
              </a:rPr>
              <a:t>de </a:t>
            </a:r>
            <a:r>
              <a:rPr lang="pt-BR" sz="3200" b="1" dirty="0" smtClean="0">
                <a:solidFill>
                  <a:schemeClr val="tx1"/>
                </a:solidFill>
              </a:rPr>
              <a:t>IES participantes</a:t>
            </a:r>
            <a:r>
              <a:rPr lang="pt-BR" sz="3200" b="1" dirty="0">
                <a:solidFill>
                  <a:schemeClr val="tx1"/>
                </a:solidFill>
              </a:rPr>
              <a:t>, de escolas, de </a:t>
            </a:r>
            <a:r>
              <a:rPr lang="pt-BR" sz="3200" b="1" dirty="0" smtClean="0">
                <a:solidFill>
                  <a:schemeClr val="tx1"/>
                </a:solidFill>
              </a:rPr>
              <a:t>bolsas).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>- </a:t>
            </a:r>
            <a:r>
              <a:rPr lang="en-US" sz="3200" b="1" dirty="0" err="1" smtClean="0">
                <a:solidFill>
                  <a:schemeClr val="tx1"/>
                </a:solidFill>
              </a:rPr>
              <a:t>Oferecer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auxílio-transporte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aos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estudantes-bolsistas</a:t>
            </a:r>
            <a:r>
              <a:rPr lang="en-US" sz="3200" b="1" dirty="0">
                <a:solidFill>
                  <a:schemeClr val="tx1"/>
                </a:solidFill>
              </a:rPr>
              <a:t>. </a:t>
            </a: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>
                <a:solidFill>
                  <a:schemeClr val="tx1"/>
                </a:solidFill>
              </a:rPr>
              <a:t>- </a:t>
            </a:r>
            <a:r>
              <a:rPr lang="pt-BR" sz="3200" b="1" dirty="0" smtClean="0">
                <a:solidFill>
                  <a:schemeClr val="tx1"/>
                </a:solidFill>
              </a:rPr>
              <a:t>Aumentar </a:t>
            </a:r>
            <a:r>
              <a:rPr lang="pt-BR" sz="3200" b="1" dirty="0">
                <a:solidFill>
                  <a:schemeClr val="tx1"/>
                </a:solidFill>
              </a:rPr>
              <a:t>o valor das bolsas, com reajustes </a:t>
            </a:r>
            <a:r>
              <a:rPr lang="pt-BR" sz="3200" b="1" dirty="0" smtClean="0">
                <a:solidFill>
                  <a:schemeClr val="tx1"/>
                </a:solidFill>
              </a:rPr>
              <a:t>periódicos.</a:t>
            </a:r>
            <a:endParaRPr lang="pt-BR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155700" y="4232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t-BR" altLang="pt-BR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t-BR" alt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635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223493"/>
            <a:ext cx="9422060" cy="3553888"/>
          </a:xfrm>
        </p:spPr>
        <p:txBody>
          <a:bodyPr/>
          <a:lstStyle/>
          <a:p>
            <a:pPr algn="ctr"/>
            <a: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SUGESTÕES</a:t>
            </a:r>
            <a:b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Finais</a:t>
            </a:r>
            <a: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11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756885" cy="861420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 a CONTINUIDADE DOS ESTUDOS E AÇÕES DA DIRETORIA DA ABRUEM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7179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685012" cy="2650259"/>
          </a:xfrm>
        </p:spPr>
        <p:txBody>
          <a:bodyPr/>
          <a:lstStyle/>
          <a:p>
            <a:r>
              <a:rPr lang="pt-BR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Algumas Sugestões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895558" y="1036320"/>
            <a:ext cx="4040666" cy="526694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pt-BR" b="1" dirty="0" smtClean="0">
                <a:solidFill>
                  <a:schemeClr val="tx1"/>
                </a:solidFill>
              </a:rPr>
              <a:t>E</a:t>
            </a:r>
            <a:r>
              <a:rPr lang="pt-BR" sz="1800" b="1" cap="none" dirty="0" smtClean="0">
                <a:solidFill>
                  <a:schemeClr val="tx1"/>
                </a:solidFill>
              </a:rPr>
              <a:t>streitar diálogo com o MEC com vistas a precisar as definições/conceitos e instrumentos de coleta de dados</a:t>
            </a:r>
          </a:p>
          <a:p>
            <a:pPr marL="285750" indent="-285750">
              <a:buFontTx/>
              <a:buChar char="-"/>
            </a:pPr>
            <a:r>
              <a:rPr lang="pt-BR" sz="1800" b="1" cap="none" dirty="0" smtClean="0">
                <a:solidFill>
                  <a:schemeClr val="tx1"/>
                </a:solidFill>
              </a:rPr>
              <a:t>Ampliação dos programas de Assistência Estudantil – </a:t>
            </a:r>
            <a:r>
              <a:rPr lang="pt-BR" sz="1800" b="1" u="sng" cap="none" dirty="0" smtClean="0">
                <a:solidFill>
                  <a:schemeClr val="tx1"/>
                </a:solidFill>
              </a:rPr>
              <a:t>Editais sem restrições para as IES estaduais e municipais</a:t>
            </a:r>
          </a:p>
          <a:p>
            <a:pPr marL="285750" indent="-285750">
              <a:buFontTx/>
              <a:buChar char="-"/>
            </a:pPr>
            <a:r>
              <a:rPr lang="pt-BR" sz="1800" b="1" cap="none" dirty="0" smtClean="0">
                <a:solidFill>
                  <a:schemeClr val="tx1"/>
                </a:solidFill>
              </a:rPr>
              <a:t>Fortalecimento do PIBID e de outros programas que aprimorem a relação com escolas , docentes e  estudantes da educação básica</a:t>
            </a:r>
          </a:p>
          <a:p>
            <a:pPr marL="285750" indent="-285750">
              <a:buFontTx/>
              <a:buChar char="-"/>
            </a:pPr>
            <a:r>
              <a:rPr lang="pt-BR" sz="1800" b="1" cap="none" dirty="0" smtClean="0">
                <a:solidFill>
                  <a:schemeClr val="tx1"/>
                </a:solidFill>
              </a:rPr>
              <a:t>Fortalecimento de tutorias, programas de monitoria </a:t>
            </a:r>
            <a:r>
              <a:rPr lang="pt-BR" sz="1800" b="1" cap="none" dirty="0" err="1" smtClean="0">
                <a:solidFill>
                  <a:schemeClr val="tx1"/>
                </a:solidFill>
              </a:rPr>
              <a:t>etc</a:t>
            </a:r>
            <a:endParaRPr lang="pt-BR" sz="1800" b="1" cap="none" dirty="0" smtClean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pt-BR" sz="1800" b="1" cap="none" dirty="0" smtClean="0">
                <a:solidFill>
                  <a:schemeClr val="tx1"/>
                </a:solidFill>
              </a:rPr>
              <a:t>Desenvolver ações voltadas à divulgação de cursos de graduação e das profissões para alunos do Ensino Médio </a:t>
            </a:r>
            <a:endParaRPr lang="en-US" sz="1800" b="1" cap="non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908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3856" y="980517"/>
            <a:ext cx="9168384" cy="2750235"/>
          </a:xfrm>
        </p:spPr>
        <p:txBody>
          <a:bodyPr/>
          <a:lstStyle/>
          <a:p>
            <a:pPr algn="ctr"/>
            <a:r>
              <a:rPr lang="pt-BR" sz="6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Acesso sem apoio não é </a:t>
            </a:r>
            <a:r>
              <a:rPr lang="pt-BR" sz="66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oportunidade</a:t>
            </a:r>
            <a:r>
              <a:rPr lang="pt-BR" sz="6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3"/>
          </p:nvPr>
        </p:nvSpPr>
        <p:spPr/>
        <p:txBody>
          <a:bodyPr>
            <a:noAutofit/>
          </a:bodyPr>
          <a:lstStyle/>
          <a:p>
            <a:pPr algn="r"/>
            <a:r>
              <a:rPr lang="pt-B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VINCENT TINTO (2011)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03722" y="4728609"/>
            <a:ext cx="10305526" cy="108697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7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8726" y="639141"/>
            <a:ext cx="8453906" cy="2698249"/>
          </a:xfrm>
        </p:spPr>
        <p:txBody>
          <a:bodyPr/>
          <a:lstStyle/>
          <a:p>
            <a:pPr algn="ctr"/>
            <a:r>
              <a:rPr lang="pt-BR" sz="6000" b="1" dirty="0" smtClean="0"/>
              <a:t>Grata pela atenção!</a:t>
            </a:r>
            <a:endParaRPr lang="en-US" sz="6000" b="1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3"/>
          </p:nvPr>
        </p:nvSpPr>
        <p:spPr>
          <a:xfrm>
            <a:off x="1945945" y="2670048"/>
            <a:ext cx="7725772" cy="1475232"/>
          </a:xfrm>
        </p:spPr>
        <p:txBody>
          <a:bodyPr>
            <a:noAutofit/>
          </a:bodyPr>
          <a:lstStyle/>
          <a:p>
            <a:pPr algn="r"/>
            <a:r>
              <a:rPr lang="pt-BR" sz="2400" b="1" i="1" dirty="0" err="1" smtClean="0"/>
              <a:t>maria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cecília</a:t>
            </a:r>
            <a:r>
              <a:rPr lang="pt-BR" sz="2400" b="1" i="1" dirty="0" smtClean="0"/>
              <a:t> </a:t>
            </a:r>
            <a:r>
              <a:rPr lang="pt-BR" sz="2400" b="1" i="1" dirty="0" err="1" smtClean="0"/>
              <a:t>ferreira</a:t>
            </a:r>
            <a:endParaRPr lang="pt-BR" sz="2400" b="1" i="1" dirty="0" smtClean="0"/>
          </a:p>
          <a:p>
            <a:pPr algn="r"/>
            <a:r>
              <a:rPr lang="pt-BR" sz="2400" b="1" i="1" dirty="0" smtClean="0"/>
              <a:t>assessora especial da reitoria da </a:t>
            </a:r>
            <a:r>
              <a:rPr lang="pt-BR" sz="2400" b="1" i="1" dirty="0" err="1" smtClean="0"/>
              <a:t>unioeste</a:t>
            </a:r>
            <a:r>
              <a:rPr lang="pt-BR" sz="2400" b="1" i="1" dirty="0" smtClean="0"/>
              <a:t> - paraná</a:t>
            </a:r>
          </a:p>
          <a:p>
            <a:pPr algn="ctr"/>
            <a:r>
              <a:rPr lang="pt-BR" sz="1600" b="1" dirty="0" smtClean="0"/>
              <a:t>contato: </a:t>
            </a:r>
            <a:r>
              <a:rPr lang="pt-BR" sz="1600" b="1" dirty="0" smtClean="0">
                <a:hlinkClick r:id="rId2"/>
              </a:rPr>
              <a:t>Maria.ferreira@UNIOESTE.BR</a:t>
            </a:r>
            <a:endParaRPr lang="pt-BR" sz="1600" b="1" dirty="0" smtClean="0"/>
          </a:p>
          <a:p>
            <a:pPr algn="ctr"/>
            <a:r>
              <a:rPr lang="pt-BR" sz="1600" b="1" dirty="0" smtClean="0"/>
              <a:t>(45) 3220-5656</a:t>
            </a:r>
            <a:endParaRPr lang="en-US" sz="16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264682" y="4425696"/>
            <a:ext cx="8825659" cy="2418225"/>
          </a:xfrm>
        </p:spPr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en-US" dirty="0"/>
          </a:p>
        </p:txBody>
      </p:sp>
      <p:pic>
        <p:nvPicPr>
          <p:cNvPr id="5" name="Picture 4" descr="D:\ABRUEM\EStudo EVASÃO\56_foru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059680"/>
            <a:ext cx="4754880" cy="1516052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79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Contatos: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6895558" y="1195754"/>
            <a:ext cx="4534442" cy="4607169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Unioeste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45   3220 3090</a:t>
            </a:r>
          </a:p>
          <a:p>
            <a:r>
              <a:rPr lang="pt-BR" dirty="0" smtClean="0">
                <a:solidFill>
                  <a:schemeClr val="tx1"/>
                </a:solidFill>
              </a:rPr>
              <a:t>45  3220  3021</a:t>
            </a:r>
          </a:p>
          <a:p>
            <a:endParaRPr lang="pt-BR" dirty="0" smtClean="0">
              <a:solidFill>
                <a:schemeClr val="tx1"/>
              </a:solidFill>
            </a:endParaRPr>
          </a:p>
          <a:p>
            <a:r>
              <a:rPr lang="pt-BR" dirty="0" smtClean="0">
                <a:solidFill>
                  <a:schemeClr val="tx1"/>
                </a:solidFill>
              </a:rPr>
              <a:t>E-mail:</a:t>
            </a:r>
          </a:p>
          <a:p>
            <a:endParaRPr lang="pt-BR" dirty="0" smtClean="0">
              <a:solidFill>
                <a:schemeClr val="tx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555" y="4925525"/>
            <a:ext cx="8905875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14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4" y="1609344"/>
            <a:ext cx="9257013" cy="3168037"/>
          </a:xfrm>
        </p:spPr>
        <p:txBody>
          <a:bodyPr/>
          <a:lstStyle/>
          <a:p>
            <a:pPr algn="ctr"/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 SUPERIOR</a:t>
            </a:r>
            <a:b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Dados do Censo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216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6300" y="723900"/>
            <a:ext cx="4940300" cy="54610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Sinopse Estatística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Educação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Graduação </a:t>
            </a:r>
            <a:r>
              <a:rPr lang="pt-BR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</a:t>
            </a:r>
            <a:r>
              <a:rPr lang="pt-BR" sz="5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- 2013</a:t>
            </a:r>
            <a:r>
              <a:rPr lang="pt-BR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Inep/MEC</a:t>
            </a:r>
            <a:br>
              <a:rPr lang="pt-BR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1600" i="1" dirty="0">
                <a:solidFill>
                  <a:schemeClr val="bg1">
                    <a:lumMod val="85000"/>
                  </a:schemeClr>
                </a:solidFill>
              </a:rPr>
              <a:t>(Atualizado em 07/05/2015)</a:t>
            </a:r>
            <a:r>
              <a:rPr lang="pt-BR" sz="1800" i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18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1050" dirty="0" smtClean="0">
                <a:solidFill>
                  <a:schemeClr val="bg1">
                    <a:lumMod val="85000"/>
                  </a:schemeClr>
                </a:solidFill>
              </a:rPr>
              <a:t>Extraído de: http</a:t>
            </a:r>
            <a:r>
              <a:rPr lang="pt-BR" sz="1050" dirty="0">
                <a:solidFill>
                  <a:schemeClr val="bg1">
                    <a:lumMod val="85000"/>
                  </a:schemeClr>
                </a:solidFill>
              </a:rPr>
              <a:t>://portal.inep.gov.br/superior-censosuperior-sinopse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16710" y="975360"/>
            <a:ext cx="5466024" cy="5384497"/>
          </a:xfrm>
          <a:ln w="6350">
            <a:solidFill>
              <a:schemeClr val="tx1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  <p:txBody>
          <a:bodyPr>
            <a:normAutofit lnSpcReduction="10000"/>
          </a:bodyPr>
          <a:lstStyle/>
          <a:p>
            <a:pPr algn="ctr"/>
            <a:r>
              <a:rPr lang="pt-BR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GERAL de Matrículas</a:t>
            </a:r>
          </a:p>
          <a:p>
            <a:pPr algn="ctr"/>
            <a:r>
              <a:rPr lang="pt-BR" sz="3500" b="1" dirty="0" smtClean="0">
                <a:solidFill>
                  <a:schemeClr val="tx1"/>
                </a:solidFill>
              </a:rPr>
              <a:t>9.904.051</a:t>
            </a:r>
            <a:r>
              <a:rPr lang="pt-BR" sz="3000" dirty="0" smtClean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pt-BR" sz="1300" b="1" cap="none" dirty="0" smtClean="0">
                <a:solidFill>
                  <a:srgbClr val="000000"/>
                </a:solidFill>
              </a:rPr>
              <a:t>(Cursos de graduação presenciais e a distância)</a:t>
            </a:r>
            <a:endParaRPr lang="pt-BR" sz="1300" cap="none" dirty="0" smtClean="0">
              <a:solidFill>
                <a:srgbClr val="000000"/>
              </a:solidFill>
            </a:endParaRPr>
          </a:p>
          <a:p>
            <a:pPr algn="ctr"/>
            <a:endParaRPr lang="pt-BR" sz="1500" cap="none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endParaRPr lang="pt-BR" sz="2100" b="1" i="1" cap="none" dirty="0" smtClean="0">
              <a:solidFill>
                <a:schemeClr val="tx1"/>
              </a:solidFill>
            </a:endParaRPr>
          </a:p>
          <a:p>
            <a:pPr algn="ctr">
              <a:spcBef>
                <a:spcPts val="0"/>
              </a:spcBef>
            </a:pPr>
            <a:r>
              <a:rPr lang="pt-BR" sz="1900" b="1" i="1" cap="none" dirty="0" smtClean="0">
                <a:solidFill>
                  <a:schemeClr val="tx1"/>
                </a:solidFill>
              </a:rPr>
              <a:t>3.416.238</a:t>
            </a:r>
            <a:r>
              <a:rPr lang="pt-BR" sz="1900" i="1" cap="none" dirty="0" smtClean="0">
                <a:solidFill>
                  <a:schemeClr val="tx1"/>
                </a:solidFill>
              </a:rPr>
              <a:t> (Mulheres) + </a:t>
            </a:r>
            <a:r>
              <a:rPr lang="pt-BR" sz="1900" b="1" i="1" cap="none" dirty="0" smtClean="0">
                <a:solidFill>
                  <a:schemeClr val="tx1"/>
                </a:solidFill>
              </a:rPr>
              <a:t>2.736.167</a:t>
            </a:r>
            <a:r>
              <a:rPr lang="pt-BR" sz="1900" i="1" cap="none" dirty="0" smtClean="0">
                <a:solidFill>
                  <a:schemeClr val="tx1"/>
                </a:solidFill>
              </a:rPr>
              <a:t> (Homens)  </a:t>
            </a:r>
            <a:r>
              <a:rPr lang="pt-BR" sz="2200" i="1" cap="none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pt-BR" sz="1400" b="1" i="1" cap="none" dirty="0" smtClean="0">
                <a:solidFill>
                  <a:schemeClr val="tx1"/>
                </a:solidFill>
              </a:rPr>
              <a:t>Presencial</a:t>
            </a:r>
          </a:p>
          <a:p>
            <a:pPr algn="ctr"/>
            <a:endParaRPr lang="pt-BR" sz="100" b="1" i="1" cap="none" dirty="0" smtClean="0">
              <a:solidFill>
                <a:schemeClr val="tx1"/>
              </a:solidFill>
            </a:endParaRPr>
          </a:p>
          <a:p>
            <a:r>
              <a:rPr lang="pt-BR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MATRICULADOS</a:t>
            </a:r>
            <a:r>
              <a:rPr lang="pt-BR" sz="2200" b="1" cap="none" dirty="0" smtClean="0">
                <a:solidFill>
                  <a:schemeClr val="tx1"/>
                </a:solidFill>
              </a:rPr>
              <a:t>: </a:t>
            </a:r>
            <a:r>
              <a:rPr lang="pt-BR" sz="2600" cap="none" dirty="0" smtClean="0">
                <a:solidFill>
                  <a:schemeClr val="tx1"/>
                </a:solidFill>
              </a:rPr>
              <a:t>7.305.977 (P/EAD)</a:t>
            </a:r>
          </a:p>
          <a:p>
            <a:r>
              <a:rPr lang="pt-BR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TRANCADA</a:t>
            </a:r>
            <a:r>
              <a:rPr lang="pt-BR" sz="2200" cap="none" dirty="0" smtClean="0">
                <a:solidFill>
                  <a:schemeClr val="tx1"/>
                </a:solidFill>
              </a:rPr>
              <a:t>: </a:t>
            </a:r>
            <a:r>
              <a:rPr lang="pt-BR" sz="2200" cap="none" dirty="0">
                <a:solidFill>
                  <a:schemeClr val="tx1"/>
                </a:solidFill>
              </a:rPr>
              <a:t>1.035.463 </a:t>
            </a:r>
            <a:endParaRPr lang="pt-BR" sz="2200" cap="none" dirty="0" smtClean="0">
              <a:solidFill>
                <a:schemeClr val="tx1"/>
              </a:solidFill>
            </a:endParaRPr>
          </a:p>
          <a:p>
            <a:endParaRPr lang="pt-BR" sz="2200" cap="none" dirty="0" smtClean="0">
              <a:solidFill>
                <a:schemeClr val="tx1"/>
              </a:solidFill>
            </a:endParaRPr>
          </a:p>
          <a:p>
            <a:endParaRPr lang="pt-BR" sz="900" cap="none" dirty="0" smtClean="0">
              <a:solidFill>
                <a:schemeClr val="tx1"/>
              </a:solidFill>
            </a:endParaRPr>
          </a:p>
          <a:p>
            <a:r>
              <a:rPr lang="pt-BR" sz="2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TRANSFERÊNCIA</a:t>
            </a:r>
            <a:r>
              <a:rPr lang="pt-BR" sz="2200" b="1" cap="none" dirty="0" smtClean="0">
                <a:solidFill>
                  <a:schemeClr val="tx1"/>
                </a:solidFill>
              </a:rPr>
              <a:t> </a:t>
            </a:r>
            <a:r>
              <a:rPr lang="pt-BR" sz="1200" b="1" cap="none" dirty="0" smtClean="0">
                <a:solidFill>
                  <a:schemeClr val="tx1"/>
                </a:solidFill>
              </a:rPr>
              <a:t>OUTRO CURSO/MESMA IES</a:t>
            </a:r>
            <a:r>
              <a:rPr lang="pt-BR" sz="1200" cap="none" dirty="0" smtClean="0">
                <a:solidFill>
                  <a:schemeClr val="tx1"/>
                </a:solidFill>
              </a:rPr>
              <a:t>: </a:t>
            </a:r>
            <a:r>
              <a:rPr lang="pt-BR" sz="2200" cap="none" dirty="0" smtClean="0">
                <a:solidFill>
                  <a:schemeClr val="tx1"/>
                </a:solidFill>
              </a:rPr>
              <a:t>96.020  </a:t>
            </a:r>
          </a:p>
          <a:p>
            <a:r>
              <a:rPr lang="pt-BR" sz="1900" b="1" cap="none" dirty="0" smtClean="0">
                <a:solidFill>
                  <a:schemeClr val="tx1"/>
                </a:solidFill>
              </a:rPr>
              <a:t>FALECIDOS</a:t>
            </a:r>
            <a:r>
              <a:rPr lang="pt-BR" sz="2200" cap="none" dirty="0" smtClean="0">
                <a:solidFill>
                  <a:schemeClr val="tx1"/>
                </a:solidFill>
              </a:rPr>
              <a:t>: 1.299   </a:t>
            </a:r>
          </a:p>
        </p:txBody>
      </p:sp>
      <p:sp>
        <p:nvSpPr>
          <p:cNvPr id="4" name="Retângulo 3"/>
          <p:cNvSpPr/>
          <p:nvPr/>
        </p:nvSpPr>
        <p:spPr>
          <a:xfrm>
            <a:off x="6632620" y="2572513"/>
            <a:ext cx="5254580" cy="42672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solidFill>
                  <a:schemeClr val="tx1"/>
                </a:solidFill>
              </a:rPr>
              <a:t>6.152.405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(Presencial)</a:t>
            </a:r>
            <a:r>
              <a:rPr lang="pt-BR" sz="2400" dirty="0">
                <a:solidFill>
                  <a:schemeClr val="tx1"/>
                </a:solidFill>
              </a:rPr>
              <a:t> + </a:t>
            </a:r>
            <a:r>
              <a:rPr lang="pt-BR" sz="2400" b="1" dirty="0">
                <a:solidFill>
                  <a:schemeClr val="tx1"/>
                </a:solidFill>
              </a:rPr>
              <a:t>3.751.646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1600" dirty="0">
                <a:solidFill>
                  <a:schemeClr val="tx1"/>
                </a:solidFill>
              </a:rPr>
              <a:t>(EAD) </a:t>
            </a:r>
          </a:p>
        </p:txBody>
      </p:sp>
      <p:sp>
        <p:nvSpPr>
          <p:cNvPr id="5" name="Retângulo 4"/>
          <p:cNvSpPr/>
          <p:nvPr/>
        </p:nvSpPr>
        <p:spPr>
          <a:xfrm>
            <a:off x="6516710" y="4739425"/>
            <a:ext cx="5370489" cy="425003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DESVINCULADA </a:t>
            </a:r>
            <a:r>
              <a:rPr lang="pt-BR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CURSO: </a:t>
            </a:r>
            <a:r>
              <a:rPr 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1.465.292 </a:t>
            </a:r>
          </a:p>
        </p:txBody>
      </p:sp>
    </p:spTree>
    <p:extLst>
      <p:ext uri="{BB962C8B-B14F-4D97-AF65-F5344CB8AC3E}">
        <p14:creationId xmlns:p14="http://schemas.microsoft.com/office/powerpoint/2010/main" val="54184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6300" y="723900"/>
            <a:ext cx="4940300" cy="5461000"/>
          </a:xfrm>
        </p:spPr>
        <p:txBody>
          <a:bodyPr/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Sinopse Estatística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Educação 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Superior </a:t>
            </a:r>
            <a:r>
              <a:rPr lang="pt-B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Graduação </a:t>
            </a:r>
            <a:r>
              <a:rPr lang="pt-BR" sz="5400" b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 - 2013</a:t>
            </a:r>
            <a:r>
              <a:rPr lang="pt-BR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5400" b="1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Inep/MEC</a:t>
            </a:r>
            <a:br>
              <a:rPr lang="pt-BR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1800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1800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1600" i="1" dirty="0">
                <a:solidFill>
                  <a:schemeClr val="bg1">
                    <a:lumMod val="85000"/>
                  </a:schemeClr>
                </a:solidFill>
              </a:rPr>
              <a:t>(Atualizado em 07/05/2015)</a:t>
            </a:r>
            <a:r>
              <a:rPr lang="pt-BR" sz="1800" i="1" dirty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1800" i="1" dirty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  <a:t/>
            </a:r>
            <a:br>
              <a:rPr lang="pt-BR" sz="2000" dirty="0" smtClean="0">
                <a:solidFill>
                  <a:schemeClr val="bg1">
                    <a:lumMod val="85000"/>
                  </a:schemeClr>
                </a:solidFill>
              </a:rPr>
            </a:br>
            <a:r>
              <a:rPr lang="pt-BR" sz="1050" dirty="0" smtClean="0">
                <a:solidFill>
                  <a:schemeClr val="bg1">
                    <a:lumMod val="85000"/>
                  </a:schemeClr>
                </a:solidFill>
              </a:rPr>
              <a:t>Extraído de: http</a:t>
            </a:r>
            <a:r>
              <a:rPr lang="pt-BR" sz="1050" dirty="0">
                <a:solidFill>
                  <a:schemeClr val="bg1">
                    <a:lumMod val="85000"/>
                  </a:schemeClr>
                </a:solidFill>
              </a:rPr>
              <a:t>://portal.inep.gov.br/superior-censosuperior-sinopse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509982" y="626092"/>
            <a:ext cx="5472752" cy="5733765"/>
          </a:xfrm>
          <a:ln w="6350">
            <a:solidFill>
              <a:schemeClr val="tx1"/>
            </a:solidFill>
          </a:ln>
          <a:effectLst>
            <a:glow rad="101600">
              <a:schemeClr val="tx2">
                <a:alpha val="60000"/>
              </a:schemeClr>
            </a:glow>
          </a:effectLst>
        </p:spPr>
        <p:txBody>
          <a:bodyPr>
            <a:normAutofit fontScale="25000" lnSpcReduction="20000"/>
          </a:bodyPr>
          <a:lstStyle/>
          <a:p>
            <a:pPr algn="ctr"/>
            <a:r>
              <a:rPr lang="pt-BR" sz="11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PRESENCIAL</a:t>
            </a:r>
          </a:p>
          <a:p>
            <a:pPr algn="ctr"/>
            <a:endParaRPr lang="pt-BR" sz="2400" dirty="0" smtClean="0">
              <a:solidFill>
                <a:schemeClr val="tx1"/>
              </a:solidFill>
            </a:endParaRPr>
          </a:p>
          <a:p>
            <a:pPr algn="ctr"/>
            <a:endParaRPr lang="pt-BR" sz="400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11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VAGAS OFERECIDAS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12800" cap="none" dirty="0" smtClean="0">
                <a:solidFill>
                  <a:schemeClr val="tx1"/>
                </a:solidFill>
              </a:rPr>
              <a:t>3.429.715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pt-BR" sz="5600" cap="none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11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CANDIDATOS INSCRITOS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12800" b="1" cap="none" dirty="0" smtClean="0">
                <a:solidFill>
                  <a:schemeClr val="tx1"/>
                </a:solidFill>
              </a:rPr>
              <a:t> </a:t>
            </a:r>
            <a:r>
              <a:rPr lang="pt-BR" sz="12800" cap="none" dirty="0" smtClean="0">
                <a:solidFill>
                  <a:schemeClr val="tx1"/>
                </a:solidFill>
              </a:rPr>
              <a:t>11.945.079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pt-BR" sz="5600" cap="none" dirty="0" smtClean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11200" b="1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INGRESSOS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11200" cap="none" dirty="0" smtClean="0">
                <a:solidFill>
                  <a:schemeClr val="tx1"/>
                </a:solidFill>
              </a:rPr>
              <a:t>2.227.445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endParaRPr lang="pt-BR" sz="7200" cap="none" dirty="0">
              <a:solidFill>
                <a:schemeClr val="tx1"/>
              </a:solidFill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12800" b="1" cap="none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CONCLUINTES</a:t>
            </a:r>
            <a:r>
              <a:rPr lang="pt-BR" sz="12800" cap="none" dirty="0" smtClean="0">
                <a:solidFill>
                  <a:srgbClr val="FF0000"/>
                </a:solidFill>
              </a:rPr>
              <a:t> 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12800" b="1" cap="none" dirty="0" smtClean="0">
                <a:solidFill>
                  <a:srgbClr val="FF0000"/>
                </a:solidFill>
              </a:rPr>
              <a:t>829.938 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pt-BR" sz="6400" b="1" cap="none" dirty="0" smtClean="0">
                <a:solidFill>
                  <a:schemeClr val="tx1"/>
                </a:solidFill>
              </a:rPr>
              <a:t>[Ingressantes 2010</a:t>
            </a:r>
            <a:r>
              <a:rPr lang="pt-BR" sz="6400" b="1" cap="none" dirty="0" smtClean="0">
                <a:solidFill>
                  <a:schemeClr val="tx1"/>
                </a:solidFill>
              </a:rPr>
              <a:t>: </a:t>
            </a:r>
            <a:r>
              <a:rPr lang="pt-BR" sz="11200" b="1" cap="none" dirty="0" smtClean="0">
                <a:solidFill>
                  <a:srgbClr val="FF0000"/>
                </a:solidFill>
              </a:rPr>
              <a:t>1.590.212 -</a:t>
            </a:r>
            <a:r>
              <a:rPr lang="pt-BR" sz="6400" b="1" cap="none" dirty="0" smtClean="0">
                <a:solidFill>
                  <a:srgbClr val="FF0000"/>
                </a:solidFill>
              </a:rPr>
              <a:t> Titulados 52%</a:t>
            </a:r>
            <a:r>
              <a:rPr lang="pt-BR" sz="6400" b="1" cap="none" dirty="0" smtClean="0">
                <a:solidFill>
                  <a:schemeClr val="tx1"/>
                </a:solidFill>
              </a:rPr>
              <a:t>]</a:t>
            </a:r>
            <a:endParaRPr lang="pt-BR" sz="6400" cap="non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727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 - Sala da Diretoria">
  <a:themeElements>
    <a:clrScheme name="Íon - Sala da Diretoria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 - Sala da Diretori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 - Sala da Diretori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5532</TotalTime>
  <Words>2898</Words>
  <Application>Microsoft Office PowerPoint</Application>
  <PresentationFormat>Personalizar</PresentationFormat>
  <Paragraphs>423</Paragraphs>
  <Slides>66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66</vt:i4>
      </vt:variant>
    </vt:vector>
  </HeadingPairs>
  <TitlesOfParts>
    <vt:vector size="67" baseType="lpstr">
      <vt:lpstr>Íon - Sala da Diretoria</vt:lpstr>
      <vt:lpstr>Associação Brasileira dos Reitores das Universidades Estaduais e Municipais </vt:lpstr>
      <vt:lpstr>                           </vt:lpstr>
      <vt:lpstr> Panorama Inicial da Evasão nas IES filiadas à Abruem Causas, Experiências e Sugestões  </vt:lpstr>
      <vt:lpstr>Questão posta pela Câmara de Graduação</vt:lpstr>
      <vt:lpstr>   1. DADOS 2. CONCEITOS 3. CAUSAS 4. IES AFILIADAS - Dados, experiências e sugestões 5. INICIATIVAS INTERNACIONAIS 6. SUGESTÕES</vt:lpstr>
      <vt:lpstr>O FENÔMENO DA EVASÃO </vt:lpstr>
      <vt:lpstr>EDUCAÇÃO SUPERIOR BRASIL </vt:lpstr>
      <vt:lpstr>Sinopse Estatística da Educação Superior Graduação BRASIL - 2013 Inep/MEC  (Atualizado em 07/05/2015)  Extraído de: http://portal.inep.gov.br/superior-censosuperior-sinopse</vt:lpstr>
      <vt:lpstr>Sinopse Estatística da Educação Superior Graduação BRASIL - 2013 Inep/MEC  (Atualizado em 07/05/2015)  Extraído de: http://portal.inep.gov.br/superior-censosuperior-sinopse</vt:lpstr>
      <vt:lpstr>Apresentação do PowerPoint</vt:lpstr>
      <vt:lpstr>EVOLUÇÃO DAS TAXAS DE ESCOLARIZAÇÃO</vt:lpstr>
      <vt:lpstr>TAXA DE ESCOLARIZAÇÃO POR GÊNERO</vt:lpstr>
      <vt:lpstr>Taxas de Escolarização – Educação Superior 2012</vt:lpstr>
      <vt:lpstr>Grupo Estratégico de Análise da Educação Superior no Brasil - GEA   VINTE E UM ANOS DE EDUCAÇÃO SUPERIOR EXPANSÃO E DEMOCRATIZAÇÃO Dilvo Ristoff CAP. 4 - Concluintes </vt:lpstr>
      <vt:lpstr>INGRESSANTES E CONCLUINTES 1991-1994 e 2008-2011</vt:lpstr>
      <vt:lpstr>MAIS DE 50% DOS QUE INGRESSAM NÃO CONCLUEM A GRADUAÇÃO </vt:lpstr>
      <vt:lpstr>Apresentação do PowerPoint</vt:lpstr>
      <vt:lpstr> CONCEITOS DE  </vt:lpstr>
      <vt:lpstr>A evasão na Educação Superior no Brasil: uma análise da produção de conhecimento nos periódicos Qualis entre 2000-2011 </vt:lpstr>
      <vt:lpstr>EVASÃO ESTUDANTIL Conceitos</vt:lpstr>
      <vt:lpstr>CONCEITOS DE EVASÃO</vt:lpstr>
      <vt:lpstr>CONCEITOS EVASÃO</vt:lpstr>
      <vt:lpstr>PROBLEMA: como medir as taxas de EVASÃO?</vt:lpstr>
      <vt:lpstr>PROBLEMA: como medir as taxas de EVASÃO</vt:lpstr>
      <vt:lpstr>PROBLEMA: como medir as taxas de EVASÃO</vt:lpstr>
      <vt:lpstr>PROBLEMA: como medir as taxas de EVASÃO</vt:lpstr>
      <vt:lpstr>PROBLEMA: como medir as taxas de EVASÃO</vt:lpstr>
      <vt:lpstr>EVASÃO/ENGENHARIA CIVIL - Federais</vt:lpstr>
      <vt:lpstr>CONCEITOS Situação do vínculo do aluno Inep/Censo </vt:lpstr>
      <vt:lpstr>CONCEITOS Situação do vínculo do aluno Inep/Censo </vt:lpstr>
      <vt:lpstr>CAUSAS DA EVASÃO</vt:lpstr>
      <vt:lpstr>CAUSAS DA EVASÃO</vt:lpstr>
      <vt:lpstr>CAUSAS DA EVASÃO</vt:lpstr>
      <vt:lpstr>CAUSAS DA EVASÃO</vt:lpstr>
      <vt:lpstr>CAUSAS e fases de ocorrência</vt:lpstr>
      <vt:lpstr>IES AFILIADAS À ABRUEM</vt:lpstr>
      <vt:lpstr>INSTITUIÇÕES AFILIADAS À ABRUEM  Dados do Censo da Educação Superior/2013  - GRADUAÇÃO PRESENCIAL</vt:lpstr>
      <vt:lpstr>EXPERIÊNCIAS  DAS IES  UERJ</vt:lpstr>
      <vt:lpstr>UERJ: Evasão COTISTAS e NÃO COTISTAS</vt:lpstr>
      <vt:lpstr>EXPERIÊNCIAS DAS IES  UERN</vt:lpstr>
      <vt:lpstr>EXPERIÊNCIAS DAS IES  UERN</vt:lpstr>
      <vt:lpstr>EXPERIÊNCIAS  DAS IES  UEMG (Dados dos questionários socioeconômicos - aprovados nos últimos três processos seletivos 2010-2012)</vt:lpstr>
      <vt:lpstr>EXPERIÊNCIAS  DAS IES  UEMG (Dados dos questionários socioeconômicos - aprovados nos últimos três processos seletivos – 2010-2012)</vt:lpstr>
      <vt:lpstr>EXPERIÊNCIAS  DAS IES  UNIOESTE</vt:lpstr>
      <vt:lpstr>EXPERIÊNCIAS  DAS IES  UPE</vt:lpstr>
      <vt:lpstr>EXPERIÊNCIAS INTERNACIONAIS</vt:lpstr>
      <vt:lpstr>PROJETO GUIA Projeto de Gestão Universitária Integral do Abandono  (ALFA-GUIA, financiado pela União Europeia)  OBJETIVO ESPECÍFICO: redução dos índices de abandono na Educação Superior mediante o trabalho cooperativo de uma Rede de Instituições Educacionais.   </vt:lpstr>
      <vt:lpstr>Projeto Alfa-Guia   Abandono na Educação Superior é:  </vt:lpstr>
      <vt:lpstr>IES sócias do Projeto GUIA Países/Número de estudantes</vt:lpstr>
      <vt:lpstr>PROJETO GUIA Gestão Universitária Integral do Abandono</vt:lpstr>
      <vt:lpstr>PROJETO GUIA – Sítio Convocação: V Conferência Latino-Americana: o abandono na Educação Superior – 11-13 nov., no Chile</vt:lpstr>
      <vt:lpstr>       Modelo Conceitual – Chile  </vt:lpstr>
      <vt:lpstr>COLÔMBIA</vt:lpstr>
      <vt:lpstr>COLÔMBIA</vt:lpstr>
      <vt:lpstr>PROGRAMAS QUE CONTRIBUEM PARA A PERMANÊNCIA DE ESTUDANTES NAS IES</vt:lpstr>
      <vt:lpstr>Programas que contribuem para         a redução da evasão</vt:lpstr>
      <vt:lpstr>   </vt:lpstr>
      <vt:lpstr> PIBID 2014  </vt:lpstr>
      <vt:lpstr>PIBID  Programa Institucional de Bolsa de Iniciação à Docência    Pibid e  Pibid Diversidade   Proposta de incentivo e valorização do magistério e de aprimoramento do processo de formação de docentes para a educação básica.   Bolsa de Iniciação à docência – para estudantes de licenciatura das áreas abrangidas   Valor: R$400,00 (quatrocentos reais). </vt:lpstr>
      <vt:lpstr>PIBID    Um estudo avaliativo do Programa Institucional de Bolsa de Iniciação à Docência (Pibid).  Gatti, Bernardete A. et all., São Paulo: FCC/SEP, 2014 (mais de 20 mil questionários validados)  Para os cursos de Licenciatura “A participação no Programa contribui para a permanência dos estudantes nas licenciaturas, para a redução da evasão e para atrair novos estudantes.” (p. 104)  Para as escolas e seus alunos “Aumento no interesse dos alunos pelas disciplinas e pelas atividades da escola, reduzindo a evasão (destaque no ensino médio).” (p. 106)  Disponível em: http://migre.me/pXlEV Acesso em: 20 Abril 2015</vt:lpstr>
      <vt:lpstr> Sugestões (do estudo) - Ampliar o programa (número de IES participantes, de escolas, de bolsas).  - Oferecer auxílio-transporte aos estudantes-bolsistas.   - Aumentar o valor das bolsas, com reajustes periódicos.</vt:lpstr>
      <vt:lpstr>SUGESTÕES Finais </vt:lpstr>
      <vt:lpstr>Algumas Sugestões</vt:lpstr>
      <vt:lpstr>Acesso sem apoio não é oportunidade.</vt:lpstr>
      <vt:lpstr>Grata pela atenção!</vt:lpstr>
      <vt:lpstr>Contatos: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Associação Brasileira dos Reitores das Universidades Estaduais e Municipais</dc:title>
  <dc:creator>Maria Cecília</dc:creator>
  <cp:lastModifiedBy>USER</cp:lastModifiedBy>
  <cp:revision>363</cp:revision>
  <cp:lastPrinted>2015-05-25T18:57:57Z</cp:lastPrinted>
  <dcterms:created xsi:type="dcterms:W3CDTF">2014-11-02T14:47:09Z</dcterms:created>
  <dcterms:modified xsi:type="dcterms:W3CDTF">2015-05-29T14:53:56Z</dcterms:modified>
</cp:coreProperties>
</file>