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300" r:id="rId3"/>
    <p:sldId id="346" r:id="rId4"/>
    <p:sldId id="359" r:id="rId5"/>
    <p:sldId id="348" r:id="rId6"/>
    <p:sldId id="349" r:id="rId7"/>
    <p:sldId id="350" r:id="rId8"/>
    <p:sldId id="351" r:id="rId9"/>
    <p:sldId id="352" r:id="rId10"/>
    <p:sldId id="356" r:id="rId11"/>
    <p:sldId id="353" r:id="rId12"/>
    <p:sldId id="354" r:id="rId13"/>
    <p:sldId id="355" r:id="rId14"/>
    <p:sldId id="317" r:id="rId15"/>
    <p:sldId id="31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6" r:id="rId26"/>
    <p:sldId id="328" r:id="rId27"/>
    <p:sldId id="329" r:id="rId28"/>
    <p:sldId id="345" r:id="rId29"/>
    <p:sldId id="360" r:id="rId30"/>
    <p:sldId id="361" r:id="rId31"/>
    <p:sldId id="301" r:id="rId32"/>
  </p:sldIdLst>
  <p:sldSz cx="9144000" cy="6858000" type="screen4x3"/>
  <p:notesSz cx="6705600" cy="9842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098" y="-72"/>
      </p:cViewPr>
      <p:guideLst>
        <p:guide orient="horz" pos="2160"/>
        <p:guide pos="793"/>
        <p:guide pos="5329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98288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7F8D-3A95-4514-BA70-8412621E6317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98288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5BA54-A1C0-4A00-B7DA-A8B20D765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044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98288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F87AC-78BE-43C6-A0CD-3F8B3862FF6B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0560" y="4675188"/>
            <a:ext cx="5364480" cy="4429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98288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D818-88F2-4AD2-99F0-E2494C72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11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E5CE-5E3F-4469-924C-4B28AE8D7E3B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36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E5CE-5E3F-4469-924C-4B28AE8D7E3B}" type="slidenum">
              <a:rPr lang="pt-BR" smtClean="0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3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16488" cy="368776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247" y="4675425"/>
            <a:ext cx="5365108" cy="44280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mtClean="0"/>
              <a:t>Se focamos no conhecimento gerado através de projetos (fora do conhecimento gerado através de pesquisas acadêmicas), de acordo com conceitos de GC apresentados no 1ro Fórum, poderiamos ver o conhecimento na FDC em termos de conteúdos e processos ou práticas.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Alguns desses conhecimentos serão registrados, ou seja, codificados até certo grau e assim padronizados. Isso pode gerar um problema em potencial de limtar inovação e criatividade.</a:t>
            </a:r>
            <a:endParaRPr lang="en-GB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16488" cy="36877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247" y="4675425"/>
            <a:ext cx="5365108" cy="44280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16488" cy="36877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247" y="4675425"/>
            <a:ext cx="5365108" cy="44280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mtClean="0"/>
              <a:t>Se focamos no conhecimento gerado através de projetos (fora do conhecimento gerado através de pesquisas acadêmcias), de acordo com conceitos de GC apresentados no 1ro Fórum, poderiamos ver o conhecimento na FDC em termos de conteúdos e processos ou práticas.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Alguns desses conhecimentos serão registrados, ou seja, codificados até certo grau e assim padronizados. Isso pode gerar um problema em potencial de limtar inovação e criatividade.</a:t>
            </a:r>
            <a:endParaRPr lang="en-GB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16488" cy="36877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247" y="4675425"/>
            <a:ext cx="5365108" cy="44280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mtClean="0"/>
              <a:t>Se focamos no conhecimento gerado através de projetos (fora do conhecimento gerado através de pesquisas acadêmcias), de acordo com conceitos de GC apresentados no 1ro Fórum, poderiamos ver o conhecimento na FDC em termos de conteúdos e processos ou práticas.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Alguns desses conhecimentos serão registrados, ou seja, codificados até certo grau e assim padronizados. Isso pode gerar um problema em potencial de limtar inovação e criatividade.</a:t>
            </a:r>
            <a:endParaRPr lang="en-GB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16488" cy="368776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247" y="4675425"/>
            <a:ext cx="5365108" cy="44280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mtClean="0"/>
              <a:t>Se focamos no conhecimento gerado através de projetos (fora do conhecimento gerado através de pesquisas acadêmicas), de acordo com conceitos de GC apresentados no 1ro Fórum, poderiamos ver o conhecimento na FDC em termos de conteúdos e processos ou práticas.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Alguns desses conhecimentos serão registrados, ou seja, codificados até certo grau e assim padronizados. Isso pode gerar um problema em potencial de limtar inovação e criatividade.</a:t>
            </a:r>
            <a:endParaRPr lang="en-GB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247" y="4675424"/>
            <a:ext cx="5365108" cy="44295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242" y="4674991"/>
            <a:ext cx="5365118" cy="44295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pt-BR" sz="3200" smtClean="0"/>
              <a:t>Pergunta:</a:t>
            </a:r>
            <a:endParaRPr lang="pt-B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98031" y="9349981"/>
            <a:ext cx="2905973" cy="4909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A344678-BFF4-4255-A3A7-D756F236F0B7}" type="slidenum">
              <a:rPr lang="pt-BR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242" y="4674991"/>
            <a:ext cx="5365118" cy="44295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98031" y="9349981"/>
            <a:ext cx="2905973" cy="4909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772BD1A-66E1-488D-AC27-68DDB14C91F1}" type="slidenum">
              <a:rPr lang="pt-BR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0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45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53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CD64-4B83-4348-B995-7125D00FB57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F3AF3-A50C-401C-B091-19272931C00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4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A90D-63F5-425E-80FB-AEE479579F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34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8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9424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5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54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57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0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23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6589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9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78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32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67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77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69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53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25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4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3C8C-E257-4704-8590-DB379D6841EA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B7B91-9BF9-42B9-9F05-AD906A67AD2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t="-22" r="39145" b="22"/>
          <a:stretch/>
        </p:blipFill>
        <p:spPr>
          <a:xfrm>
            <a:off x="0" y="1524"/>
            <a:ext cx="720000" cy="68544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876912"/>
            <a:ext cx="914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70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rgbClr val="0000FF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66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arquivos%20de%20constru&#231;&#227;o\Imagem%20Complexidade%20e%20Gest&#227;o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382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3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5576" y="895145"/>
            <a:ext cx="77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prstClr val="white"/>
                </a:solidFill>
              </a:rPr>
              <a:t>Desenvolvimento de Liderança: Movimentos, Abordagens e Tendências 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52432" y="812830"/>
            <a:ext cx="46080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42230" y="332656"/>
            <a:ext cx="549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prstClr val="white"/>
                </a:solidFill>
                <a:latin typeface="Aldo" pitchFamily="2" charset="0"/>
              </a:rPr>
              <a:t>Núcleo de Desenvolvimento de Pessoas e Liderança</a:t>
            </a:r>
            <a:endParaRPr lang="pt-BR" sz="2000" dirty="0">
              <a:solidFill>
                <a:prstClr val="white"/>
              </a:solidFill>
              <a:latin typeface="Aldo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58172" y="1774557"/>
            <a:ext cx="50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prstClr val="white"/>
                </a:solidFill>
              </a:rPr>
              <a:t>Prof. Anderson Souza Sant’Anna</a:t>
            </a:r>
          </a:p>
          <a:p>
            <a:pPr algn="r"/>
            <a:r>
              <a:rPr lang="pt-BR" dirty="0" smtClean="0">
                <a:solidFill>
                  <a:prstClr val="white"/>
                </a:solidFill>
              </a:rPr>
              <a:t>2014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 bwMode="gray">
          <a:xfrm>
            <a:off x="0" y="5192713"/>
            <a:ext cx="9144000" cy="900112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0">
                <a:schemeClr val="bg1"/>
              </a:gs>
              <a:gs pos="75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24700" y="5337175"/>
            <a:ext cx="13160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73216"/>
            <a:ext cx="228665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aixaDeTexto 243"/>
          <p:cNvSpPr txBox="1">
            <a:spLocks noChangeArrowheads="1"/>
          </p:cNvSpPr>
          <p:nvPr/>
        </p:nvSpPr>
        <p:spPr bwMode="auto">
          <a:xfrm>
            <a:off x="835595" y="1041400"/>
            <a:ext cx="812889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500" b="1" dirty="0">
                <a:solidFill>
                  <a:srgbClr val="243650"/>
                </a:solidFill>
                <a:latin typeface="Calibri" pitchFamily="34" charset="0"/>
                <a:cs typeface="Arial" charset="0"/>
              </a:rPr>
              <a:t>NÚCLEO:</a:t>
            </a:r>
          </a:p>
          <a:p>
            <a:pPr eaLnBrk="1" hangingPunct="1"/>
            <a:r>
              <a:rPr lang="pt-BR" altLang="pt-BR" sz="1500" dirty="0">
                <a:latin typeface="Calibri" pitchFamily="34" charset="0"/>
                <a:cs typeface="Arial" charset="0"/>
              </a:rPr>
              <a:t>Espaço multidisciplinar de estudos, pesquisas e desenvolvimento de conteúdos, metodologias, tecnologias e soluções inovadoras, envolvendo clientes, empresas, parceiros e demais instituições de ensino e pesquisa, em âmbito nacional e internacional.  Os Núcleos promovem a disseminação dos conhecimentos gerados por meio da publicação de livros, artigos, casos e a participação e organização de congressos, fóruns e seminários.</a:t>
            </a:r>
          </a:p>
        </p:txBody>
      </p:sp>
      <p:sp>
        <p:nvSpPr>
          <p:cNvPr id="9221" name="CaixaDeTexto 244"/>
          <p:cNvSpPr txBox="1">
            <a:spLocks noChangeArrowheads="1"/>
          </p:cNvSpPr>
          <p:nvPr/>
        </p:nvSpPr>
        <p:spPr bwMode="auto">
          <a:xfrm>
            <a:off x="835595" y="2767013"/>
            <a:ext cx="32670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5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CENTRO DE REFERÊNCIA:</a:t>
            </a:r>
          </a:p>
          <a:p>
            <a:pPr eaLnBrk="1" hangingPunct="1"/>
            <a:r>
              <a:rPr lang="pt-BR" altLang="pt-BR" sz="1500" dirty="0">
                <a:latin typeface="Calibri" pitchFamily="34" charset="0"/>
                <a:cs typeface="Arial" charset="0"/>
              </a:rPr>
              <a:t>Espaço em que se desenvolve e sistematiza conhecimento </a:t>
            </a:r>
          </a:p>
          <a:p>
            <a:pPr eaLnBrk="1" hangingPunct="1"/>
            <a:r>
              <a:rPr lang="pt-BR" altLang="pt-BR" sz="1500" dirty="0">
                <a:latin typeface="Calibri" pitchFamily="34" charset="0"/>
                <a:cs typeface="Arial" charset="0"/>
              </a:rPr>
              <a:t>original e </a:t>
            </a:r>
            <a:r>
              <a:rPr lang="pt-BR" altLang="pt-BR" sz="1500" dirty="0" err="1">
                <a:latin typeface="Calibri" pitchFamily="34" charset="0"/>
                <a:cs typeface="Arial" charset="0"/>
              </a:rPr>
              <a:t>semi-aplicativo</a:t>
            </a:r>
            <a:r>
              <a:rPr lang="pt-BR" altLang="pt-BR" sz="1500" dirty="0">
                <a:latin typeface="Calibri" pitchFamily="34" charset="0"/>
                <a:cs typeface="Arial" charset="0"/>
              </a:rPr>
              <a:t>, reunindo grupos diversificados de empresas</a:t>
            </a:r>
          </a:p>
          <a:p>
            <a:pPr eaLnBrk="1" hangingPunct="1"/>
            <a:r>
              <a:rPr lang="pt-BR" altLang="pt-BR" sz="1500" dirty="0">
                <a:latin typeface="Calibri" pitchFamily="34" charset="0"/>
                <a:cs typeface="Arial" charset="0"/>
              </a:rPr>
              <a:t>para discussões estratégicas em </a:t>
            </a:r>
          </a:p>
          <a:p>
            <a:pPr eaLnBrk="1" hangingPunct="1"/>
            <a:r>
              <a:rPr lang="pt-BR" altLang="pt-BR" sz="1500" dirty="0">
                <a:latin typeface="Calibri" pitchFamily="34" charset="0"/>
                <a:cs typeface="Arial" charset="0"/>
              </a:rPr>
              <a:t>torno de temas específicos</a:t>
            </a:r>
          </a:p>
        </p:txBody>
      </p:sp>
      <p:sp>
        <p:nvSpPr>
          <p:cNvPr id="9222" name="CaixaDeTexto 245"/>
          <p:cNvSpPr txBox="1">
            <a:spLocks noChangeArrowheads="1"/>
          </p:cNvSpPr>
          <p:nvPr/>
        </p:nvSpPr>
        <p:spPr bwMode="auto">
          <a:xfrm>
            <a:off x="835595" y="4710113"/>
            <a:ext cx="27559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500" b="1" dirty="0">
                <a:solidFill>
                  <a:srgbClr val="006600"/>
                </a:solidFill>
                <a:latin typeface="Calibri" pitchFamily="34" charset="0"/>
                <a:cs typeface="Arial" charset="0"/>
              </a:rPr>
              <a:t>CENTRO DE DESENVOLVIMENTO:</a:t>
            </a:r>
          </a:p>
          <a:p>
            <a:pPr eaLnBrk="1" hangingPunct="1"/>
            <a:r>
              <a:rPr lang="pt-BR" altLang="pt-BR" sz="1500" dirty="0">
                <a:latin typeface="Calibri" pitchFamily="34" charset="0"/>
                <a:cs typeface="Arial" charset="0"/>
              </a:rPr>
              <a:t>Espaço em que se desenvolve, sistematiza, desdobra e aplica conhecimentos gerados considerando setores empresariais específicos.</a:t>
            </a:r>
          </a:p>
        </p:txBody>
      </p:sp>
      <p:pic>
        <p:nvPicPr>
          <p:cNvPr id="10" name="Group 37"/>
          <p:cNvPicPr>
            <a:picLocks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59" y="2346325"/>
            <a:ext cx="5351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807442" y="106760"/>
            <a:ext cx="4693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dirty="0">
                <a:solidFill>
                  <a:srgbClr val="002654"/>
                </a:solidFill>
              </a:rPr>
              <a:t>Núcleos FDC de </a:t>
            </a:r>
            <a:r>
              <a:rPr lang="pt-BR" altLang="pt-BR" sz="2000" b="1" dirty="0" smtClean="0">
                <a:solidFill>
                  <a:srgbClr val="002654"/>
                </a:solidFill>
              </a:rPr>
              <a:t>Desenvolvimento </a:t>
            </a:r>
            <a:r>
              <a:rPr lang="pt-BR" altLang="pt-BR" sz="2000" b="1" dirty="0">
                <a:solidFill>
                  <a:srgbClr val="002654"/>
                </a:solidFill>
              </a:rPr>
              <a:t>de Conhecimento</a:t>
            </a:r>
          </a:p>
        </p:txBody>
      </p:sp>
    </p:spTree>
    <p:extLst>
      <p:ext uri="{BB962C8B-B14F-4D97-AF65-F5344CB8AC3E}">
        <p14:creationId xmlns:p14="http://schemas.microsoft.com/office/powerpoint/2010/main" val="18108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rot="5400000" flipV="1">
            <a:off x="6235898" y="3715445"/>
            <a:ext cx="2851150" cy="50800"/>
          </a:xfrm>
          <a:prstGeom prst="line">
            <a:avLst/>
          </a:prstGeom>
          <a:noFill/>
          <a:ln w="9525">
            <a:solidFill>
              <a:srgbClr val="3F73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rot="5400000">
            <a:off x="3561753" y="3673379"/>
            <a:ext cx="2701926" cy="17462"/>
          </a:xfrm>
          <a:prstGeom prst="line">
            <a:avLst/>
          </a:prstGeom>
          <a:noFill/>
          <a:ln w="9525">
            <a:solidFill>
              <a:srgbClr val="3F73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rot="5400000" flipV="1">
            <a:off x="513754" y="3690838"/>
            <a:ext cx="2857500" cy="14288"/>
          </a:xfrm>
          <a:prstGeom prst="line">
            <a:avLst/>
          </a:prstGeom>
          <a:noFill/>
          <a:ln w="9525">
            <a:solidFill>
              <a:srgbClr val="3F73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995685" y="2331145"/>
            <a:ext cx="5581650" cy="0"/>
          </a:xfrm>
          <a:prstGeom prst="line">
            <a:avLst/>
          </a:prstGeom>
          <a:noFill/>
          <a:ln w="9525">
            <a:solidFill>
              <a:srgbClr val="3F73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011560" y="3805932"/>
            <a:ext cx="5581650" cy="0"/>
          </a:xfrm>
          <a:prstGeom prst="line">
            <a:avLst/>
          </a:prstGeom>
          <a:noFill/>
          <a:ln w="9525">
            <a:solidFill>
              <a:srgbClr val="3F73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014735" y="5033070"/>
            <a:ext cx="5581650" cy="0"/>
          </a:xfrm>
          <a:prstGeom prst="line">
            <a:avLst/>
          </a:prstGeom>
          <a:noFill/>
          <a:ln w="9525">
            <a:solidFill>
              <a:srgbClr val="3F73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045942" y="3453755"/>
            <a:ext cx="1785937" cy="695325"/>
          </a:xfrm>
          <a:prstGeom prst="rect">
            <a:avLst/>
          </a:prstGeom>
          <a:solidFill>
            <a:srgbClr val="3F73B1"/>
          </a:solidFill>
          <a:ln w="9525">
            <a:solidFill>
              <a:srgbClr val="3F73B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LIDERANÇA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043608" y="1988840"/>
            <a:ext cx="1784350" cy="693737"/>
          </a:xfrm>
          <a:prstGeom prst="rect">
            <a:avLst/>
          </a:prstGeom>
          <a:solidFill>
            <a:srgbClr val="3F73B1"/>
          </a:solidFill>
          <a:ln w="9525" algn="ctr">
            <a:solidFill>
              <a:srgbClr val="3F73B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1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ESTRATÉGIA E </a:t>
            </a:r>
            <a:r>
              <a:rPr lang="pt-BR" altLang="pt-BR" sz="1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NEGÓCIOS INTERNACIONAIS</a:t>
            </a:r>
            <a:endParaRPr lang="pt-BR" altLang="pt-BR" sz="1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1032072" y="4686201"/>
            <a:ext cx="1785937" cy="693737"/>
          </a:xfrm>
          <a:prstGeom prst="rect">
            <a:avLst/>
          </a:prstGeom>
          <a:solidFill>
            <a:srgbClr val="3F73B1"/>
          </a:solidFill>
          <a:ln w="9525" algn="ctr">
            <a:solidFill>
              <a:srgbClr val="3F73B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1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INOVAÇÃO E EMPREENDEDORISMO</a:t>
            </a:r>
            <a:endParaRPr lang="pt-BR" altLang="pt-BR" sz="1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6766123" y="1988840"/>
            <a:ext cx="1785937" cy="695325"/>
          </a:xfrm>
          <a:prstGeom prst="rect">
            <a:avLst/>
          </a:prstGeom>
          <a:solidFill>
            <a:srgbClr val="3F73B1"/>
          </a:solidFill>
          <a:ln w="9525" algn="ctr">
            <a:solidFill>
              <a:srgbClr val="3F73B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1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SUSTENTABILIDADE</a:t>
            </a: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6804248" y="4607620"/>
            <a:ext cx="1782762" cy="850900"/>
          </a:xfrm>
          <a:prstGeom prst="rect">
            <a:avLst/>
          </a:prstGeom>
          <a:solidFill>
            <a:srgbClr val="3F73B1"/>
          </a:solidFill>
          <a:ln w="9525" algn="ctr">
            <a:solidFill>
              <a:srgbClr val="3F73B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1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INFRAESTRUTURA </a:t>
            </a:r>
            <a:r>
              <a:rPr lang="pt-BR" altLang="pt-BR" sz="1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pt-BR" altLang="pt-BR" sz="1200" b="1" i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SUPPLY CHAIN </a:t>
            </a:r>
            <a:r>
              <a:rPr lang="pt-BR" altLang="pt-BR" sz="1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 </a:t>
            </a:r>
            <a:r>
              <a:rPr lang="pt-BR" altLang="pt-BR" sz="1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LOGÍSTICA</a:t>
            </a:r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807442" y="188640"/>
            <a:ext cx="6644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dirty="0">
                <a:solidFill>
                  <a:srgbClr val="002654"/>
                </a:solidFill>
              </a:rPr>
              <a:t>Núcleos FDC de </a:t>
            </a:r>
            <a:r>
              <a:rPr lang="pt-BR" altLang="pt-BR" sz="2000" b="1" dirty="0" smtClean="0">
                <a:solidFill>
                  <a:srgbClr val="002654"/>
                </a:solidFill>
              </a:rPr>
              <a:t>Desenvolvimento do </a:t>
            </a:r>
            <a:r>
              <a:rPr lang="pt-BR" altLang="pt-BR" sz="2000" b="1" dirty="0">
                <a:solidFill>
                  <a:srgbClr val="002654"/>
                </a:solidFill>
              </a:rPr>
              <a:t>Conhecimento</a:t>
            </a:r>
          </a:p>
        </p:txBody>
      </p:sp>
    </p:spTree>
    <p:extLst>
      <p:ext uri="{BB962C8B-B14F-4D97-AF65-F5344CB8AC3E}">
        <p14:creationId xmlns:p14="http://schemas.microsoft.com/office/powerpoint/2010/main" val="28878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sli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631950"/>
            <a:ext cx="3902075" cy="40227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83456" y="260648"/>
            <a:ext cx="5156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dirty="0">
                <a:solidFill>
                  <a:srgbClr val="002654"/>
                </a:solidFill>
              </a:rPr>
              <a:t>Núcleo </a:t>
            </a:r>
            <a:r>
              <a:rPr lang="pt-BR" altLang="pt-BR" sz="2000" b="1" dirty="0" smtClean="0">
                <a:solidFill>
                  <a:srgbClr val="002654"/>
                </a:solidFill>
              </a:rPr>
              <a:t>FDC de </a:t>
            </a:r>
            <a:r>
              <a:rPr lang="pt-BR" altLang="pt-BR" sz="2000" b="1" dirty="0">
                <a:solidFill>
                  <a:srgbClr val="002654"/>
                </a:solidFill>
              </a:rPr>
              <a:t>Desenvolvimento de </a:t>
            </a:r>
            <a:r>
              <a:rPr lang="pt-BR" altLang="pt-BR" sz="2000" b="1" dirty="0" smtClean="0">
                <a:solidFill>
                  <a:srgbClr val="002654"/>
                </a:solidFill>
              </a:rPr>
              <a:t>Liderança</a:t>
            </a:r>
            <a:endParaRPr lang="pt-BR" altLang="pt-BR" sz="2000" b="1" dirty="0">
              <a:solidFill>
                <a:srgbClr val="0026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82714"/>
            <a:ext cx="6889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000" b="1" i="0">
                <a:solidFill>
                  <a:srgbClr val="002654"/>
                </a:solidFill>
              </a:defRPr>
            </a:lvl1pPr>
          </a:lstStyle>
          <a:p>
            <a:r>
              <a:rPr lang="pt-BR" dirty="0" smtClean="0"/>
              <a:t>Observatório de Liderança FDC</a:t>
            </a:r>
            <a:endParaRPr lang="pt-BR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043608" y="1844824"/>
            <a:ext cx="7704856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2000" b="1" dirty="0" smtClean="0">
              <a:solidFill>
                <a:srgbClr val="002654"/>
              </a:solidFill>
              <a:latin typeface="Arial" charset="0"/>
            </a:endParaRPr>
          </a:p>
          <a:p>
            <a:pPr algn="just">
              <a:defRPr/>
            </a:pPr>
            <a:r>
              <a:rPr lang="pt-BR" sz="2000" dirty="0">
                <a:solidFill>
                  <a:srgbClr val="002654"/>
                </a:solidFill>
                <a:latin typeface="Arial" charset="0"/>
                <a:cs typeface="Arial" pitchFamily="34" charset="0"/>
              </a:rPr>
              <a:t>Monitorar de forma sistemática e compartilhar conhecimentos sobre questões, temas, estudos, pesquisas, conteúdos, metodologias e práticas associados à gestão de pessoas e à temática da liderança e seu desenvolvimento, em nível nacional e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  <a:cs typeface="Arial" pitchFamily="34" charset="0"/>
              </a:rPr>
              <a:t>internacional</a:t>
            </a:r>
            <a:endParaRPr lang="pt-BR" sz="2000" dirty="0">
              <a:solidFill>
                <a:srgbClr val="002654"/>
              </a:solidFill>
              <a:latin typeface="Arial" charset="0"/>
              <a:cs typeface="Arial" pitchFamily="34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</a:pPr>
            <a:endParaRPr lang="en-US" sz="2000" b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en-US" sz="2000" b="1" dirty="0">
              <a:solidFill>
                <a:srgbClr val="002654"/>
              </a:solidFill>
              <a:latin typeface="Arial" charset="0"/>
            </a:endParaRPr>
          </a:p>
          <a:p>
            <a:pPr marL="190500" lvl="1" algn="just" eaLnBrk="0" hangingPunct="0">
              <a:spcBef>
                <a:spcPct val="25000"/>
              </a:spcBef>
              <a:buClr>
                <a:srgbClr val="C08D28"/>
              </a:buClr>
            </a:pPr>
            <a:endParaRPr lang="en-US" sz="2000" b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None/>
            </a:pPr>
            <a:endParaRPr lang="pt-BR" sz="2000" b="1" dirty="0">
              <a:solidFill>
                <a:srgbClr val="00265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07169" y="128826"/>
            <a:ext cx="85173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000" b="1" i="0">
                <a:solidFill>
                  <a:srgbClr val="002654"/>
                </a:solidFill>
              </a:defRPr>
            </a:lvl1pPr>
          </a:lstStyle>
          <a:p>
            <a:r>
              <a:rPr lang="pt-BR" dirty="0"/>
              <a:t>O</a:t>
            </a:r>
            <a:r>
              <a:rPr lang="pt-BR" dirty="0" smtClean="0"/>
              <a:t>bservatório de Liderança FDC: </a:t>
            </a:r>
          </a:p>
          <a:p>
            <a:r>
              <a:rPr lang="pt-BR" dirty="0" smtClean="0"/>
              <a:t>Dimensões de Monitoramento </a:t>
            </a:r>
            <a:endParaRPr lang="pt-BR" dirty="0"/>
          </a:p>
        </p:txBody>
      </p:sp>
      <p:grpSp>
        <p:nvGrpSpPr>
          <p:cNvPr id="4" name="Grupo 20"/>
          <p:cNvGrpSpPr>
            <a:grpSpLocks/>
          </p:cNvGrpSpPr>
          <p:nvPr/>
        </p:nvGrpSpPr>
        <p:grpSpPr bwMode="auto">
          <a:xfrm>
            <a:off x="857224" y="1124744"/>
            <a:ext cx="7820992" cy="5454217"/>
            <a:chOff x="239640" y="178602"/>
            <a:chExt cx="8904360" cy="6683787"/>
          </a:xfrm>
        </p:grpSpPr>
        <p:sp>
          <p:nvSpPr>
            <p:cNvPr id="5" name="Rectangular Callout 2"/>
            <p:cNvSpPr/>
            <p:nvPr/>
          </p:nvSpPr>
          <p:spPr>
            <a:xfrm>
              <a:off x="6819988" y="4861740"/>
              <a:ext cx="2196713" cy="1260517"/>
            </a:xfrm>
            <a:prstGeom prst="wedgeRectCallout">
              <a:avLst>
                <a:gd name="adj1" fmla="val -105998"/>
                <a:gd name="adj2" fmla="val -86806"/>
              </a:avLst>
            </a:prstGeom>
            <a:solidFill>
              <a:srgbClr val="F35F0E"/>
            </a:solidFill>
            <a:ln w="28575" cmpd="sng">
              <a:solidFill>
                <a:srgbClr val="FB650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6689569" y="4974039"/>
              <a:ext cx="2454431" cy="136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ÁREA 5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 smtClean="0">
                  <a:solidFill>
                    <a:srgbClr val="FFFFFF"/>
                  </a:solidFill>
                  <a:cs typeface="Calibri" pitchFamily="34" charset="0"/>
                </a:rPr>
                <a:t>DESENVOLVIMENTO 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 smtClean="0">
                  <a:solidFill>
                    <a:srgbClr val="FFFFFF"/>
                  </a:solidFill>
                  <a:cs typeface="Calibri" pitchFamily="34" charset="0"/>
                </a:rPr>
                <a:t>DE LIDERANÇAS E PESSOAS</a:t>
              </a:r>
              <a:endParaRPr lang="pt-BR" sz="1600" b="1" dirty="0">
                <a:solidFill>
                  <a:srgbClr val="FFFFFF"/>
                </a:solidFill>
                <a:cs typeface="Calibri" pitchFamily="34" charset="0"/>
              </a:endParaRPr>
            </a:p>
            <a:p>
              <a:pPr marL="0" lvl="1" eaLnBrk="0" hangingPunct="0">
                <a:lnSpc>
                  <a:spcPct val="90000"/>
                </a:lnSpc>
                <a:buClr>
                  <a:srgbClr val="FF9900"/>
                </a:buClr>
              </a:pPr>
              <a:endParaRPr lang="pt-BR" sz="1000" b="1" dirty="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7" name="Rectangular Callout 10"/>
            <p:cNvSpPr/>
            <p:nvPr/>
          </p:nvSpPr>
          <p:spPr>
            <a:xfrm>
              <a:off x="4096129" y="5341451"/>
              <a:ext cx="2195081" cy="1260517"/>
            </a:xfrm>
            <a:prstGeom prst="wedgeRectCallout">
              <a:avLst>
                <a:gd name="adj1" fmla="val -1877"/>
                <a:gd name="adj2" fmla="val -115932"/>
              </a:avLst>
            </a:prstGeom>
            <a:solidFill>
              <a:srgbClr val="F35F0E"/>
            </a:solidFill>
            <a:ln w="28575" cmpd="sng">
              <a:solidFill>
                <a:srgbClr val="E9531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4204247" y="5425409"/>
              <a:ext cx="1979288" cy="143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ÁREA 4</a:t>
              </a:r>
            </a:p>
            <a:p>
              <a:pPr algn="ctr">
                <a:lnSpc>
                  <a:spcPct val="90000"/>
                </a:lnSpc>
              </a:pPr>
              <a:r>
                <a:rPr lang="pt-BR" sz="1600" b="1" dirty="0" smtClean="0">
                  <a:solidFill>
                    <a:srgbClr val="FFFFFF"/>
                  </a:solidFill>
                  <a:cs typeface="Calibri" pitchFamily="34" charset="0"/>
                </a:rPr>
                <a:t>COMPETÊNCIAS</a:t>
              </a:r>
              <a:r>
                <a:rPr lang="pt-BR" sz="1600" b="1" dirty="0" smtClean="0">
                  <a:solidFill>
                    <a:srgbClr val="FFFFFF"/>
                  </a:solidFill>
                </a:rPr>
                <a:t> </a:t>
              </a: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EM</a:t>
              </a:r>
              <a:r>
                <a:rPr lang="pt-BR" sz="1600" b="1" dirty="0">
                  <a:solidFill>
                    <a:srgbClr val="FFFFFF"/>
                  </a:solidFill>
                </a:rPr>
                <a:t> </a:t>
              </a:r>
              <a:r>
                <a:rPr lang="pt-BR" sz="1600" b="1" dirty="0" smtClean="0">
                  <a:solidFill>
                    <a:srgbClr val="FFFFFF"/>
                  </a:solidFill>
                  <a:cs typeface="Calibri" pitchFamily="34" charset="0"/>
                </a:rPr>
                <a:t>LIDERANÇA E GP</a:t>
              </a:r>
              <a:endParaRPr lang="pt-BR" sz="1600" b="1" dirty="0">
                <a:solidFill>
                  <a:srgbClr val="FFFFFF"/>
                </a:solidFill>
                <a:cs typeface="Calibri" pitchFamily="34" charset="0"/>
              </a:endParaRP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endParaRPr lang="pt-BR" sz="1400" b="1" dirty="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9" name="Rectangular Callout 11"/>
            <p:cNvSpPr/>
            <p:nvPr/>
          </p:nvSpPr>
          <p:spPr>
            <a:xfrm>
              <a:off x="239640" y="2798301"/>
              <a:ext cx="2188554" cy="1258816"/>
            </a:xfrm>
            <a:prstGeom prst="wedgeRectCallout">
              <a:avLst>
                <a:gd name="adj1" fmla="val 82097"/>
                <a:gd name="adj2" fmla="val -5504"/>
              </a:avLst>
            </a:prstGeom>
            <a:solidFill>
              <a:srgbClr val="F5AB0E"/>
            </a:solidFill>
            <a:ln w="28575" cmpd="sng">
              <a:solidFill>
                <a:srgbClr val="FEA6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53820" y="2863411"/>
              <a:ext cx="2159541" cy="1199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ÁREA 2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 smtClean="0">
                  <a:solidFill>
                    <a:srgbClr val="FFFFFF"/>
                  </a:solidFill>
                  <a:cs typeface="Calibri" pitchFamily="34" charset="0"/>
                </a:rPr>
                <a:t>GP, LIDERANÇA </a:t>
              </a: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E 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GESTÃO EMPRESARIAL</a:t>
              </a:r>
            </a:p>
          </p:txBody>
        </p:sp>
        <p:sp>
          <p:nvSpPr>
            <p:cNvPr id="11" name="Rectangular Callout 13"/>
            <p:cNvSpPr/>
            <p:nvPr/>
          </p:nvSpPr>
          <p:spPr>
            <a:xfrm>
              <a:off x="1303724" y="4688227"/>
              <a:ext cx="2195082" cy="1258816"/>
            </a:xfrm>
            <a:prstGeom prst="wedgeRectCallout">
              <a:avLst>
                <a:gd name="adj1" fmla="val 36578"/>
                <a:gd name="adj2" fmla="val -116356"/>
              </a:avLst>
            </a:prstGeom>
            <a:solidFill>
              <a:srgbClr val="F5AB0E"/>
            </a:solidFill>
            <a:ln w="28575" cmpd="sng">
              <a:solidFill>
                <a:srgbClr val="FEA6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410493" y="4867755"/>
              <a:ext cx="1982236" cy="92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ÁREA 3 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 smtClean="0">
                  <a:solidFill>
                    <a:srgbClr val="FFFFFF"/>
                  </a:solidFill>
                  <a:cs typeface="Calibri" pitchFamily="34" charset="0"/>
                </a:rPr>
                <a:t>GP, LIDERANÇA </a:t>
              </a: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E GOVERNANÇA</a:t>
              </a:r>
            </a:p>
          </p:txBody>
        </p: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805814" y="1110684"/>
              <a:ext cx="1977460" cy="65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000000"/>
                  </a:solidFill>
                  <a:cs typeface="Calibri" pitchFamily="34" charset="0"/>
                </a:rPr>
                <a:t>ÁREA 1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 smtClean="0">
                  <a:solidFill>
                    <a:srgbClr val="000000"/>
                  </a:solidFill>
                  <a:cs typeface="Calibri" pitchFamily="34" charset="0"/>
                </a:rPr>
                <a:t>FUNDAMENTOS</a:t>
              </a:r>
              <a:endParaRPr lang="pt-BR" sz="1600" b="1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14" name="Rectangular Callout 17"/>
            <p:cNvSpPr/>
            <p:nvPr/>
          </p:nvSpPr>
          <p:spPr>
            <a:xfrm>
              <a:off x="3516758" y="178602"/>
              <a:ext cx="2195082" cy="1260518"/>
            </a:xfrm>
            <a:prstGeom prst="wedgeRectCallout">
              <a:avLst>
                <a:gd name="adj1" fmla="val 15324"/>
                <a:gd name="adj2" fmla="val 116395"/>
              </a:avLst>
            </a:prstGeom>
            <a:solidFill>
              <a:srgbClr val="197C6F"/>
            </a:solidFill>
            <a:ln w="28575" cmpd="sng">
              <a:solidFill>
                <a:srgbClr val="197C6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Rectangular Callout 19"/>
            <p:cNvSpPr/>
            <p:nvPr/>
          </p:nvSpPr>
          <p:spPr>
            <a:xfrm>
              <a:off x="6518063" y="3067075"/>
              <a:ext cx="2159176" cy="1257116"/>
            </a:xfrm>
            <a:prstGeom prst="wedgeRectCallout">
              <a:avLst>
                <a:gd name="adj1" fmla="val -109235"/>
                <a:gd name="adj2" fmla="val -88450"/>
              </a:avLst>
            </a:prstGeom>
            <a:solidFill>
              <a:srgbClr val="197C6F"/>
            </a:solidFill>
            <a:ln w="28575" cmpd="sng">
              <a:solidFill>
                <a:srgbClr val="197C6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3624277" y="231736"/>
              <a:ext cx="1979998" cy="92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ÁREA 8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 smtClean="0">
                  <a:solidFill>
                    <a:srgbClr val="FFFFFF"/>
                  </a:solidFill>
                  <a:cs typeface="Calibri" pitchFamily="34" charset="0"/>
                </a:rPr>
                <a:t>GP, LIDERANÇA </a:t>
              </a: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E 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TERCEIRO SETOR</a:t>
              </a: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6505616" y="3149601"/>
              <a:ext cx="2184272" cy="1199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ÁREA 6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 smtClean="0">
                  <a:solidFill>
                    <a:srgbClr val="FFFFFF"/>
                  </a:solidFill>
                  <a:cs typeface="Calibri" pitchFamily="34" charset="0"/>
                </a:rPr>
                <a:t>GP, LIDERANÇA </a:t>
              </a: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EM AMBIENTES GLOBAIS</a:t>
              </a:r>
            </a:p>
          </p:txBody>
        </p:sp>
        <p:sp>
          <p:nvSpPr>
            <p:cNvPr id="18" name="Rectangular Callout 6"/>
            <p:cNvSpPr/>
            <p:nvPr/>
          </p:nvSpPr>
          <p:spPr>
            <a:xfrm>
              <a:off x="6397293" y="1063176"/>
              <a:ext cx="2196713" cy="1260518"/>
            </a:xfrm>
            <a:prstGeom prst="wedgeRectCallout">
              <a:avLst>
                <a:gd name="adj1" fmla="val -99682"/>
                <a:gd name="adj2" fmla="val 62811"/>
              </a:avLst>
            </a:prstGeom>
            <a:solidFill>
              <a:srgbClr val="197C6F"/>
            </a:solidFill>
            <a:ln w="28575" cmpd="sng">
              <a:solidFill>
                <a:srgbClr val="197C6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6430345" y="1243493"/>
              <a:ext cx="2130762" cy="92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ÁREA 7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 smtClean="0">
                  <a:solidFill>
                    <a:srgbClr val="FFFFFF"/>
                  </a:solidFill>
                  <a:cs typeface="Calibri" pitchFamily="34" charset="0"/>
                </a:rPr>
                <a:t>GP, LIDERANÇA </a:t>
              </a: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E </a:t>
              </a:r>
            </a:p>
            <a:p>
              <a:pPr marL="0" lvl="1" algn="ctr" eaLnBrk="0" hangingPunct="0">
                <a:lnSpc>
                  <a:spcPct val="90000"/>
                </a:lnSpc>
                <a:buClr>
                  <a:srgbClr val="FF9900"/>
                </a:buClr>
              </a:pPr>
              <a:r>
                <a:rPr lang="pt-BR" sz="1600" b="1" dirty="0">
                  <a:solidFill>
                    <a:srgbClr val="FFFFFF"/>
                  </a:solidFill>
                  <a:cs typeface="Calibri" pitchFamily="34" charset="0"/>
                </a:rPr>
                <a:t>SETOR PÚBLICO</a:t>
              </a:r>
            </a:p>
          </p:txBody>
        </p:sp>
        <p:pic>
          <p:nvPicPr>
            <p:cNvPr id="20" name="Picture 11" descr="slid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92136" y="1736813"/>
              <a:ext cx="3283646" cy="32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ectangular Callout 12"/>
            <p:cNvSpPr/>
            <p:nvPr/>
          </p:nvSpPr>
          <p:spPr>
            <a:xfrm>
              <a:off x="805955" y="847136"/>
              <a:ext cx="1978021" cy="1258816"/>
            </a:xfrm>
            <a:prstGeom prst="wedgeRectCallout">
              <a:avLst>
                <a:gd name="adj1" fmla="val 140935"/>
                <a:gd name="adj2" fmla="val 140832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767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31640" y="1976646"/>
            <a:ext cx="743108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lvl="1" indent="-292100" algn="just" eaLnBrk="0" hangingPunct="0">
              <a:buClr>
                <a:srgbClr val="002654"/>
              </a:buClr>
              <a:buFont typeface="Wingdings" pitchFamily="2" charset="2"/>
              <a:buNone/>
            </a:pPr>
            <a:endParaRPr lang="pt-BR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b="1" dirty="0">
                <a:solidFill>
                  <a:srgbClr val="002654"/>
                </a:solidFill>
                <a:latin typeface="Arial" charset="0"/>
              </a:rPr>
              <a:t>Desenvolvimento de </a:t>
            </a:r>
            <a:r>
              <a:rPr lang="pt-BR" b="1" dirty="0" smtClean="0">
                <a:solidFill>
                  <a:srgbClr val="002654"/>
                </a:solidFill>
                <a:latin typeface="Arial" charset="0"/>
              </a:rPr>
              <a:t>liderança </a:t>
            </a:r>
            <a:r>
              <a:rPr lang="pt-BR" b="1" dirty="0">
                <a:solidFill>
                  <a:srgbClr val="002654"/>
                </a:solidFill>
                <a:latin typeface="Arial" charset="0"/>
              </a:rPr>
              <a:t>(41%)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2654"/>
                </a:solidFill>
                <a:latin typeface="Arial" charset="0"/>
              </a:rPr>
              <a:t>Condução e suporte a processos de mudanças organizacional e cultural (40%)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2654"/>
                </a:solidFill>
                <a:latin typeface="Arial" charset="0"/>
              </a:rPr>
              <a:t>Aumento da produtividade (38%)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2654"/>
                </a:solidFill>
                <a:latin typeface="Arial" charset="0"/>
              </a:rPr>
              <a:t>Programas de treinamento e desenvolvimento (35%)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2654"/>
                </a:solidFill>
                <a:latin typeface="Arial" charset="0"/>
              </a:rPr>
              <a:t>Gestão de competências (33%)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2654"/>
                </a:solidFill>
                <a:latin typeface="Arial" charset="0"/>
              </a:rPr>
              <a:t>Pacotes de compensação e benefícios (30%)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2654"/>
                </a:solidFill>
                <a:latin typeface="Arial" charset="0"/>
              </a:rPr>
              <a:t>Redução dos custos de </a:t>
            </a:r>
            <a:r>
              <a:rPr lang="pt-BR" dirty="0" err="1">
                <a:solidFill>
                  <a:srgbClr val="002654"/>
                </a:solidFill>
                <a:latin typeface="Arial" charset="0"/>
              </a:rPr>
              <a:t>mão-de-obra</a:t>
            </a:r>
            <a:r>
              <a:rPr lang="pt-BR" dirty="0">
                <a:solidFill>
                  <a:srgbClr val="002654"/>
                </a:solidFill>
                <a:latin typeface="Arial" charset="0"/>
              </a:rPr>
              <a:t> (29%)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2654"/>
                </a:solidFill>
                <a:latin typeface="Arial" charset="0"/>
              </a:rPr>
              <a:t>Implantação de sistemas de gestão de RH (28%)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2654"/>
                </a:solidFill>
                <a:latin typeface="Arial" charset="0"/>
              </a:rPr>
              <a:t>Retenção de talentos (26%)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2654"/>
                </a:solidFill>
                <a:latin typeface="Arial" charset="0"/>
              </a:rPr>
              <a:t>Comunicação interna (25%)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404664"/>
            <a:ext cx="6224587" cy="2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pt-BR"/>
            </a:defPPr>
            <a:lvl1pPr>
              <a:lnSpc>
                <a:spcPct val="50000"/>
              </a:lnSpc>
              <a:spcBef>
                <a:spcPct val="50000"/>
              </a:spcBef>
              <a:defRPr b="1">
                <a:solidFill>
                  <a:srgbClr val="002654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 smtClean="0"/>
              <a:t>Prioridades Estratégicas na Dimensão Pessoas</a:t>
            </a:r>
            <a:endParaRPr lang="pt-BR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576" y="1124744"/>
            <a:ext cx="80629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just" eaLnBrk="0" hangingPunct="0">
              <a:buClr>
                <a:srgbClr val="002654"/>
              </a:buClr>
              <a:buFont typeface="Wingdings" pitchFamily="2" charset="2"/>
              <a:buNone/>
            </a:pPr>
            <a:r>
              <a:rPr lang="pt-BR" sz="2000" b="1" dirty="0">
                <a:solidFill>
                  <a:srgbClr val="002654"/>
                </a:solidFill>
                <a:latin typeface="Arial" charset="0"/>
              </a:rPr>
              <a:t>Pesquisa realizada junto a 1.322 </a:t>
            </a:r>
            <a:r>
              <a:rPr lang="pt-BR" sz="2000" b="1" dirty="0" smtClean="0">
                <a:solidFill>
                  <a:srgbClr val="002654"/>
                </a:solidFill>
                <a:latin typeface="Arial" charset="0"/>
              </a:rPr>
              <a:t>gestores </a:t>
            </a:r>
            <a:r>
              <a:rPr lang="pt-BR" sz="2000" b="1" dirty="0">
                <a:solidFill>
                  <a:srgbClr val="002654"/>
                </a:solidFill>
                <a:latin typeface="Arial" charset="0"/>
              </a:rPr>
              <a:t>em 41 países indica como principais preocupações estratégicas na dimensão </a:t>
            </a:r>
            <a:r>
              <a:rPr lang="pt-BR" sz="2000" b="1" i="1" dirty="0">
                <a:solidFill>
                  <a:srgbClr val="002654"/>
                </a:solidFill>
                <a:latin typeface="Arial" charset="0"/>
              </a:rPr>
              <a:t>pessoas</a:t>
            </a:r>
            <a:r>
              <a:rPr lang="pt-BR" sz="2000" b="1" dirty="0">
                <a:solidFill>
                  <a:srgbClr val="002654"/>
                </a:solidFill>
                <a:latin typeface="Arial" charset="0"/>
              </a:rPr>
              <a:t>:</a:t>
            </a:r>
            <a:endParaRPr lang="pt-BR" sz="2800" b="1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980163" y="6009094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rgbClr val="002654"/>
                </a:solidFill>
                <a:latin typeface="Arial" charset="0"/>
              </a:rPr>
              <a:t>FONTE: PWC (2004)</a:t>
            </a:r>
          </a:p>
        </p:txBody>
      </p:sp>
    </p:spTree>
    <p:extLst>
      <p:ext uri="{BB962C8B-B14F-4D97-AF65-F5344CB8AC3E}">
        <p14:creationId xmlns:p14="http://schemas.microsoft.com/office/powerpoint/2010/main" val="32198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7175" y="2348880"/>
            <a:ext cx="74612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lvl="1" indent="-292100" eaLnBrk="0" hangingPunct="0"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b="1" dirty="0">
                <a:solidFill>
                  <a:srgbClr val="002654"/>
                </a:solidFill>
                <a:latin typeface="Arial" charset="0"/>
              </a:rPr>
              <a:t>Desenvolvimento de lideranças (62%)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rgbClr val="002654"/>
                </a:solidFill>
                <a:latin typeface="Arial" charset="0"/>
              </a:rPr>
              <a:t>Gestão de competências (51%)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rgbClr val="002654"/>
                </a:solidFill>
                <a:latin typeface="Arial" charset="0"/>
              </a:rPr>
              <a:t>Atração e retenção de talentos (51%)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rgbClr val="002654"/>
                </a:solidFill>
                <a:latin typeface="Arial" charset="0"/>
              </a:rPr>
              <a:t>Aumento da produtividade (35%)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rgbClr val="002654"/>
                </a:solidFill>
                <a:latin typeface="Arial" charset="0"/>
              </a:rPr>
              <a:t>Condução e suporte a processos de mudança organizacional e cultural (32%)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rgbClr val="002654"/>
                </a:solidFill>
                <a:latin typeface="Arial" charset="0"/>
              </a:rPr>
              <a:t>Disseminação de valores éticos e de responsabilidade social (26%)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rgbClr val="002654"/>
                </a:solidFill>
                <a:latin typeface="Arial" charset="0"/>
              </a:rPr>
              <a:t>Promoção de ações direcionadas à qualidade de vida no trabalho (18%)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rgbClr val="002654"/>
                </a:solidFill>
                <a:latin typeface="Arial" charset="0"/>
              </a:rPr>
              <a:t>Gestão do conhecimento (15%)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rgbClr val="002654"/>
                </a:solidFill>
                <a:latin typeface="Arial" charset="0"/>
              </a:rPr>
              <a:t>Implementação de sistemas inovadores de avaliação de desempenho (11%)</a:t>
            </a: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600" dirty="0">
                <a:solidFill>
                  <a:srgbClr val="002654"/>
                </a:solidFill>
                <a:latin typeface="Arial" charset="0"/>
              </a:rPr>
              <a:t>Redução dos custos de </a:t>
            </a:r>
            <a:r>
              <a:rPr lang="pt-BR" sz="1600" dirty="0" err="1">
                <a:solidFill>
                  <a:srgbClr val="002654"/>
                </a:solidFill>
                <a:latin typeface="Arial" charset="0"/>
              </a:rPr>
              <a:t>mão-de-obra</a:t>
            </a:r>
            <a:r>
              <a:rPr lang="pt-BR" sz="1600" dirty="0">
                <a:solidFill>
                  <a:srgbClr val="002654"/>
                </a:solidFill>
                <a:latin typeface="Arial" charset="0"/>
              </a:rPr>
              <a:t> (9%)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55576" y="1090885"/>
            <a:ext cx="8232849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just" eaLnBrk="0" hangingPunct="0">
              <a:buClr>
                <a:srgbClr val="002654"/>
              </a:buClr>
              <a:buFont typeface="Wingdings" pitchFamily="2" charset="2"/>
              <a:buNone/>
            </a:pP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Pesquisa realizada junto </a:t>
            </a:r>
            <a:r>
              <a:rPr lang="pt-BR" sz="1900" b="1" dirty="0" smtClean="0">
                <a:solidFill>
                  <a:srgbClr val="002654"/>
                </a:solidFill>
                <a:latin typeface="Arial" charset="0"/>
              </a:rPr>
              <a:t>gestores </a:t>
            </a: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de nível estratégico de </a:t>
            </a:r>
            <a:r>
              <a:rPr lang="pt-BR" sz="1900" b="1" dirty="0" smtClean="0">
                <a:solidFill>
                  <a:srgbClr val="002654"/>
                </a:solidFill>
                <a:latin typeface="Arial" charset="0"/>
              </a:rPr>
              <a:t>organizações </a:t>
            </a: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atuantes no Brasil revela como principais orientações estratégicas na dimensão </a:t>
            </a:r>
            <a:r>
              <a:rPr lang="pt-BR" sz="1900" b="1" i="1" dirty="0">
                <a:solidFill>
                  <a:srgbClr val="002654"/>
                </a:solidFill>
                <a:latin typeface="Arial" charset="0"/>
              </a:rPr>
              <a:t>pessoas</a:t>
            </a: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:</a:t>
            </a:r>
            <a:endParaRPr lang="pt-BR" sz="1900" b="1" dirty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7642225" y="6093296"/>
            <a:ext cx="1346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rgbClr val="002654"/>
                </a:solidFill>
                <a:latin typeface="Arial" charset="0"/>
              </a:rPr>
              <a:t>FONTE: FDC (2005)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23677" y="404664"/>
            <a:ext cx="6224587" cy="2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pt-BR"/>
            </a:defPPr>
            <a:lvl1pPr>
              <a:lnSpc>
                <a:spcPct val="50000"/>
              </a:lnSpc>
              <a:spcBef>
                <a:spcPct val="50000"/>
              </a:spcBef>
              <a:defRPr b="1">
                <a:solidFill>
                  <a:srgbClr val="002654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 smtClean="0"/>
              <a:t>Prioridades Estratégicas na Dimensão Pessoas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00200" y="1790700"/>
            <a:ext cx="727868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1900" dirty="0">
                <a:solidFill>
                  <a:srgbClr val="002654"/>
                </a:solidFill>
                <a:latin typeface="Arial" charset="0"/>
              </a:rPr>
              <a:t> Planejamento de sucessão</a:t>
            </a: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endParaRPr lang="pt-BR" sz="19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19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Desenvolvimento de novas lideranças</a:t>
            </a: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endParaRPr lang="pt-BR" sz="19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1900" dirty="0">
                <a:solidFill>
                  <a:srgbClr val="002654"/>
                </a:solidFill>
                <a:latin typeface="Arial" charset="0"/>
              </a:rPr>
              <a:t> Recrutamento e seleção de </a:t>
            </a:r>
            <a:r>
              <a:rPr lang="pt-BR" sz="1900" i="1" dirty="0" err="1">
                <a:solidFill>
                  <a:srgbClr val="002654"/>
                </a:solidFill>
                <a:latin typeface="Arial" charset="0"/>
              </a:rPr>
              <a:t>high</a:t>
            </a:r>
            <a:r>
              <a:rPr lang="pt-BR" sz="1900" i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1900" i="1" dirty="0" err="1">
                <a:solidFill>
                  <a:srgbClr val="002654"/>
                </a:solidFill>
                <a:latin typeface="Arial" charset="0"/>
              </a:rPr>
              <a:t>flyers</a:t>
            </a:r>
            <a:endParaRPr lang="pt-BR" sz="1900" i="1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endParaRPr lang="pt-BR" sz="1900" b="1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1900" dirty="0">
                <a:solidFill>
                  <a:srgbClr val="002654"/>
                </a:solidFill>
                <a:latin typeface="Arial" charset="0"/>
              </a:rPr>
              <a:t>Engajamento e retenção de talentos 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6660232" y="4653136"/>
            <a:ext cx="2054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rgbClr val="002654"/>
                </a:solidFill>
                <a:latin typeface="Arial" charset="0"/>
              </a:rPr>
              <a:t>FONTE: SHRM </a:t>
            </a:r>
            <a:r>
              <a:rPr lang="pt-BR" sz="1000" dirty="0" err="1">
                <a:solidFill>
                  <a:srgbClr val="002654"/>
                </a:solidFill>
                <a:latin typeface="Arial" charset="0"/>
              </a:rPr>
              <a:t>Foudation</a:t>
            </a:r>
            <a:r>
              <a:rPr lang="pt-BR" sz="1000" dirty="0">
                <a:solidFill>
                  <a:srgbClr val="002654"/>
                </a:solidFill>
                <a:latin typeface="Arial" charset="0"/>
              </a:rPr>
              <a:t> (2007)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67693" y="389874"/>
            <a:ext cx="6224587" cy="2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pt-BR"/>
            </a:defPPr>
            <a:lvl1pPr>
              <a:lnSpc>
                <a:spcPct val="50000"/>
              </a:lnSpc>
              <a:spcBef>
                <a:spcPct val="50000"/>
              </a:spcBef>
              <a:defRPr b="1">
                <a:solidFill>
                  <a:srgbClr val="002654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/>
              <a:t>Questões e </a:t>
            </a:r>
            <a:r>
              <a:rPr lang="pt-BR" dirty="0" smtClean="0"/>
              <a:t>Desafios na Dimensão Pessoas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38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955675" y="2204864"/>
            <a:ext cx="78422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lvl="1" indent="-292100" algn="just" eaLnBrk="0" hangingPunct="0"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700" b="1" dirty="0">
                <a:solidFill>
                  <a:srgbClr val="002654"/>
                </a:solidFill>
                <a:latin typeface="Arial" charset="0"/>
              </a:rPr>
              <a:t>Reduzido número de talentos em liderança prontos para assumir posições chave (52%)</a:t>
            </a:r>
          </a:p>
          <a:p>
            <a:pPr marL="482600" lvl="1" indent="-292100" algn="just" eaLnBrk="0" hangingPunct="0"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700" dirty="0">
                <a:solidFill>
                  <a:srgbClr val="002654"/>
                </a:solidFill>
                <a:latin typeface="Arial" charset="0"/>
              </a:rPr>
              <a:t>Número de talentos insuficiente para apoiar o crescimento do negócio e atender suas demandas futuras (44%)</a:t>
            </a:r>
          </a:p>
          <a:p>
            <a:pPr marL="482600" lvl="1" indent="-292100" algn="just" eaLnBrk="0" hangingPunct="0"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700" dirty="0">
                <a:solidFill>
                  <a:srgbClr val="002654"/>
                </a:solidFill>
                <a:latin typeface="Arial" charset="0"/>
              </a:rPr>
              <a:t>Escassez de candidatos potenciais para sucessão em posições críticas para a missão de seus negócios (42%)</a:t>
            </a:r>
          </a:p>
          <a:p>
            <a:pPr marL="482600" lvl="1" indent="-292100" algn="just" eaLnBrk="0" hangingPunct="0"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700" dirty="0">
                <a:solidFill>
                  <a:srgbClr val="002654"/>
                </a:solidFill>
                <a:latin typeface="Arial" charset="0"/>
              </a:rPr>
              <a:t>Ausência de indicadores eficazes para mensuração do sucesso do gerenciamento de talentos para posições de liderança (33%)</a:t>
            </a:r>
          </a:p>
          <a:p>
            <a:pPr marL="482600" lvl="1" indent="-292100" algn="just" eaLnBrk="0" hangingPunct="0"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700" dirty="0">
                <a:solidFill>
                  <a:srgbClr val="002654"/>
                </a:solidFill>
                <a:latin typeface="Arial" charset="0"/>
              </a:rPr>
              <a:t>Incapacidade para identificar talentos precoces na carreira, com alto potencial para crescimento em posições de liderança (27%)</a:t>
            </a:r>
          </a:p>
          <a:p>
            <a:pPr marL="482600" lvl="1" indent="-292100" algn="just" eaLnBrk="0" hangingPunct="0"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700" dirty="0">
                <a:solidFill>
                  <a:srgbClr val="002654"/>
                </a:solidFill>
                <a:latin typeface="Arial" charset="0"/>
              </a:rPr>
              <a:t>Prioridades estratégicas de negócio não se refletem em ações de desenvolvimento da liderança (27%)</a:t>
            </a:r>
          </a:p>
          <a:p>
            <a:pPr marL="482600" lvl="1" indent="-292100" algn="just" eaLnBrk="0" hangingPunct="0"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700" dirty="0">
                <a:solidFill>
                  <a:srgbClr val="002654"/>
                </a:solidFill>
                <a:latin typeface="Arial" charset="0"/>
              </a:rPr>
              <a:t>Incapacidade para acelerar o desenvolvimento de talentos-chave (27%)</a:t>
            </a:r>
          </a:p>
          <a:p>
            <a:pPr marL="482600" lvl="1" indent="-292100" algn="just" eaLnBrk="0" hangingPunct="0"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1700" dirty="0">
                <a:solidFill>
                  <a:srgbClr val="002654"/>
                </a:solidFill>
                <a:latin typeface="Arial" charset="0"/>
              </a:rPr>
              <a:t>Incapacidade para diferenciar o desempenho e recompensas aos talentos em posição de liderança (27%)</a:t>
            </a: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23677" y="1052736"/>
            <a:ext cx="8074247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just" eaLnBrk="0" hangingPunct="0">
              <a:buClr>
                <a:srgbClr val="002654"/>
              </a:buClr>
              <a:buFont typeface="Wingdings" pitchFamily="2" charset="2"/>
              <a:buNone/>
            </a:pP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Pesquisa com </a:t>
            </a:r>
            <a:r>
              <a:rPr lang="pt-BR" sz="1900" b="1" dirty="0" smtClean="0">
                <a:solidFill>
                  <a:srgbClr val="002654"/>
                </a:solidFill>
                <a:latin typeface="Arial" charset="0"/>
              </a:rPr>
              <a:t>gestores </a:t>
            </a: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seniores de </a:t>
            </a:r>
            <a:r>
              <a:rPr lang="pt-BR" sz="1900" b="1" dirty="0" smtClean="0">
                <a:solidFill>
                  <a:srgbClr val="002654"/>
                </a:solidFill>
                <a:latin typeface="Arial" charset="0"/>
              </a:rPr>
              <a:t>organizações </a:t>
            </a: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multinacionais americanas e </a:t>
            </a:r>
            <a:r>
              <a:rPr lang="pt-BR" sz="1900" b="1" dirty="0" smtClean="0">
                <a:solidFill>
                  <a:srgbClr val="002654"/>
                </a:solidFill>
                <a:latin typeface="Arial" charset="0"/>
              </a:rPr>
              <a:t>europeias </a:t>
            </a: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aponta como principais ameaças ao futuro dos negócios: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484938" y="6093296"/>
            <a:ext cx="14795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rgbClr val="002654"/>
                </a:solidFill>
                <a:latin typeface="Arial" charset="0"/>
              </a:rPr>
              <a:t>FONTE: </a:t>
            </a:r>
            <a:r>
              <a:rPr lang="pt-BR" sz="1000" dirty="0" err="1">
                <a:solidFill>
                  <a:srgbClr val="002654"/>
                </a:solidFill>
                <a:latin typeface="Arial" charset="0"/>
              </a:rPr>
              <a:t>Mercer</a:t>
            </a:r>
            <a:r>
              <a:rPr lang="pt-BR" sz="1000" dirty="0">
                <a:solidFill>
                  <a:srgbClr val="002654"/>
                </a:solidFill>
                <a:latin typeface="Arial" charset="0"/>
              </a:rPr>
              <a:t> (2008)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723677" y="389874"/>
            <a:ext cx="6224587" cy="24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pt-BR"/>
            </a:defPPr>
            <a:lvl1pPr>
              <a:lnSpc>
                <a:spcPct val="50000"/>
              </a:lnSpc>
              <a:spcBef>
                <a:spcPct val="50000"/>
              </a:spcBef>
              <a:defRPr b="1">
                <a:solidFill>
                  <a:srgbClr val="002654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/>
              <a:t>Preocupações </a:t>
            </a:r>
            <a:r>
              <a:rPr lang="pt-BR" dirty="0" smtClean="0"/>
              <a:t>Estratégicas na Dimensão Pessoas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05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39850"/>
            <a:ext cx="800576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524328" y="6021288"/>
            <a:ext cx="1322387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rgbClr val="002654"/>
                </a:solidFill>
                <a:latin typeface="Arial" charset="0"/>
              </a:rPr>
              <a:t>FONTE: IBM (2010)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723677" y="389874"/>
            <a:ext cx="6224587" cy="2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pt-BR"/>
            </a:defPPr>
            <a:lvl1pPr>
              <a:lnSpc>
                <a:spcPct val="50000"/>
              </a:lnSpc>
              <a:spcBef>
                <a:spcPct val="50000"/>
              </a:spcBef>
              <a:defRPr b="1">
                <a:solidFill>
                  <a:srgbClr val="002654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/>
              <a:t>Questões e Desafios na Dimensão Pessoas</a:t>
            </a:r>
          </a:p>
        </p:txBody>
      </p:sp>
    </p:spTree>
    <p:extLst>
      <p:ext uri="{BB962C8B-B14F-4D97-AF65-F5344CB8AC3E}">
        <p14:creationId xmlns:p14="http://schemas.microsoft.com/office/powerpoint/2010/main" val="30458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82714"/>
            <a:ext cx="6889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000" b="1" i="0">
                <a:solidFill>
                  <a:srgbClr val="002654"/>
                </a:solidFill>
              </a:defRPr>
            </a:lvl1pPr>
          </a:lstStyle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1420" y="1268760"/>
            <a:ext cx="7339012" cy="47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lvl="1" indent="-292100" algn="just" eaLnBrk="0" hangingPunct="0">
              <a:buClr>
                <a:srgbClr val="002654"/>
              </a:buClr>
              <a:buFont typeface="Wingdings" pitchFamily="2" charset="2"/>
              <a:buNone/>
            </a:pPr>
            <a:endParaRPr lang="pt-BR" sz="500" b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2654"/>
                </a:solidFill>
                <a:latin typeface="Arial" charset="0"/>
              </a:rPr>
              <a:t>Modelo de Geração e Gestão de Conhecimento FDC: Foco e Articulações com o Desenvolvimento de Liderança</a:t>
            </a:r>
            <a:endParaRPr lang="pt-BR" sz="2000" b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2000" b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2654"/>
                </a:solidFill>
                <a:latin typeface="Arial" charset="0"/>
              </a:rPr>
              <a:t>Núcleo e Observatório de Liderança FDC</a:t>
            </a:r>
            <a:endParaRPr lang="pt-BR" sz="2000" b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2000" b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2654"/>
                </a:solidFill>
                <a:latin typeface="Arial" charset="0"/>
              </a:rPr>
              <a:t>Desenvolvimento de Liderança: Movimentos e Tendências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2000" b="1" dirty="0" smtClean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2654"/>
                </a:solidFill>
                <a:latin typeface="Arial" charset="0"/>
              </a:rPr>
              <a:t>Construindo Ambiências Educacionais e Organizacionais Favoráveis ao Desenvolvimento de Contextos de Liderança: Novas Abordagens e Perspectivas</a:t>
            </a:r>
            <a:endParaRPr lang="pt-BR" sz="2000" b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2000" b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2000" b="1" dirty="0" smtClean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2000" b="1" dirty="0">
              <a:solidFill>
                <a:srgbClr val="00265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95400" y="2476500"/>
            <a:ext cx="72786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Gestão de talentos</a:t>
            </a: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b="1" dirty="0">
                <a:solidFill>
                  <a:srgbClr val="002654"/>
                </a:solidFill>
                <a:latin typeface="Arial" charset="0"/>
              </a:rPr>
              <a:t>Desenvolvimento de lideranças</a:t>
            </a: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Transformação do RH em parceiro estratégico</a:t>
            </a: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Planejamento estratégico da força de trabalho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7211888" y="5373216"/>
            <a:ext cx="1752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rgbClr val="002654"/>
                </a:solidFill>
                <a:latin typeface="Arial" charset="0"/>
              </a:rPr>
              <a:t>FONTE: BCG/EAPM (2011)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23676" y="1196752"/>
            <a:ext cx="7808763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just" eaLnBrk="0" hangingPunct="0">
              <a:buClr>
                <a:srgbClr val="002654"/>
              </a:buClr>
              <a:buFont typeface="Wingdings" pitchFamily="2" charset="2"/>
              <a:buNone/>
            </a:pP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Pesquisa com 2.039 </a:t>
            </a:r>
            <a:r>
              <a:rPr lang="pt-BR" sz="1900" b="1" dirty="0" smtClean="0">
                <a:solidFill>
                  <a:srgbClr val="002654"/>
                </a:solidFill>
                <a:latin typeface="Arial" charset="0"/>
              </a:rPr>
              <a:t>gestores </a:t>
            </a:r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em 35 países indica como tópicos chave, porém ainda críticos, na dimensão pessoas: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23677" y="404664"/>
            <a:ext cx="6224587" cy="2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pt-BR"/>
            </a:defPPr>
            <a:lvl1pPr>
              <a:lnSpc>
                <a:spcPct val="50000"/>
              </a:lnSpc>
              <a:spcBef>
                <a:spcPct val="50000"/>
              </a:spcBef>
              <a:defRPr b="1">
                <a:solidFill>
                  <a:srgbClr val="002654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65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/>
              <a:t>Questões e </a:t>
            </a:r>
            <a:r>
              <a:rPr lang="pt-BR" dirty="0" smtClean="0"/>
              <a:t>Desafios da Liderança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6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115616" y="1484784"/>
            <a:ext cx="7278688" cy="30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</a:pPr>
            <a:r>
              <a:rPr lang="pt-BR" sz="1900" dirty="0">
                <a:solidFill>
                  <a:srgbClr val="002654"/>
                </a:solidFill>
                <a:latin typeface="Arial" charset="0"/>
              </a:rPr>
              <a:t> </a:t>
            </a: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Gestão globalizada de pessoas</a:t>
            </a: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Gestão de </a:t>
            </a:r>
            <a:r>
              <a:rPr lang="pt-BR" sz="2000" i="1" dirty="0" err="1">
                <a:solidFill>
                  <a:srgbClr val="002654"/>
                </a:solidFill>
                <a:latin typeface="Arial" charset="0"/>
              </a:rPr>
              <a:t>demographics</a:t>
            </a:r>
            <a:endParaRPr lang="pt-BR" sz="2000" i="1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Serviços compartilhados e 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outsourcing</a:t>
            </a: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Diversidade e inclusão</a:t>
            </a: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Equilíbrio entre trabalho e vida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pessoal</a:t>
            </a: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190500" lvl="1" eaLnBrk="0" hangingPunct="0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 Gestão 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on-line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das mídias sociais</a:t>
            </a: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7096125" y="5085184"/>
            <a:ext cx="1752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rgbClr val="002654"/>
                </a:solidFill>
                <a:latin typeface="Arial" charset="0"/>
              </a:rPr>
              <a:t>FONTE: BCG/EAPM </a:t>
            </a:r>
            <a:r>
              <a:rPr lang="pt-BR" sz="1000" dirty="0">
                <a:solidFill>
                  <a:srgbClr val="002654"/>
                </a:solidFill>
                <a:latin typeface="Arial" charset="0"/>
              </a:rPr>
              <a:t>(2011)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832693" y="116632"/>
            <a:ext cx="70516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b="1" dirty="0">
                <a:solidFill>
                  <a:srgbClr val="002654"/>
                </a:solidFill>
                <a:latin typeface="Arial" charset="0"/>
                <a:cs typeface="Arial" charset="0"/>
              </a:rPr>
              <a:t>Tópicos de </a:t>
            </a:r>
            <a:r>
              <a:rPr lang="pt-BR" b="1" dirty="0" smtClean="0">
                <a:solidFill>
                  <a:srgbClr val="002654"/>
                </a:solidFill>
                <a:latin typeface="Arial" charset="0"/>
                <a:cs typeface="Arial" charset="0"/>
              </a:rPr>
              <a:t>Maior Necessidade de Desenvolvimento na Dimensão Pessoas: Preparando o Futuro</a:t>
            </a:r>
            <a:endParaRPr lang="pt-BR" b="1" dirty="0">
              <a:solidFill>
                <a:srgbClr val="00265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88" y="188640"/>
            <a:ext cx="8229600" cy="534987"/>
          </a:xfr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pt-BR" sz="1800" i="0" dirty="0">
                <a:solidFill>
                  <a:srgbClr val="002654"/>
                </a:solidFill>
                <a:latin typeface="Arial" charset="0"/>
                <a:ea typeface="+mn-ea"/>
                <a:cs typeface="Arial" charset="0"/>
              </a:rPr>
              <a:t>Prioridades Pessoais das Lideranças</a:t>
            </a: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5580112" y="5805264"/>
            <a:ext cx="3262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rgbClr val="002654"/>
                </a:solidFill>
                <a:latin typeface="Arial" charset="0"/>
              </a:rPr>
              <a:t>FONTE: </a:t>
            </a:r>
            <a:r>
              <a:rPr lang="pt-BR" sz="1000" dirty="0" err="1" smtClean="0">
                <a:solidFill>
                  <a:srgbClr val="002654"/>
                </a:solidFill>
                <a:latin typeface="Arial" charset="0"/>
              </a:rPr>
              <a:t>PwC</a:t>
            </a:r>
            <a:r>
              <a:rPr lang="pt-BR" sz="1000" dirty="0" smtClean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1000" dirty="0">
                <a:solidFill>
                  <a:srgbClr val="002654"/>
                </a:solidFill>
                <a:latin typeface="Arial" charset="0"/>
              </a:rPr>
              <a:t>15th </a:t>
            </a:r>
            <a:r>
              <a:rPr lang="pt-BR" sz="1000" dirty="0" err="1">
                <a:solidFill>
                  <a:srgbClr val="002654"/>
                </a:solidFill>
                <a:latin typeface="Arial" charset="0"/>
              </a:rPr>
              <a:t>Annual</a:t>
            </a:r>
            <a:r>
              <a:rPr lang="pt-BR" sz="1000" dirty="0">
                <a:solidFill>
                  <a:srgbClr val="002654"/>
                </a:solidFill>
                <a:latin typeface="Arial" charset="0"/>
              </a:rPr>
              <a:t> Global CEO </a:t>
            </a:r>
            <a:r>
              <a:rPr lang="pt-BR" sz="1000" dirty="0" err="1">
                <a:solidFill>
                  <a:srgbClr val="002654"/>
                </a:solidFill>
                <a:latin typeface="Arial" charset="0"/>
              </a:rPr>
              <a:t>Survey</a:t>
            </a:r>
            <a:r>
              <a:rPr lang="pt-BR" sz="10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1000" dirty="0" smtClean="0">
                <a:solidFill>
                  <a:srgbClr val="002654"/>
                </a:solidFill>
                <a:latin typeface="Arial" charset="0"/>
              </a:rPr>
              <a:t> (2012)</a:t>
            </a:r>
            <a:endParaRPr lang="en-US" sz="1000" dirty="0">
              <a:solidFill>
                <a:srgbClr val="002654"/>
              </a:solidFill>
              <a:latin typeface="Arial" charset="0"/>
            </a:endParaRPr>
          </a:p>
        </p:txBody>
      </p:sp>
      <p:sp>
        <p:nvSpPr>
          <p:cNvPr id="13316" name="Rectangle 24"/>
          <p:cNvSpPr>
            <a:spLocks noChangeArrowheads="1"/>
          </p:cNvSpPr>
          <p:nvPr/>
        </p:nvSpPr>
        <p:spPr bwMode="auto">
          <a:xfrm>
            <a:off x="755576" y="1094954"/>
            <a:ext cx="7776864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Pessoalmente, você gostaria de gastar mais, menos ou a mesma quantidade de tempo em cada uma dessas atividades?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27584" y="2204864"/>
            <a:ext cx="8280920" cy="3113088"/>
            <a:chOff x="716360" y="2105706"/>
            <a:chExt cx="8579745" cy="3111873"/>
          </a:xfrm>
        </p:grpSpPr>
        <p:grpSp>
          <p:nvGrpSpPr>
            <p:cNvPr id="4" name="Group 21"/>
            <p:cNvGrpSpPr>
              <a:grpSpLocks noChangeAspect="1"/>
            </p:cNvGrpSpPr>
            <p:nvPr/>
          </p:nvGrpSpPr>
          <p:grpSpPr bwMode="auto">
            <a:xfrm>
              <a:off x="716360" y="2105706"/>
              <a:ext cx="8579745" cy="3111873"/>
              <a:chOff x="689013" y="2622222"/>
              <a:chExt cx="9217215" cy="3343084"/>
            </a:xfrm>
          </p:grpSpPr>
          <p:pic>
            <p:nvPicPr>
              <p:cNvPr id="13320" name="Picture 1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26611" y="2659209"/>
                <a:ext cx="4614263" cy="2411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436248" y="2733034"/>
                <a:ext cx="1469980" cy="4960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200" dirty="0">
                    <a:latin typeface="+mn-lt"/>
                  </a:rPr>
                  <a:t>Pessoas/</a:t>
                </a:r>
              </a:p>
              <a:p>
                <a:pPr>
                  <a:defRPr/>
                </a:pPr>
                <a:r>
                  <a:rPr lang="pt-BR" sz="1200" dirty="0">
                    <a:latin typeface="+mn-lt"/>
                  </a:rPr>
                  <a:t>Relacionamentos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436248" y="3396194"/>
                <a:ext cx="861183" cy="2761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200" dirty="0">
                    <a:latin typeface="+mn-lt"/>
                  </a:rPr>
                  <a:t>Operação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436248" y="4620230"/>
                <a:ext cx="1023188" cy="2778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200" dirty="0">
                    <a:latin typeface="+mn-lt"/>
                  </a:rPr>
                  <a:t>Governança</a:t>
                </a:r>
              </a:p>
            </p:txBody>
          </p:sp>
          <p:pic>
            <p:nvPicPr>
              <p:cNvPr id="13324" name="Picture 3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81018" y="5189448"/>
                <a:ext cx="265387" cy="2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181494" y="5170876"/>
                <a:ext cx="4662325" cy="4960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200" dirty="0">
                    <a:latin typeface="+mn-lt"/>
                  </a:rPr>
                  <a:t>Prioridade: % de respondentes que relatam “mais tempo” menos % de respondentes que relatam “menos tempo”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77132" y="2622222"/>
                <a:ext cx="3535114" cy="2642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000" b="1" dirty="0">
                    <a:latin typeface="+mn-lt"/>
                  </a:rPr>
                  <a:t>Desenvolvendo liderança e pipeline de talentos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19905" y="2891578"/>
                <a:ext cx="2017386" cy="2642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000" dirty="0">
                    <a:latin typeface="+mn-lt"/>
                  </a:rPr>
                  <a:t>Encontros com os clientes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96852" y="3160934"/>
                <a:ext cx="2740438" cy="271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000" dirty="0">
                    <a:latin typeface="+mn-lt"/>
                  </a:rPr>
                  <a:t>Melhorando a eficiência organizacional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77480" y="3431995"/>
                <a:ext cx="2859810" cy="264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000" dirty="0">
                    <a:latin typeface="+mn-lt"/>
                  </a:rPr>
                  <a:t>Fixando estratégias e gerenciando riscos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42626" y="3701351"/>
                <a:ext cx="3294664" cy="2693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000" dirty="0">
                    <a:latin typeface="+mn-lt"/>
                  </a:rPr>
                  <a:t>Desenvolvendo operações fora do meu mercado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56404" y="3970708"/>
                <a:ext cx="2980887" cy="264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000" dirty="0">
                    <a:latin typeface="+mn-lt"/>
                  </a:rPr>
                  <a:t>Serviço comunitário ou atividades pessoais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86829" y="4240064"/>
                <a:ext cx="3550461" cy="264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000" dirty="0">
                    <a:latin typeface="+mn-lt"/>
                  </a:rPr>
                  <a:t>Encontros com reguladores/os que fazem as políticas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9013" y="4509420"/>
                <a:ext cx="3207693" cy="2471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000" dirty="0">
                    <a:latin typeface="+mn-lt"/>
                  </a:rPr>
                  <a:t>Encontros com financiadores e provedores de capital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10360" y="4780480"/>
                <a:ext cx="2667109" cy="2642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000" dirty="0">
                    <a:latin typeface="+mn-lt"/>
                  </a:rPr>
                  <a:t>Encontros com diretores e </a:t>
                </a:r>
                <a:r>
                  <a:rPr lang="pt-BR" sz="1000" i="1" dirty="0" err="1">
                    <a:latin typeface="+mn-lt"/>
                  </a:rPr>
                  <a:t>shareholders</a:t>
                </a:r>
                <a:endParaRPr lang="pt-BR" sz="1000" i="1" dirty="0">
                  <a:latin typeface="+mn-lt"/>
                </a:endParaRPr>
              </a:p>
            </p:txBody>
          </p:sp>
          <p:sp>
            <p:nvSpPr>
              <p:cNvPr id="13335" name="TextBox 20"/>
              <p:cNvSpPr txBox="1">
                <a:spLocks noChangeArrowheads="1"/>
              </p:cNvSpPr>
              <p:nvPr/>
            </p:nvSpPr>
            <p:spPr bwMode="auto">
              <a:xfrm>
                <a:off x="886718" y="5700791"/>
                <a:ext cx="1793056" cy="264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000">
                    <a:solidFill>
                      <a:srgbClr val="002654"/>
                    </a:solidFill>
                    <a:latin typeface="Arial" charset="0"/>
                  </a:rPr>
                  <a:t>Base: 1.258 respondentes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779988" y="4287667"/>
              <a:ext cx="352397" cy="2777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200" dirty="0">
                  <a:latin typeface="+mn-lt"/>
                </a:rPr>
                <a:t>%</a:t>
              </a:r>
              <a:endParaRPr lang="pt-BR" sz="120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2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88" y="-90264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pt-BR" sz="1800" i="0" dirty="0">
                <a:solidFill>
                  <a:srgbClr val="002654"/>
                </a:solidFill>
                <a:latin typeface="Arial" charset="0"/>
                <a:ea typeface="+mn-ea"/>
                <a:cs typeface="Arial" charset="0"/>
              </a:rPr>
              <a:t>Previsão de Mudanças</a:t>
            </a: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6012160" y="5805264"/>
            <a:ext cx="27222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 err="1">
                <a:solidFill>
                  <a:srgbClr val="002654"/>
                </a:solidFill>
                <a:latin typeface="Arial" charset="0"/>
              </a:rPr>
              <a:t>PwC</a:t>
            </a:r>
            <a:r>
              <a:rPr lang="pt-BR" sz="1000" dirty="0">
                <a:solidFill>
                  <a:srgbClr val="002654"/>
                </a:solidFill>
                <a:latin typeface="Arial" charset="0"/>
              </a:rPr>
              <a:t> 15th </a:t>
            </a:r>
            <a:r>
              <a:rPr lang="pt-BR" sz="1000" dirty="0" err="1">
                <a:solidFill>
                  <a:srgbClr val="002654"/>
                </a:solidFill>
                <a:latin typeface="Arial" charset="0"/>
              </a:rPr>
              <a:t>Annual</a:t>
            </a:r>
            <a:r>
              <a:rPr lang="pt-BR" sz="1000" dirty="0">
                <a:solidFill>
                  <a:srgbClr val="002654"/>
                </a:solidFill>
                <a:latin typeface="Arial" charset="0"/>
              </a:rPr>
              <a:t> Global CEO </a:t>
            </a:r>
            <a:r>
              <a:rPr lang="pt-BR" sz="1000" dirty="0" err="1">
                <a:solidFill>
                  <a:srgbClr val="002654"/>
                </a:solidFill>
                <a:latin typeface="Arial" charset="0"/>
              </a:rPr>
              <a:t>Survey</a:t>
            </a:r>
            <a:r>
              <a:rPr lang="pt-BR" sz="10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1000" dirty="0" smtClean="0">
                <a:solidFill>
                  <a:srgbClr val="002654"/>
                </a:solidFill>
                <a:latin typeface="Arial" charset="0"/>
              </a:rPr>
              <a:t>(2012)</a:t>
            </a:r>
            <a:endParaRPr lang="en-US" sz="1000" dirty="0">
              <a:solidFill>
                <a:srgbClr val="002654"/>
              </a:solidFill>
              <a:latin typeface="Arial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43608" y="2190750"/>
            <a:ext cx="7850187" cy="3289300"/>
            <a:chOff x="646772" y="2237931"/>
            <a:chExt cx="7849510" cy="3289891"/>
          </a:xfrm>
        </p:grpSpPr>
        <p:sp>
          <p:nvSpPr>
            <p:cNvPr id="14342" name="TextBox 24"/>
            <p:cNvSpPr txBox="1">
              <a:spLocks noChangeArrowheads="1"/>
            </p:cNvSpPr>
            <p:nvPr/>
          </p:nvSpPr>
          <p:spPr bwMode="auto">
            <a:xfrm>
              <a:off x="679665" y="5281601"/>
              <a:ext cx="28424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>
                  <a:solidFill>
                    <a:srgbClr val="002654"/>
                  </a:solidFill>
                  <a:latin typeface="Arial" charset="0"/>
                </a:rPr>
                <a:t>Base: 2012 = 1258 respondentes; 2011 = 1201</a:t>
              </a:r>
            </a:p>
          </p:txBody>
        </p:sp>
        <p:pic>
          <p:nvPicPr>
            <p:cNvPr id="14343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0091" y="2459632"/>
              <a:ext cx="5490376" cy="230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019918" y="2237931"/>
              <a:ext cx="527005" cy="2762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200" dirty="0">
                  <a:latin typeface="+mn-lt"/>
                </a:rPr>
                <a:t>2012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54953" y="2237931"/>
              <a:ext cx="515893" cy="2762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200" dirty="0">
                  <a:latin typeface="+mn-lt"/>
                </a:rPr>
                <a:t>2011</a:t>
              </a:r>
            </a:p>
          </p:txBody>
        </p:sp>
        <p:pic>
          <p:nvPicPr>
            <p:cNvPr id="14346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6918" y="4854012"/>
              <a:ext cx="252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99464" y="4854012"/>
              <a:ext cx="252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1029" y="4854012"/>
              <a:ext cx="27491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178616" y="4845074"/>
              <a:ext cx="1415928" cy="2603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dirty="0">
                  <a:latin typeface="+mn-lt"/>
                </a:rPr>
                <a:t>Nenhuma mudança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1701" y="4845074"/>
              <a:ext cx="1295288" cy="2603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dirty="0">
                  <a:latin typeface="+mn-lt"/>
                </a:rPr>
                <a:t>Alguma mudança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6368" y="4845074"/>
              <a:ext cx="1869914" cy="2603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dirty="0">
                  <a:latin typeface="+mn-lt"/>
                </a:rPr>
                <a:t>Uma mudança significativa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646" y="2450694"/>
              <a:ext cx="2555655" cy="261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b="1" dirty="0">
                  <a:latin typeface="+mn-lt"/>
                </a:rPr>
                <a:t>Estratégias para gestão de talentos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6772" y="2768251"/>
              <a:ext cx="2419141" cy="2603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dirty="0">
                  <a:latin typeface="+mn-lt"/>
                </a:rPr>
                <a:t>Estrutura organizacional (com F&amp;A)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6151" y="3084221"/>
              <a:ext cx="2039762" cy="2619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dirty="0">
                  <a:latin typeface="+mn-lt"/>
                </a:rPr>
                <a:t>Abordagem à gestão de risco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8535" y="3395427"/>
              <a:ext cx="1987379" cy="2619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dirty="0">
                  <a:latin typeface="+mn-lt"/>
                </a:rPr>
                <a:t>Decisões sobre investimento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9954" y="3632006"/>
              <a:ext cx="2215959" cy="4302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dirty="0">
                  <a:latin typeface="+mn-lt"/>
                </a:rPr>
                <a:t>Foco na reputação corporativa e </a:t>
              </a:r>
            </a:p>
            <a:p>
              <a:pPr>
                <a:defRPr/>
              </a:pPr>
              <a:r>
                <a:rPr lang="pt-BR" sz="1100" dirty="0">
                  <a:latin typeface="+mn-lt"/>
                </a:rPr>
                <a:t>reconstrução de confiança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65859" y="4024190"/>
              <a:ext cx="1400054" cy="2619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dirty="0">
                  <a:latin typeface="+mn-lt"/>
                </a:rPr>
                <a:t>Estrutura de capital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6616" y="4333808"/>
              <a:ext cx="2349297" cy="261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100" dirty="0">
                  <a:latin typeface="+mn-lt"/>
                </a:rPr>
                <a:t>Envolvimento com o comitê diretor</a:t>
              </a:r>
            </a:p>
          </p:txBody>
        </p:sp>
      </p:grpSp>
      <p:sp>
        <p:nvSpPr>
          <p:cNvPr id="14341" name="Rectangle 31"/>
          <p:cNvSpPr>
            <a:spLocks noChangeArrowheads="1"/>
          </p:cNvSpPr>
          <p:nvPr/>
        </p:nvSpPr>
        <p:spPr bwMode="auto">
          <a:xfrm>
            <a:off x="725809" y="1052513"/>
            <a:ext cx="80946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pt-BR" sz="1900" b="1" dirty="0">
                <a:solidFill>
                  <a:srgbClr val="002654"/>
                </a:solidFill>
                <a:latin typeface="Arial" charset="0"/>
              </a:rPr>
              <a:t>Em que medida você antecipa mudanças na sua empresa em alguma das seguintes áreas nos próximos 12 meses?</a:t>
            </a:r>
          </a:p>
        </p:txBody>
      </p:sp>
    </p:spTree>
    <p:extLst>
      <p:ext uri="{BB962C8B-B14F-4D97-AF65-F5344CB8AC3E}">
        <p14:creationId xmlns:p14="http://schemas.microsoft.com/office/powerpoint/2010/main" val="18960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23676" y="1196752"/>
            <a:ext cx="809679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Mudanças demográficas incluindo aposentadoria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da geração pós-guerra: necessidade de maior compreensão dos valores e expectativas das novas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gerações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1000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2654"/>
                </a:solidFill>
                <a:latin typeface="Arial" charset="0"/>
              </a:rPr>
              <a:t>Tendências</a:t>
            </a:r>
            <a:r>
              <a:rPr lang="en-US" sz="2000" dirty="0" smtClean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2654"/>
                </a:solidFill>
                <a:latin typeface="Arial" charset="0"/>
              </a:rPr>
              <a:t>de </a:t>
            </a:r>
            <a:r>
              <a:rPr lang="en-US" sz="2000" dirty="0" err="1">
                <a:solidFill>
                  <a:srgbClr val="002654"/>
                </a:solidFill>
                <a:latin typeface="Arial" charset="0"/>
              </a:rPr>
              <a:t>expansão</a:t>
            </a:r>
            <a:r>
              <a:rPr lang="en-US" sz="2000" dirty="0">
                <a:solidFill>
                  <a:srgbClr val="002654"/>
                </a:solidFill>
                <a:latin typeface="Arial" charset="0"/>
              </a:rPr>
              <a:t> e </a:t>
            </a:r>
            <a:r>
              <a:rPr lang="en-US" sz="2000" dirty="0" err="1">
                <a:solidFill>
                  <a:srgbClr val="002654"/>
                </a:solidFill>
                <a:latin typeface="Arial" charset="0"/>
              </a:rPr>
              <a:t>crescimento</a:t>
            </a:r>
            <a:r>
              <a:rPr lang="en-US" sz="20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2654"/>
                </a:solidFill>
                <a:latin typeface="Arial" charset="0"/>
              </a:rPr>
              <a:t>de </a:t>
            </a:r>
            <a:r>
              <a:rPr lang="en-US" sz="2000" dirty="0" err="1" smtClean="0">
                <a:solidFill>
                  <a:srgbClr val="002654"/>
                </a:solidFill>
                <a:latin typeface="Arial" charset="0"/>
              </a:rPr>
              <a:t>países</a:t>
            </a:r>
            <a:r>
              <a:rPr lang="en-US" sz="2000" dirty="0" smtClean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2654"/>
                </a:solidFill>
                <a:latin typeface="Arial" charset="0"/>
              </a:rPr>
              <a:t>emergentes</a:t>
            </a:r>
            <a:r>
              <a:rPr lang="en-US" sz="2000" dirty="0" smtClean="0">
                <a:solidFill>
                  <a:srgbClr val="002654"/>
                </a:solidFill>
                <a:latin typeface="Arial" charset="0"/>
              </a:rPr>
              <a:t>: </a:t>
            </a:r>
            <a:r>
              <a:rPr lang="en-US" sz="2000" dirty="0" err="1">
                <a:solidFill>
                  <a:srgbClr val="002654"/>
                </a:solidFill>
                <a:latin typeface="Arial" charset="0"/>
              </a:rPr>
              <a:t>tônica</a:t>
            </a:r>
            <a:r>
              <a:rPr lang="en-US" sz="2000" dirty="0">
                <a:solidFill>
                  <a:srgbClr val="002654"/>
                </a:solidFill>
                <a:latin typeface="Arial" charset="0"/>
              </a:rPr>
              <a:t> em </a:t>
            </a:r>
            <a:r>
              <a:rPr lang="en-US" sz="2000" dirty="0" err="1" smtClean="0">
                <a:solidFill>
                  <a:srgbClr val="002654"/>
                </a:solidFill>
                <a:latin typeface="Arial" charset="0"/>
              </a:rPr>
              <a:t>formas</a:t>
            </a:r>
            <a:r>
              <a:rPr lang="en-US" sz="2000" dirty="0" smtClean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2654"/>
                </a:solidFill>
                <a:latin typeface="Arial" charset="0"/>
              </a:rPr>
              <a:t>de </a:t>
            </a:r>
            <a:r>
              <a:rPr lang="en-US" sz="2000" dirty="0" err="1">
                <a:solidFill>
                  <a:srgbClr val="002654"/>
                </a:solidFill>
                <a:latin typeface="Arial" charset="0"/>
              </a:rPr>
              <a:t>atração</a:t>
            </a:r>
            <a:r>
              <a:rPr lang="en-US" sz="2000" dirty="0">
                <a:solidFill>
                  <a:srgbClr val="002654"/>
                </a:solidFill>
                <a:latin typeface="Arial" charset="0"/>
              </a:rPr>
              <a:t> e “</a:t>
            </a:r>
            <a:r>
              <a:rPr lang="en-US" sz="2000" dirty="0" err="1">
                <a:solidFill>
                  <a:srgbClr val="002654"/>
                </a:solidFill>
                <a:latin typeface="Arial" charset="0"/>
              </a:rPr>
              <a:t>aceleração</a:t>
            </a:r>
            <a:r>
              <a:rPr lang="en-US" sz="2000" dirty="0">
                <a:solidFill>
                  <a:srgbClr val="002654"/>
                </a:solidFill>
                <a:latin typeface="Arial" charset="0"/>
              </a:rPr>
              <a:t>” do </a:t>
            </a:r>
            <a:r>
              <a:rPr lang="en-US" sz="2000" dirty="0" err="1">
                <a:solidFill>
                  <a:srgbClr val="002654"/>
                </a:solidFill>
                <a:latin typeface="Arial" charset="0"/>
              </a:rPr>
              <a:t>desenvolvimento</a:t>
            </a:r>
            <a:r>
              <a:rPr lang="en-US" sz="2000" dirty="0">
                <a:solidFill>
                  <a:srgbClr val="002654"/>
                </a:solidFill>
                <a:latin typeface="Arial" charset="0"/>
              </a:rPr>
              <a:t> de </a:t>
            </a:r>
            <a:r>
              <a:rPr lang="en-US" sz="2000" dirty="0" err="1">
                <a:solidFill>
                  <a:srgbClr val="002654"/>
                </a:solidFill>
                <a:latin typeface="Arial" charset="0"/>
              </a:rPr>
              <a:t>novas</a:t>
            </a:r>
            <a:r>
              <a:rPr lang="en-US" sz="20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2654"/>
                </a:solidFill>
                <a:latin typeface="Arial" charset="0"/>
              </a:rPr>
              <a:t>lideranças</a:t>
            </a:r>
            <a:endParaRPr lang="en-US" sz="2000" dirty="0" smtClean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en-US" sz="1000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rgbClr val="002654"/>
                </a:solidFill>
                <a:latin typeface="Arial" charset="0"/>
              </a:rPr>
              <a:t>Internacionalização de empresas de países emergentes: gestão em contextos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multiculturais e de ampla diversidade</a:t>
            </a: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1000" dirty="0" smtClean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Estratégias de crescimento: movimentos de expansão,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fusões e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aquisições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1000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Novos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arranjos organizacionais e </a:t>
            </a:r>
            <a:r>
              <a:rPr lang="pt-BR" sz="2000" dirty="0" err="1">
                <a:solidFill>
                  <a:srgbClr val="002654"/>
                </a:solidFill>
                <a:latin typeface="Arial" charset="0"/>
              </a:rPr>
              <a:t>inter-organizacionais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: integração da cadeia produtiva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, </a:t>
            </a:r>
            <a:r>
              <a:rPr lang="pt-BR" sz="2000" dirty="0" err="1" smtClean="0">
                <a:solidFill>
                  <a:srgbClr val="002654"/>
                </a:solidFill>
                <a:latin typeface="Arial" charset="0"/>
              </a:rPr>
              <a:t>APLs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,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organizações em redes, organizações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virtuais, </a:t>
            </a:r>
            <a:r>
              <a:rPr lang="pt-BR" sz="2000" i="1" dirty="0" smtClean="0">
                <a:solidFill>
                  <a:srgbClr val="002654"/>
                </a:solidFill>
                <a:latin typeface="Arial" charset="0"/>
              </a:rPr>
              <a:t>home office</a:t>
            </a: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1000" i="1" dirty="0">
              <a:solidFill>
                <a:srgbClr val="002654"/>
              </a:solidFill>
              <a:latin typeface="Arial" charset="0"/>
            </a:endParaRPr>
          </a:p>
          <a:p>
            <a:pPr marL="482600" lvl="1" indent="-292100" algn="just" eaLnBrk="0" hangingPunct="0">
              <a:spcBef>
                <a:spcPct val="25000"/>
              </a:spcBef>
              <a:buClr>
                <a:srgbClr val="C08D28"/>
              </a:buClr>
              <a:buFont typeface="Wingdings" pitchFamily="2" charset="2"/>
              <a:buChar char="Ø"/>
            </a:pPr>
            <a:endParaRPr lang="pt-BR" sz="2000" dirty="0">
              <a:solidFill>
                <a:srgbClr val="002654"/>
              </a:solidFill>
              <a:latin typeface="Arial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95685" y="276037"/>
            <a:ext cx="6224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None/>
              <a:defRPr b="1" i="0">
                <a:solidFill>
                  <a:srgbClr val="002654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pt-BR" dirty="0"/>
              <a:t>Temas da Agenda Estratégica</a:t>
            </a:r>
          </a:p>
        </p:txBody>
      </p:sp>
      <p:pic>
        <p:nvPicPr>
          <p:cNvPr id="4" name="Imagem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t="-22" r="39145" b="22"/>
          <a:stretch/>
        </p:blipFill>
        <p:spPr>
          <a:xfrm>
            <a:off x="0" y="1524"/>
            <a:ext cx="720000" cy="68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814536" y="116632"/>
            <a:ext cx="6781800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None/>
              <a:defRPr sz="2000" b="1" i="1">
                <a:solidFill>
                  <a:srgbClr val="002654"/>
                </a:solidFill>
              </a:defRPr>
            </a:lvl1pPr>
          </a:lstStyle>
          <a:p>
            <a:r>
              <a:rPr lang="pt-BR" i="0" dirty="0" smtClean="0"/>
              <a:t>Transformações na Sociedade e no Mundo do Trabalho: Implicações Organizacionais</a:t>
            </a:r>
            <a:endParaRPr lang="pt-BR" i="0" dirty="0"/>
          </a:p>
        </p:txBody>
      </p:sp>
      <p:sp>
        <p:nvSpPr>
          <p:cNvPr id="35842" name="Oval 4" descr="Papel pardo"/>
          <p:cNvSpPr>
            <a:spLocks noChangeArrowheads="1"/>
          </p:cNvSpPr>
          <p:nvPr/>
        </p:nvSpPr>
        <p:spPr bwMode="auto">
          <a:xfrm>
            <a:off x="4996359" y="1578447"/>
            <a:ext cx="4006850" cy="356235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endParaRPr lang="pt-BR"/>
          </a:p>
        </p:txBody>
      </p:sp>
      <p:sp>
        <p:nvSpPr>
          <p:cNvPr id="35843" name="Oval 5" descr="Papel pardo"/>
          <p:cNvSpPr>
            <a:spLocks noChangeArrowheads="1"/>
          </p:cNvSpPr>
          <p:nvPr/>
        </p:nvSpPr>
        <p:spPr bwMode="auto">
          <a:xfrm>
            <a:off x="827584" y="1484784"/>
            <a:ext cx="4100513" cy="3656013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endParaRPr lang="pt-BR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2573834" y="1832447"/>
            <a:ext cx="890588" cy="39528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8E4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527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sz="700" b="1">
                <a:latin typeface="Arial" charset="0"/>
              </a:rPr>
              <a:t>INDÚSTRIA DE </a:t>
            </a:r>
          </a:p>
          <a:p>
            <a:pPr algn="ctr" eaLnBrk="0" hangingPunct="0"/>
            <a:r>
              <a:rPr lang="pt-BR" sz="700" b="1">
                <a:latin typeface="Arial" charset="0"/>
              </a:rPr>
              <a:t>BENS </a:t>
            </a:r>
          </a:p>
          <a:p>
            <a:pPr algn="ctr" eaLnBrk="0" hangingPunct="0"/>
            <a:r>
              <a:rPr lang="pt-BR" sz="700" b="1">
                <a:latin typeface="Arial" charset="0"/>
              </a:rPr>
              <a:t>DE CONSUMO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432422" y="2697634"/>
            <a:ext cx="855662" cy="2857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8E4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527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sz="700" b="1">
                <a:latin typeface="Arial" charset="0"/>
              </a:rPr>
              <a:t>INDÚSTRIA DE </a:t>
            </a:r>
          </a:p>
          <a:p>
            <a:pPr algn="ctr" eaLnBrk="0" hangingPunct="0"/>
            <a:r>
              <a:rPr lang="pt-BR" sz="700" b="1">
                <a:latin typeface="Arial" charset="0"/>
              </a:rPr>
              <a:t>BENS DE CAPITAL</a:t>
            </a: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3619997" y="2697634"/>
            <a:ext cx="855662" cy="2857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8E4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527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sz="700" b="1">
                <a:latin typeface="Arial" charset="0"/>
              </a:rPr>
              <a:t>MERCADO </a:t>
            </a:r>
          </a:p>
          <a:p>
            <a:pPr algn="ctr" eaLnBrk="0" hangingPunct="0"/>
            <a:r>
              <a:rPr lang="pt-BR" sz="700" b="1">
                <a:latin typeface="Arial" charset="0"/>
              </a:rPr>
              <a:t>DE CONSUMO</a:t>
            </a:r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2584947" y="3623147"/>
            <a:ext cx="857250" cy="2841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8E4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527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sz="700" b="1">
                <a:latin typeface="Arial" charset="0"/>
              </a:rPr>
              <a:t>CONSUMIDORES </a:t>
            </a:r>
          </a:p>
          <a:p>
            <a:pPr algn="ctr" eaLnBrk="0" hangingPunct="0"/>
            <a:r>
              <a:rPr lang="pt-BR" sz="700" b="1">
                <a:latin typeface="Arial" charset="0"/>
              </a:rPr>
              <a:t>TRABALHADORES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2359522" y="2442047"/>
            <a:ext cx="608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b="1">
                <a:latin typeface="Arial" charset="0"/>
              </a:rPr>
              <a:t>ESTADO</a:t>
            </a:r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 flipV="1">
            <a:off x="1994397" y="1988022"/>
            <a:ext cx="590550" cy="709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50" name="Line 12"/>
          <p:cNvSpPr>
            <a:spLocks noChangeShapeType="1"/>
          </p:cNvSpPr>
          <p:nvPr/>
        </p:nvSpPr>
        <p:spPr bwMode="auto">
          <a:xfrm>
            <a:off x="3442197" y="1988022"/>
            <a:ext cx="531812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51" name="Line 13"/>
          <p:cNvSpPr>
            <a:spLocks noChangeShapeType="1"/>
          </p:cNvSpPr>
          <p:nvPr/>
        </p:nvSpPr>
        <p:spPr bwMode="auto">
          <a:xfrm flipH="1">
            <a:off x="3442197" y="2983384"/>
            <a:ext cx="561975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 flipH="1" flipV="1">
            <a:off x="1935659" y="2983384"/>
            <a:ext cx="649288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53" name="Rectangle 15"/>
          <p:cNvSpPr>
            <a:spLocks noChangeArrowheads="1"/>
          </p:cNvSpPr>
          <p:nvPr/>
        </p:nvSpPr>
        <p:spPr bwMode="auto">
          <a:xfrm>
            <a:off x="2584947" y="2983384"/>
            <a:ext cx="857250" cy="2841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8E4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527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sz="700" b="1">
                <a:latin typeface="Arial" charset="0"/>
              </a:rPr>
              <a:t>SINDICATOS </a:t>
            </a:r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>
            <a:off x="2969122" y="3267547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5" name="Line 17"/>
          <p:cNvSpPr>
            <a:spLocks noChangeShapeType="1"/>
          </p:cNvSpPr>
          <p:nvPr/>
        </p:nvSpPr>
        <p:spPr bwMode="auto">
          <a:xfrm>
            <a:off x="2289672" y="2840509"/>
            <a:ext cx="295275" cy="249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6" name="Line 18"/>
          <p:cNvSpPr>
            <a:spLocks noChangeShapeType="1"/>
          </p:cNvSpPr>
          <p:nvPr/>
        </p:nvSpPr>
        <p:spPr bwMode="auto">
          <a:xfrm flipV="1">
            <a:off x="3442197" y="2840509"/>
            <a:ext cx="17780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7" name="Line 19"/>
          <p:cNvSpPr>
            <a:spLocks noChangeShapeType="1"/>
          </p:cNvSpPr>
          <p:nvPr/>
        </p:nvSpPr>
        <p:spPr bwMode="auto">
          <a:xfrm flipV="1">
            <a:off x="2969122" y="2165822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8" name="AutoShape 20"/>
          <p:cNvSpPr>
            <a:spLocks noChangeArrowheads="1"/>
          </p:cNvSpPr>
          <p:nvPr/>
        </p:nvSpPr>
        <p:spPr bwMode="auto">
          <a:xfrm>
            <a:off x="4284142" y="5362973"/>
            <a:ext cx="1668463" cy="742950"/>
          </a:xfrm>
          <a:prstGeom prst="rightArrow">
            <a:avLst>
              <a:gd name="adj1" fmla="val 50000"/>
              <a:gd name="adj2" fmla="val 56143"/>
            </a:avLst>
          </a:prstGeom>
          <a:gradFill rotWithShape="0">
            <a:gsLst>
              <a:gs pos="0">
                <a:srgbClr val="FFCC99"/>
              </a:gs>
              <a:gs pos="100000">
                <a:srgbClr val="FF8E41"/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527"/>
            </a:prstShdw>
          </a:effectLst>
        </p:spPr>
        <p:txBody>
          <a:bodyPr wrap="none" anchor="ctr"/>
          <a:lstStyle/>
          <a:p>
            <a:pPr algn="ctr" eaLnBrk="0" hangingPunct="0"/>
            <a:endParaRPr lang="pt-BR" sz="1800" b="1">
              <a:latin typeface="Arial" charset="0"/>
            </a:endParaRPr>
          </a:p>
        </p:txBody>
      </p:sp>
      <p:sp>
        <p:nvSpPr>
          <p:cNvPr id="35859" name="Rectangle 21"/>
          <p:cNvSpPr>
            <a:spLocks noChangeArrowheads="1"/>
          </p:cNvSpPr>
          <p:nvPr/>
        </p:nvSpPr>
        <p:spPr bwMode="auto">
          <a:xfrm>
            <a:off x="1721917" y="5242323"/>
            <a:ext cx="16652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latin typeface="Arial" charset="0"/>
              </a:rPr>
              <a:t>RIGIDEZ</a:t>
            </a:r>
          </a:p>
        </p:txBody>
      </p:sp>
      <p:sp>
        <p:nvSpPr>
          <p:cNvPr id="35860" name="Rectangle 22"/>
          <p:cNvSpPr>
            <a:spLocks noChangeArrowheads="1"/>
          </p:cNvSpPr>
          <p:nvPr/>
        </p:nvSpPr>
        <p:spPr bwMode="auto">
          <a:xfrm>
            <a:off x="6252642" y="5285186"/>
            <a:ext cx="2398713" cy="839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latin typeface="Arial" charset="0"/>
              </a:rPr>
              <a:t>FLEXIBILIDADE</a:t>
            </a:r>
          </a:p>
        </p:txBody>
      </p:sp>
      <p:sp>
        <p:nvSpPr>
          <p:cNvPr id="35861" name="Text Box 23"/>
          <p:cNvSpPr txBox="1">
            <a:spLocks noChangeArrowheads="1"/>
          </p:cNvSpPr>
          <p:nvPr/>
        </p:nvSpPr>
        <p:spPr bwMode="auto">
          <a:xfrm>
            <a:off x="5923459" y="3739034"/>
            <a:ext cx="27273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dirty="0">
                <a:latin typeface="Arial" charset="0"/>
              </a:rPr>
              <a:t>INTENSIFICAÇÃO DA CONCORRÊNCIA</a:t>
            </a:r>
          </a:p>
          <a:p>
            <a:r>
              <a:rPr lang="pt-BR" sz="800" dirty="0">
                <a:latin typeface="Arial" charset="0"/>
              </a:rPr>
              <a:t>COMPETIÇÃO GLOBAL</a:t>
            </a:r>
          </a:p>
          <a:p>
            <a:r>
              <a:rPr lang="pt-BR" sz="800" dirty="0">
                <a:latin typeface="Arial" charset="0"/>
              </a:rPr>
              <a:t>TÔNICA NA DIFERENCIAÇÃO</a:t>
            </a:r>
          </a:p>
          <a:p>
            <a:r>
              <a:rPr lang="pt-BR" sz="800" dirty="0">
                <a:latin typeface="Arial" charset="0"/>
              </a:rPr>
              <a:t>NOVOS ARRANJOS ORGANIZACIONAIS</a:t>
            </a:r>
          </a:p>
          <a:p>
            <a:r>
              <a:rPr lang="pt-BR" sz="800" dirty="0">
                <a:latin typeface="Arial" charset="0"/>
              </a:rPr>
              <a:t>FLEXIBILIZAÇÃO DAS RT</a:t>
            </a:r>
          </a:p>
          <a:p>
            <a:r>
              <a:rPr lang="pt-BR" sz="800" dirty="0">
                <a:latin typeface="Arial" charset="0"/>
              </a:rPr>
              <a:t>NOVOS VALORES EM RELAÇÃO AO TRABALHO</a:t>
            </a:r>
          </a:p>
          <a:p>
            <a:r>
              <a:rPr lang="pt-BR" sz="800" b="1" dirty="0">
                <a:latin typeface="Arial" charset="0"/>
              </a:rPr>
              <a:t>NOVAS COMPETÊNCIAS</a:t>
            </a:r>
          </a:p>
          <a:p>
            <a:r>
              <a:rPr lang="pt-BR" sz="800" b="1" dirty="0">
                <a:latin typeface="Arial" charset="0"/>
              </a:rPr>
              <a:t>NOVAS FORMAS DE VÍNCULO E CARREIRAS</a:t>
            </a:r>
          </a:p>
          <a:p>
            <a:endParaRPr lang="pt-BR" sz="800" b="1" dirty="0">
              <a:latin typeface="Arial" charset="0"/>
            </a:endParaRPr>
          </a:p>
        </p:txBody>
      </p:sp>
      <p:sp>
        <p:nvSpPr>
          <p:cNvPr id="35862" name="Line 24"/>
          <p:cNvSpPr>
            <a:spLocks noChangeShapeType="1"/>
          </p:cNvSpPr>
          <p:nvPr/>
        </p:nvSpPr>
        <p:spPr bwMode="auto">
          <a:xfrm>
            <a:off x="7283947" y="2115022"/>
            <a:ext cx="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112372" y="2086447"/>
            <a:ext cx="1833562" cy="1498600"/>
            <a:chOff x="3480" y="1184"/>
            <a:chExt cx="1528" cy="1216"/>
          </a:xfrm>
        </p:grpSpPr>
        <p:sp>
          <p:nvSpPr>
            <p:cNvPr id="35865" name="Line 26"/>
            <p:cNvSpPr>
              <a:spLocks noChangeShapeType="1"/>
            </p:cNvSpPr>
            <p:nvPr/>
          </p:nvSpPr>
          <p:spPr bwMode="auto">
            <a:xfrm>
              <a:off x="3480" y="1432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66" name="Line 27"/>
            <p:cNvSpPr>
              <a:spLocks noChangeShapeType="1"/>
            </p:cNvSpPr>
            <p:nvPr/>
          </p:nvSpPr>
          <p:spPr bwMode="auto">
            <a:xfrm>
              <a:off x="3488" y="1648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67" name="Line 28"/>
            <p:cNvSpPr>
              <a:spLocks noChangeShapeType="1"/>
            </p:cNvSpPr>
            <p:nvPr/>
          </p:nvSpPr>
          <p:spPr bwMode="auto">
            <a:xfrm>
              <a:off x="3496" y="1888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68" name="Line 29"/>
            <p:cNvSpPr>
              <a:spLocks noChangeShapeType="1"/>
            </p:cNvSpPr>
            <p:nvPr/>
          </p:nvSpPr>
          <p:spPr bwMode="auto">
            <a:xfrm>
              <a:off x="3512" y="2112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69" name="Line 30"/>
            <p:cNvSpPr>
              <a:spLocks noChangeShapeType="1"/>
            </p:cNvSpPr>
            <p:nvPr/>
          </p:nvSpPr>
          <p:spPr bwMode="auto">
            <a:xfrm>
              <a:off x="3752" y="118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70" name="Line 31"/>
            <p:cNvSpPr>
              <a:spLocks noChangeShapeType="1"/>
            </p:cNvSpPr>
            <p:nvPr/>
          </p:nvSpPr>
          <p:spPr bwMode="auto">
            <a:xfrm>
              <a:off x="4096" y="120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71" name="Line 32"/>
            <p:cNvSpPr>
              <a:spLocks noChangeShapeType="1"/>
            </p:cNvSpPr>
            <p:nvPr/>
          </p:nvSpPr>
          <p:spPr bwMode="auto">
            <a:xfrm>
              <a:off x="4784" y="1192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72" name="Oval 33"/>
            <p:cNvSpPr>
              <a:spLocks noChangeArrowheads="1"/>
            </p:cNvSpPr>
            <p:nvPr/>
          </p:nvSpPr>
          <p:spPr bwMode="auto">
            <a:xfrm>
              <a:off x="3728" y="1624"/>
              <a:ext cx="56" cy="6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3" name="Oval 34"/>
            <p:cNvSpPr>
              <a:spLocks noChangeArrowheads="1"/>
            </p:cNvSpPr>
            <p:nvPr/>
          </p:nvSpPr>
          <p:spPr bwMode="auto">
            <a:xfrm>
              <a:off x="4072" y="1856"/>
              <a:ext cx="56" cy="64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4" name="Oval 35"/>
            <p:cNvSpPr>
              <a:spLocks noChangeArrowheads="1"/>
            </p:cNvSpPr>
            <p:nvPr/>
          </p:nvSpPr>
          <p:spPr bwMode="auto">
            <a:xfrm>
              <a:off x="4424" y="1408"/>
              <a:ext cx="56" cy="64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75" name="Oval 36"/>
            <p:cNvSpPr>
              <a:spLocks noChangeArrowheads="1"/>
            </p:cNvSpPr>
            <p:nvPr/>
          </p:nvSpPr>
          <p:spPr bwMode="auto">
            <a:xfrm>
              <a:off x="4760" y="1864"/>
              <a:ext cx="56" cy="64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64" name="Text Box 37"/>
          <p:cNvSpPr txBox="1">
            <a:spLocks noChangeArrowheads="1"/>
          </p:cNvSpPr>
          <p:nvPr/>
        </p:nvSpPr>
        <p:spPr bwMode="auto">
          <a:xfrm>
            <a:off x="2222997" y="3935884"/>
            <a:ext cx="243363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latin typeface="Arial" charset="0"/>
              </a:rPr>
              <a:t>ELEVADA DEMANDA MUNDIAL</a:t>
            </a:r>
          </a:p>
          <a:p>
            <a:r>
              <a:rPr lang="pt-BR" sz="800">
                <a:latin typeface="Arial" charset="0"/>
              </a:rPr>
              <a:t>MERCADO DE MASSA</a:t>
            </a:r>
          </a:p>
          <a:p>
            <a:r>
              <a:rPr lang="pt-BR" sz="800">
                <a:latin typeface="Arial" charset="0"/>
              </a:rPr>
              <a:t>PRODUÇÃO EM SÉRIE</a:t>
            </a:r>
          </a:p>
          <a:p>
            <a:r>
              <a:rPr lang="pt-BR" sz="800">
                <a:latin typeface="Arial" charset="0"/>
              </a:rPr>
              <a:t>ESTRUTURAS HIERARQUIZADAS</a:t>
            </a:r>
          </a:p>
          <a:p>
            <a:r>
              <a:rPr lang="pt-BR" sz="800">
                <a:latin typeface="Arial" charset="0"/>
              </a:rPr>
              <a:t>TAYLORISMO/FORDISMO</a:t>
            </a:r>
          </a:p>
          <a:p>
            <a:r>
              <a:rPr lang="pt-BR" sz="800">
                <a:latin typeface="Arial" charset="0"/>
              </a:rPr>
              <a:t>INTENSA DIVISÃODO TRABALHO</a:t>
            </a:r>
          </a:p>
          <a:p>
            <a:r>
              <a:rPr lang="pt-BR" sz="800" b="1">
                <a:latin typeface="Arial" charset="0"/>
              </a:rPr>
              <a:t>NOÇÃO DE QUALIFICAÇÃO</a:t>
            </a:r>
          </a:p>
          <a:p>
            <a:endParaRPr lang="pt-BR" sz="800" b="1">
              <a:latin typeface="Arial" charset="0"/>
            </a:endParaRPr>
          </a:p>
          <a:p>
            <a:endParaRPr lang="pt-BR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584" y="116632"/>
            <a:ext cx="7219950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000" i="0" dirty="0" smtClean="0">
                <a:solidFill>
                  <a:srgbClr val="002654"/>
                </a:solidFill>
                <a:latin typeface="+mn-lt"/>
                <a:ea typeface="+mn-ea"/>
                <a:cs typeface="+mn-cs"/>
              </a:rPr>
              <a:t>Transformações no Contexto dos Negócios: </a:t>
            </a:r>
            <a:br>
              <a:rPr lang="pt-BR" sz="2000" i="0" dirty="0" smtClean="0">
                <a:solidFill>
                  <a:srgbClr val="002654"/>
                </a:solidFill>
                <a:latin typeface="+mn-lt"/>
                <a:ea typeface="+mn-ea"/>
                <a:cs typeface="+mn-cs"/>
              </a:rPr>
            </a:br>
            <a:r>
              <a:rPr lang="pt-BR" sz="2000" i="0" dirty="0" smtClean="0">
                <a:solidFill>
                  <a:srgbClr val="002654"/>
                </a:solidFill>
                <a:latin typeface="+mn-lt"/>
                <a:ea typeface="+mn-ea"/>
                <a:cs typeface="+mn-cs"/>
              </a:rPr>
              <a:t>Implicações sobre os Elementos Humanos das Organizações </a:t>
            </a:r>
            <a:endParaRPr lang="en-US" sz="2000" i="0" dirty="0">
              <a:solidFill>
                <a:srgbClr val="002654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1746" name="Group 3"/>
          <p:cNvGrpSpPr>
            <a:grpSpLocks/>
          </p:cNvGrpSpPr>
          <p:nvPr/>
        </p:nvGrpSpPr>
        <p:grpSpPr bwMode="auto">
          <a:xfrm>
            <a:off x="878334" y="1484784"/>
            <a:ext cx="2265362" cy="4435475"/>
            <a:chOff x="467" y="1064"/>
            <a:chExt cx="1427" cy="2794"/>
          </a:xfrm>
        </p:grpSpPr>
        <p:sp>
          <p:nvSpPr>
            <p:cNvPr id="31754" name="Rectangle 4" descr="Papel pardo"/>
            <p:cNvSpPr>
              <a:spLocks noChangeArrowheads="1"/>
            </p:cNvSpPr>
            <p:nvPr/>
          </p:nvSpPr>
          <p:spPr bwMode="auto">
            <a:xfrm>
              <a:off x="467" y="1064"/>
              <a:ext cx="1427" cy="274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997A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pt-BR" sz="2800">
                <a:latin typeface="Arial" charset="0"/>
              </a:endParaRPr>
            </a:p>
          </p:txBody>
        </p:sp>
        <p:sp>
          <p:nvSpPr>
            <p:cNvPr id="31755" name="Rectangle 5"/>
            <p:cNvSpPr>
              <a:spLocks noChangeArrowheads="1"/>
            </p:cNvSpPr>
            <p:nvPr/>
          </p:nvSpPr>
          <p:spPr bwMode="auto">
            <a:xfrm>
              <a:off x="485" y="1248"/>
              <a:ext cx="1400" cy="2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Globalização</a:t>
              </a:r>
              <a:r>
                <a:rPr lang="en-US" sz="2000" b="1" dirty="0">
                  <a:solidFill>
                    <a:srgbClr val="002654"/>
                  </a:solidFill>
                  <a:latin typeface="Arial" charset="0"/>
                </a:rPr>
                <a:t> da </a:t>
              </a: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economia</a:t>
              </a:r>
              <a:endParaRPr lang="en-US" sz="2000" b="1" dirty="0">
                <a:solidFill>
                  <a:srgbClr val="002654"/>
                </a:solidFill>
                <a:latin typeface="Arial" charset="0"/>
              </a:endParaRP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</a:pPr>
              <a:endParaRPr lang="en-US" sz="2000" b="1" dirty="0">
                <a:latin typeface="Arial" charset="0"/>
              </a:endParaRP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Abertura</a:t>
              </a:r>
              <a:r>
                <a:rPr lang="en-US" sz="2000" b="1" dirty="0">
                  <a:solidFill>
                    <a:srgbClr val="002654"/>
                  </a:solidFill>
                  <a:latin typeface="Arial" charset="0"/>
                </a:rPr>
                <a:t> e </a:t>
              </a: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flexibilização</a:t>
              </a:r>
              <a:r>
                <a:rPr lang="en-US" sz="2000" b="1" dirty="0">
                  <a:solidFill>
                    <a:srgbClr val="002654"/>
                  </a:solidFill>
                  <a:latin typeface="Arial" charset="0"/>
                </a:rPr>
                <a:t> dos </a:t>
              </a: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mercados</a:t>
              </a:r>
              <a:endParaRPr lang="en-US" sz="2000" b="1" dirty="0">
                <a:solidFill>
                  <a:srgbClr val="002654"/>
                </a:solidFill>
                <a:latin typeface="Arial" charset="0"/>
              </a:endParaRP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</a:pPr>
              <a:endParaRPr lang="en-US" sz="2000" b="1" dirty="0">
                <a:solidFill>
                  <a:srgbClr val="002654"/>
                </a:solidFill>
                <a:latin typeface="Arial" charset="0"/>
              </a:endParaRP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Acirramento</a:t>
              </a:r>
              <a:r>
                <a:rPr lang="en-US" sz="2000" b="1" dirty="0">
                  <a:solidFill>
                    <a:srgbClr val="002654"/>
                  </a:solidFill>
                  <a:latin typeface="Arial" charset="0"/>
                </a:rPr>
                <a:t> da </a:t>
              </a: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competição</a:t>
              </a:r>
              <a:endParaRPr lang="en-US" sz="2000" b="1" dirty="0">
                <a:solidFill>
                  <a:srgbClr val="002654"/>
                </a:solidFill>
                <a:latin typeface="Arial" charset="0"/>
              </a:endParaRP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</a:pPr>
              <a:endParaRPr lang="en-US" sz="2000" b="1" dirty="0">
                <a:solidFill>
                  <a:srgbClr val="002654"/>
                </a:solidFill>
                <a:latin typeface="Arial" charset="0"/>
              </a:endParaRP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Novos</a:t>
              </a:r>
              <a:r>
                <a:rPr lang="en-US" sz="2000" b="1" dirty="0">
                  <a:solidFill>
                    <a:srgbClr val="002654"/>
                  </a:solidFill>
                  <a:latin typeface="Arial" charset="0"/>
                </a:rPr>
                <a:t> </a:t>
              </a: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padrões</a:t>
              </a:r>
              <a:r>
                <a:rPr lang="en-US" sz="2000" b="1" dirty="0">
                  <a:solidFill>
                    <a:srgbClr val="002654"/>
                  </a:solidFill>
                  <a:latin typeface="Arial" charset="0"/>
                </a:rPr>
                <a:t> de </a:t>
              </a:r>
              <a:r>
                <a:rPr lang="en-US" sz="2000" b="1" dirty="0" err="1">
                  <a:solidFill>
                    <a:srgbClr val="002654"/>
                  </a:solidFill>
                  <a:latin typeface="Arial" charset="0"/>
                </a:rPr>
                <a:t>competitividade</a:t>
              </a:r>
              <a:endParaRPr lang="en-US" sz="2000" b="1" dirty="0">
                <a:solidFill>
                  <a:srgbClr val="002654"/>
                </a:solidFill>
                <a:latin typeface="Arial" charset="0"/>
              </a:endParaRPr>
            </a:p>
          </p:txBody>
        </p:sp>
      </p:grp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3819971" y="1497484"/>
            <a:ext cx="2514600" cy="4379913"/>
            <a:chOff x="2209" y="1072"/>
            <a:chExt cx="1591" cy="2759"/>
          </a:xfrm>
        </p:grpSpPr>
        <p:sp>
          <p:nvSpPr>
            <p:cNvPr id="31752" name="Rectangle 7" descr="Papel pardo"/>
            <p:cNvSpPr>
              <a:spLocks noChangeArrowheads="1"/>
            </p:cNvSpPr>
            <p:nvPr/>
          </p:nvSpPr>
          <p:spPr bwMode="auto">
            <a:xfrm>
              <a:off x="2209" y="1072"/>
              <a:ext cx="1581" cy="275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997A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pt-BR" sz="2800">
                <a:latin typeface="Arial" charset="0"/>
              </a:endParaRPr>
            </a:p>
          </p:txBody>
        </p:sp>
        <p:sp>
          <p:nvSpPr>
            <p:cNvPr id="31753" name="Rectangle 8"/>
            <p:cNvSpPr>
              <a:spLocks noChangeArrowheads="1"/>
            </p:cNvSpPr>
            <p:nvPr/>
          </p:nvSpPr>
          <p:spPr bwMode="auto">
            <a:xfrm>
              <a:off x="2215" y="1248"/>
              <a:ext cx="1585" cy="23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defTabSz="762000">
                <a:lnSpc>
                  <a:spcPct val="80000"/>
                </a:lnSpc>
                <a:spcBef>
                  <a:spcPct val="20000"/>
                </a:spcBef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002654"/>
                  </a:solidFill>
                  <a:latin typeface="Arial" charset="0"/>
                </a:rPr>
                <a:t>Adoção sistemática de novas tecnologias</a:t>
              </a: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  <a:buClr>
                  <a:srgbClr val="3366FF"/>
                </a:buClr>
                <a:buFont typeface="Wingdings" pitchFamily="2" charset="2"/>
                <a:buNone/>
              </a:pPr>
              <a:endParaRPr lang="en-US" sz="2000" b="1">
                <a:solidFill>
                  <a:srgbClr val="002654"/>
                </a:solidFill>
                <a:latin typeface="Arial" charset="0"/>
              </a:endParaRP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002654"/>
                  </a:solidFill>
                  <a:latin typeface="Arial" charset="0"/>
                </a:rPr>
                <a:t>Introdução de processos contínuos de reestruturação organizacional</a:t>
              </a: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  <a:buClr>
                  <a:srgbClr val="3366FF"/>
                </a:buClr>
                <a:buFont typeface="Wingdings" pitchFamily="2" charset="2"/>
                <a:buNone/>
              </a:pPr>
              <a:endParaRPr lang="en-US" sz="2000" b="1">
                <a:solidFill>
                  <a:srgbClr val="002654"/>
                </a:solidFill>
                <a:latin typeface="Arial" charset="0"/>
              </a:endParaRP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002654"/>
                  </a:solidFill>
                  <a:latin typeface="Arial" charset="0"/>
                </a:rPr>
                <a:t>Necessidade </a:t>
              </a:r>
            </a:p>
            <a:p>
              <a:pPr algn="ctr" defTabSz="762000">
                <a:lnSpc>
                  <a:spcPct val="80000"/>
                </a:lnSpc>
                <a:spcBef>
                  <a:spcPct val="20000"/>
                </a:spcBef>
                <a:buClr>
                  <a:srgbClr val="3366FF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002654"/>
                  </a:solidFill>
                  <a:latin typeface="Arial" charset="0"/>
                </a:rPr>
                <a:t>de novas competências organizacionais</a:t>
              </a:r>
            </a:p>
          </p:txBody>
        </p:sp>
      </p:grpSp>
      <p:sp>
        <p:nvSpPr>
          <p:cNvPr id="31748" name="Rectangle 9" descr="Papel pardo"/>
          <p:cNvSpPr>
            <a:spLocks noChangeArrowheads="1"/>
          </p:cNvSpPr>
          <p:nvPr/>
        </p:nvSpPr>
        <p:spPr bwMode="auto">
          <a:xfrm>
            <a:off x="6972746" y="1522884"/>
            <a:ext cx="2047875" cy="43386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wrap="none" anchor="ctr"/>
          <a:lstStyle/>
          <a:p>
            <a:pPr algn="ctr" eaLnBrk="0" hangingPunct="0"/>
            <a:endParaRPr lang="pt-BR" sz="2800">
              <a:latin typeface="Arial" charset="0"/>
            </a:endParaRP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6876256" y="1872208"/>
            <a:ext cx="2171254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762000">
              <a:buClr>
                <a:srgbClr val="3366FF"/>
              </a:buClr>
              <a:buFont typeface="Wingdings" pitchFamily="2" charset="2"/>
              <a:buNone/>
            </a:pPr>
            <a:r>
              <a:rPr lang="en-US" b="1" dirty="0" err="1">
                <a:solidFill>
                  <a:srgbClr val="002654"/>
                </a:solidFill>
                <a:latin typeface="Arial" charset="0"/>
              </a:rPr>
              <a:t>Demanda</a:t>
            </a:r>
            <a:r>
              <a:rPr lang="en-US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2654"/>
                </a:solidFill>
                <a:latin typeface="Arial" charset="0"/>
              </a:rPr>
              <a:t>por</a:t>
            </a:r>
            <a:r>
              <a:rPr lang="en-US" b="1" dirty="0">
                <a:solidFill>
                  <a:srgbClr val="002654"/>
                </a:solidFill>
                <a:latin typeface="Arial" charset="0"/>
              </a:rPr>
              <a:t> “</a:t>
            </a:r>
            <a:r>
              <a:rPr lang="en-US" b="1" dirty="0" err="1" smtClean="0">
                <a:solidFill>
                  <a:srgbClr val="002654"/>
                </a:solidFill>
                <a:latin typeface="Arial" charset="0"/>
              </a:rPr>
              <a:t>novos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” </a:t>
            </a:r>
            <a:r>
              <a:rPr lang="en-US" b="1" dirty="0" err="1" smtClean="0">
                <a:solidFill>
                  <a:srgbClr val="002654"/>
                </a:solidFill>
                <a:latin typeface="Arial" charset="0"/>
              </a:rPr>
              <a:t>perfis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2654"/>
                </a:solidFill>
                <a:latin typeface="Arial" charset="0"/>
              </a:rPr>
              <a:t>profissionais</a:t>
            </a:r>
            <a:endParaRPr lang="en-US" b="1" dirty="0">
              <a:solidFill>
                <a:srgbClr val="002654"/>
              </a:solidFill>
              <a:latin typeface="Arial" charset="0"/>
            </a:endParaRPr>
          </a:p>
          <a:p>
            <a:pPr algn="ctr" defTabSz="762000">
              <a:buClr>
                <a:srgbClr val="3366FF"/>
              </a:buClr>
              <a:buFont typeface="Wingdings" pitchFamily="2" charset="2"/>
              <a:buNone/>
            </a:pPr>
            <a:endParaRPr lang="en-US" b="1" dirty="0">
              <a:solidFill>
                <a:srgbClr val="002654"/>
              </a:solidFill>
              <a:latin typeface="Arial" charset="0"/>
            </a:endParaRPr>
          </a:p>
          <a:p>
            <a:pPr algn="ctr" defTabSz="762000">
              <a:buClr>
                <a:srgbClr val="3366FF"/>
              </a:buClr>
              <a:buFont typeface="Wingdings" pitchFamily="2" charset="2"/>
              <a:buNone/>
            </a:pPr>
            <a:r>
              <a:rPr lang="en-US" b="1" dirty="0" err="1">
                <a:solidFill>
                  <a:srgbClr val="002654"/>
                </a:solidFill>
                <a:latin typeface="Arial" charset="0"/>
              </a:rPr>
              <a:t>Pressões</a:t>
            </a:r>
            <a:r>
              <a:rPr lang="en-US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2654"/>
                </a:solidFill>
                <a:latin typeface="Arial" charset="0"/>
              </a:rPr>
              <a:t>por</a:t>
            </a:r>
            <a:r>
              <a:rPr lang="en-US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“</a:t>
            </a:r>
            <a:r>
              <a:rPr lang="en-US" b="1" dirty="0" err="1" smtClean="0">
                <a:solidFill>
                  <a:srgbClr val="002654"/>
                </a:solidFill>
                <a:latin typeface="Arial" charset="0"/>
              </a:rPr>
              <a:t>novas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” </a:t>
            </a:r>
            <a:r>
              <a:rPr lang="en-US" b="1" dirty="0" err="1">
                <a:solidFill>
                  <a:srgbClr val="002654"/>
                </a:solidFill>
                <a:latin typeface="Arial" charset="0"/>
              </a:rPr>
              <a:t>políticas</a:t>
            </a:r>
            <a:r>
              <a:rPr lang="en-US" b="1" dirty="0">
                <a:solidFill>
                  <a:srgbClr val="002654"/>
                </a:solidFill>
                <a:latin typeface="Arial" charset="0"/>
              </a:rPr>
              <a:t> e </a:t>
            </a:r>
            <a:r>
              <a:rPr lang="en-US" b="1" dirty="0" err="1">
                <a:solidFill>
                  <a:srgbClr val="002654"/>
                </a:solidFill>
                <a:latin typeface="Arial" charset="0"/>
              </a:rPr>
              <a:t>práticas</a:t>
            </a:r>
            <a:r>
              <a:rPr lang="en-US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de </a:t>
            </a:r>
            <a:r>
              <a:rPr lang="en-US" b="1" dirty="0" err="1">
                <a:solidFill>
                  <a:srgbClr val="002654"/>
                </a:solidFill>
                <a:latin typeface="Arial" charset="0"/>
              </a:rPr>
              <a:t>gestão</a:t>
            </a:r>
            <a:r>
              <a:rPr lang="en-US" b="1" dirty="0">
                <a:solidFill>
                  <a:srgbClr val="002654"/>
                </a:solidFill>
                <a:latin typeface="Arial" charset="0"/>
              </a:rPr>
              <a:t> de </a:t>
            </a:r>
            <a:r>
              <a:rPr lang="en-US" b="1" dirty="0" err="1" smtClean="0">
                <a:solidFill>
                  <a:srgbClr val="002654"/>
                </a:solidFill>
                <a:latin typeface="Arial" charset="0"/>
              </a:rPr>
              <a:t>pessoas</a:t>
            </a:r>
            <a:endParaRPr lang="en-US" b="1" dirty="0" smtClean="0">
              <a:solidFill>
                <a:srgbClr val="002654"/>
              </a:solidFill>
              <a:latin typeface="Arial" charset="0"/>
            </a:endParaRPr>
          </a:p>
          <a:p>
            <a:pPr algn="ctr" defTabSz="762000">
              <a:buClr>
                <a:srgbClr val="3366FF"/>
              </a:buClr>
              <a:buFont typeface="Wingdings" pitchFamily="2" charset="2"/>
              <a:buNone/>
            </a:pPr>
            <a:endParaRPr lang="en-US" b="1" dirty="0">
              <a:solidFill>
                <a:srgbClr val="002654"/>
              </a:solidFill>
              <a:latin typeface="Arial" charset="0"/>
            </a:endParaRPr>
          </a:p>
          <a:p>
            <a:pPr algn="ctr" defTabSz="762000">
              <a:buClr>
                <a:srgbClr val="3366FF"/>
              </a:buClr>
              <a:buFont typeface="Wingdings" pitchFamily="2" charset="2"/>
              <a:buNone/>
            </a:pPr>
            <a:r>
              <a:rPr lang="en-US" b="1" dirty="0" err="1" smtClean="0">
                <a:solidFill>
                  <a:srgbClr val="002654"/>
                </a:solidFill>
                <a:latin typeface="Arial" charset="0"/>
              </a:rPr>
              <a:t>Imperativo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2654"/>
                </a:solidFill>
                <a:latin typeface="Arial" charset="0"/>
              </a:rPr>
              <a:t>por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 “</a:t>
            </a:r>
            <a:r>
              <a:rPr lang="en-US" b="1" dirty="0" err="1" smtClean="0">
                <a:solidFill>
                  <a:srgbClr val="002654"/>
                </a:solidFill>
                <a:latin typeface="Arial" charset="0"/>
              </a:rPr>
              <a:t>novos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” </a:t>
            </a:r>
            <a:r>
              <a:rPr lang="en-US" b="1" dirty="0" err="1" smtClean="0">
                <a:solidFill>
                  <a:srgbClr val="002654"/>
                </a:solidFill>
                <a:latin typeface="Arial" charset="0"/>
              </a:rPr>
              <a:t>estilos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 de </a:t>
            </a:r>
            <a:r>
              <a:rPr lang="en-US" b="1" dirty="0" err="1">
                <a:solidFill>
                  <a:srgbClr val="002654"/>
                </a:solidFill>
                <a:latin typeface="Arial" charset="0"/>
              </a:rPr>
              <a:t>l</a:t>
            </a:r>
            <a:r>
              <a:rPr lang="en-US" b="1" dirty="0" err="1" smtClean="0">
                <a:solidFill>
                  <a:srgbClr val="002654"/>
                </a:solidFill>
                <a:latin typeface="Arial" charset="0"/>
              </a:rPr>
              <a:t>iderança</a:t>
            </a:r>
            <a:r>
              <a:rPr lang="en-US" b="1" dirty="0" smtClean="0">
                <a:solidFill>
                  <a:srgbClr val="002654"/>
                </a:solidFill>
                <a:latin typeface="Arial" charset="0"/>
              </a:rPr>
              <a:t> </a:t>
            </a:r>
            <a:endParaRPr lang="en-US" b="1" dirty="0">
              <a:solidFill>
                <a:srgbClr val="002654"/>
              </a:solidFill>
              <a:latin typeface="Arial" charset="0"/>
            </a:endParaRPr>
          </a:p>
        </p:txBody>
      </p:sp>
      <p:sp>
        <p:nvSpPr>
          <p:cNvPr id="31750" name="AutoShape 11"/>
          <p:cNvSpPr>
            <a:spLocks noChangeArrowheads="1"/>
          </p:cNvSpPr>
          <p:nvPr/>
        </p:nvSpPr>
        <p:spPr bwMode="auto">
          <a:xfrm>
            <a:off x="3196084" y="2843684"/>
            <a:ext cx="546100" cy="1816100"/>
          </a:xfrm>
          <a:prstGeom prst="right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rgbClr val="FFCC99"/>
              </a:gs>
              <a:gs pos="100000">
                <a:srgbClr val="FF8E41"/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527"/>
            </a:prstShdw>
          </a:effectLst>
        </p:spPr>
        <p:txBody>
          <a:bodyPr wrap="none" anchor="ctr"/>
          <a:lstStyle/>
          <a:p>
            <a:pPr algn="ctr" eaLnBrk="0" hangingPunct="0"/>
            <a:endParaRPr lang="pt-BR" sz="1800" b="1">
              <a:latin typeface="Arial" charset="0"/>
            </a:endParaRPr>
          </a:p>
        </p:txBody>
      </p:sp>
      <p:sp>
        <p:nvSpPr>
          <p:cNvPr id="31751" name="AutoShape 12"/>
          <p:cNvSpPr>
            <a:spLocks noChangeArrowheads="1"/>
          </p:cNvSpPr>
          <p:nvPr/>
        </p:nvSpPr>
        <p:spPr bwMode="auto">
          <a:xfrm>
            <a:off x="6375846" y="2767484"/>
            <a:ext cx="571500" cy="1816100"/>
          </a:xfrm>
          <a:prstGeom prst="right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rgbClr val="FFCC99"/>
              </a:gs>
              <a:gs pos="100000">
                <a:srgbClr val="FF8E41"/>
              </a:gs>
            </a:gsLst>
            <a:path path="rect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527"/>
            </a:prstShdw>
          </a:effec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54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1090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584" y="260648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 smtClean="0">
                <a:solidFill>
                  <a:srgbClr val="002654"/>
                </a:solidFill>
              </a:rPr>
              <a:t>Desenvolvimento de Liderança: Movimentos Estratégicos</a:t>
            </a:r>
            <a:endParaRPr lang="en-GB" sz="2000" b="1" dirty="0">
              <a:solidFill>
                <a:srgbClr val="002654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48026" y="1340768"/>
            <a:ext cx="77724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654"/>
                </a:solidFill>
                <a:latin typeface="Arial" charset="0"/>
              </a:rPr>
              <a:t>Plataforma Intelectual </a:t>
            </a:r>
            <a:r>
              <a:rPr lang="pt-BR" sz="2000" b="1" i="1" dirty="0" smtClean="0">
                <a:solidFill>
                  <a:srgbClr val="002654"/>
                </a:solidFill>
                <a:latin typeface="Arial" charset="0"/>
              </a:rPr>
              <a:t>versus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 Desenvolvimento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Organizacional</a:t>
            </a: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dirty="0">
                <a:solidFill>
                  <a:srgbClr val="002654"/>
                </a:solidFill>
                <a:latin typeface="Arial" charset="0"/>
              </a:rPr>
              <a:t>Rigor Teórico </a:t>
            </a:r>
            <a:r>
              <a:rPr lang="pt-BR" sz="2000" b="1" dirty="0">
                <a:solidFill>
                  <a:srgbClr val="002654"/>
                </a:solidFill>
                <a:latin typeface="Arial" charset="0"/>
              </a:rPr>
              <a:t>versus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Relevância Prática</a:t>
            </a: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dirty="0">
                <a:solidFill>
                  <a:srgbClr val="002654"/>
                </a:solidFill>
                <a:latin typeface="Arial" charset="0"/>
              </a:rPr>
              <a:t>Universidade </a:t>
            </a:r>
            <a:r>
              <a:rPr lang="pt-BR" sz="2000" b="1" i="1" dirty="0">
                <a:solidFill>
                  <a:srgbClr val="002654"/>
                </a:solidFill>
                <a:latin typeface="Arial" charset="0"/>
              </a:rPr>
              <a:t>versus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Professional Services</a:t>
            </a: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i="1" dirty="0" err="1">
                <a:solidFill>
                  <a:srgbClr val="002654"/>
                </a:solidFill>
                <a:latin typeface="Arial" charset="0"/>
              </a:rPr>
              <a:t>Degree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i="1" dirty="0" err="1">
                <a:solidFill>
                  <a:srgbClr val="002654"/>
                </a:solidFill>
                <a:latin typeface="Arial" charset="0"/>
              </a:rPr>
              <a:t>Programs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b="1" i="1" dirty="0">
                <a:solidFill>
                  <a:srgbClr val="002654"/>
                </a:solidFill>
                <a:latin typeface="Arial" charset="0"/>
              </a:rPr>
              <a:t>versus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Non-</a:t>
            </a:r>
            <a:r>
              <a:rPr lang="pt-BR" sz="2000" i="1" dirty="0" err="1">
                <a:solidFill>
                  <a:srgbClr val="002654"/>
                </a:solidFill>
                <a:latin typeface="Arial" charset="0"/>
              </a:rPr>
              <a:t>degree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i="1" dirty="0" err="1">
                <a:solidFill>
                  <a:srgbClr val="002654"/>
                </a:solidFill>
                <a:latin typeface="Arial" charset="0"/>
              </a:rPr>
              <a:t>Programs</a:t>
            </a:r>
            <a:endParaRPr lang="pt-BR" sz="2000" i="1" dirty="0">
              <a:solidFill>
                <a:srgbClr val="002654"/>
              </a:solidFill>
              <a:latin typeface="Arial" charset="0"/>
            </a:endParaRP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dirty="0">
                <a:solidFill>
                  <a:srgbClr val="002654"/>
                </a:solidFill>
                <a:latin typeface="Arial" charset="0"/>
              </a:rPr>
              <a:t>Programas Curriculares </a:t>
            </a:r>
            <a:r>
              <a:rPr lang="pt-BR" sz="2000" b="1" i="1" dirty="0">
                <a:solidFill>
                  <a:srgbClr val="002654"/>
                </a:solidFill>
                <a:latin typeface="Arial" charset="0"/>
              </a:rPr>
              <a:t>versus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Programas Customizados</a:t>
            </a: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i="1" dirty="0" err="1">
                <a:solidFill>
                  <a:srgbClr val="002654"/>
                </a:solidFill>
                <a:latin typeface="Arial" charset="0"/>
              </a:rPr>
              <a:t>Faculty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b="1" i="1" dirty="0">
                <a:solidFill>
                  <a:srgbClr val="002654"/>
                </a:solidFill>
                <a:latin typeface="Arial" charset="0"/>
              </a:rPr>
              <a:t>versus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Rede de Profissionais</a:t>
            </a: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dirty="0">
                <a:solidFill>
                  <a:srgbClr val="002654"/>
                </a:solidFill>
                <a:latin typeface="Arial" charset="0"/>
              </a:rPr>
              <a:t>Campi </a:t>
            </a:r>
            <a:r>
              <a:rPr lang="pt-BR" sz="2000" b="1" i="1" dirty="0">
                <a:solidFill>
                  <a:srgbClr val="002654"/>
                </a:solidFill>
                <a:latin typeface="Arial" charset="0"/>
              </a:rPr>
              <a:t>versus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654"/>
                </a:solidFill>
                <a:latin typeface="Arial" charset="0"/>
              </a:rPr>
              <a:t>Multilocalidades</a:t>
            </a: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dirty="0">
                <a:solidFill>
                  <a:srgbClr val="002654"/>
                </a:solidFill>
                <a:latin typeface="Arial" charset="0"/>
              </a:rPr>
              <a:t> Atuação Global </a:t>
            </a:r>
            <a:r>
              <a:rPr lang="pt-BR" sz="2000" b="1" i="1" dirty="0">
                <a:solidFill>
                  <a:srgbClr val="002654"/>
                </a:solidFill>
                <a:latin typeface="Arial" charset="0"/>
              </a:rPr>
              <a:t>versus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 Local</a:t>
            </a: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1090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584" y="260648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 smtClean="0">
                <a:solidFill>
                  <a:srgbClr val="002654"/>
                </a:solidFill>
              </a:rPr>
              <a:t>Estratégias de Ensino-Aprendizagem: Abordagens e Tendências</a:t>
            </a:r>
            <a:endParaRPr lang="en-GB" sz="2000" b="1" dirty="0">
              <a:solidFill>
                <a:srgbClr val="002654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48026" y="1340768"/>
            <a:ext cx="79164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Aderência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aos Princípios da </a:t>
            </a:r>
            <a:r>
              <a:rPr lang="pt-BR" sz="2000" dirty="0" err="1" smtClean="0">
                <a:solidFill>
                  <a:srgbClr val="002654"/>
                </a:solidFill>
                <a:latin typeface="Arial" charset="0"/>
              </a:rPr>
              <a:t>Andragogia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 </a:t>
            </a: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Educação Continuada: Ciclos de Vida Pessoal e Profissional  </a:t>
            </a: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0" lvl="2"/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0" lvl="2"/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Estrita Parceria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entre Escola-Organizações-Participantes</a:t>
            </a:r>
          </a:p>
          <a:p>
            <a:pPr marL="0" lvl="2"/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pPr marL="0" lvl="2"/>
            <a:r>
              <a:rPr lang="pt-BR" sz="2000" dirty="0">
                <a:solidFill>
                  <a:srgbClr val="002654"/>
                </a:solidFill>
                <a:latin typeface="Arial" charset="0"/>
              </a:rPr>
              <a:t>Soluções Educacionais Customizadas e Personalizadas</a:t>
            </a: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dirty="0">
                <a:solidFill>
                  <a:srgbClr val="002654"/>
                </a:solidFill>
                <a:latin typeface="Arial" charset="0"/>
              </a:rPr>
              <a:t>Educação Centrada no Participante: </a:t>
            </a:r>
            <a:endParaRPr lang="pt-BR" sz="2000" dirty="0" smtClean="0">
              <a:solidFill>
                <a:srgbClr val="002654"/>
              </a:solidFill>
              <a:latin typeface="Arial" charset="0"/>
            </a:endParaRPr>
          </a:p>
          <a:p>
            <a:endParaRPr lang="pt-BR" sz="2000" i="1" dirty="0">
              <a:solidFill>
                <a:srgbClr val="002654"/>
              </a:solidFill>
              <a:latin typeface="Arial" charset="0"/>
            </a:endParaRPr>
          </a:p>
          <a:p>
            <a:pPr lvl="2"/>
            <a:r>
              <a:rPr lang="pt-BR" sz="2000" i="1" dirty="0" smtClean="0">
                <a:solidFill>
                  <a:srgbClr val="002654"/>
                </a:solidFill>
                <a:latin typeface="Arial" charset="0"/>
              </a:rPr>
              <a:t>	Active Learning</a:t>
            </a:r>
            <a:endParaRPr lang="pt-BR" sz="2000" dirty="0" smtClean="0">
              <a:solidFill>
                <a:srgbClr val="002654"/>
              </a:solidFill>
              <a:latin typeface="Arial" charset="0"/>
            </a:endParaRPr>
          </a:p>
          <a:p>
            <a:pPr lvl="2"/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	</a:t>
            </a:r>
            <a:r>
              <a:rPr lang="pt-BR" sz="2000" i="1" dirty="0" err="1" smtClean="0">
                <a:solidFill>
                  <a:srgbClr val="002654"/>
                </a:solidFill>
                <a:latin typeface="Arial" charset="0"/>
              </a:rPr>
              <a:t>Action</a:t>
            </a:r>
            <a:r>
              <a:rPr lang="pt-BR" sz="2000" i="1" dirty="0" smtClean="0">
                <a:solidFill>
                  <a:srgbClr val="002654"/>
                </a:solidFill>
                <a:latin typeface="Arial" charset="0"/>
              </a:rPr>
              <a:t> Learning </a:t>
            </a:r>
          </a:p>
          <a:p>
            <a:pPr lvl="2"/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	</a:t>
            </a:r>
            <a:r>
              <a:rPr lang="pt-BR" sz="2000" i="1" dirty="0" err="1" smtClean="0">
                <a:solidFill>
                  <a:srgbClr val="002654"/>
                </a:solidFill>
                <a:latin typeface="Arial" charset="0"/>
              </a:rPr>
              <a:t>Problem</a:t>
            </a:r>
            <a:r>
              <a:rPr lang="pt-BR" sz="2000" i="1" dirty="0" smtClean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i="1" dirty="0" err="1">
                <a:solidFill>
                  <a:srgbClr val="002654"/>
                </a:solidFill>
                <a:latin typeface="Arial" charset="0"/>
              </a:rPr>
              <a:t>Based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i="1" dirty="0" smtClean="0">
                <a:solidFill>
                  <a:srgbClr val="002654"/>
                </a:solidFill>
                <a:latin typeface="Arial" charset="0"/>
              </a:rPr>
              <a:t>Learning </a:t>
            </a:r>
          </a:p>
          <a:p>
            <a:pPr lvl="2"/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	</a:t>
            </a:r>
            <a:r>
              <a:rPr lang="pt-BR" sz="2000" i="1" dirty="0" smtClean="0">
                <a:solidFill>
                  <a:srgbClr val="002654"/>
                </a:solidFill>
                <a:latin typeface="Arial" charset="0"/>
              </a:rPr>
              <a:t>Experiencial Learning</a:t>
            </a:r>
          </a:p>
          <a:p>
            <a:pPr lvl="2"/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	</a:t>
            </a:r>
            <a:r>
              <a:rPr lang="pt-BR" sz="2000" i="1" dirty="0" err="1" smtClean="0">
                <a:solidFill>
                  <a:srgbClr val="002654"/>
                </a:solidFill>
                <a:latin typeface="Arial" charset="0"/>
              </a:rPr>
              <a:t>Collaborative</a:t>
            </a:r>
            <a:r>
              <a:rPr lang="pt-BR" sz="2000" i="1" dirty="0" smtClean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Learning</a:t>
            </a: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1090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584" y="260648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 smtClean="0">
                <a:solidFill>
                  <a:srgbClr val="002654"/>
                </a:solidFill>
              </a:rPr>
              <a:t>Estratégias de Ensino-Aprendizagem: Abordagens e Tendências</a:t>
            </a:r>
            <a:endParaRPr lang="en-GB" sz="2000" b="1" dirty="0">
              <a:solidFill>
                <a:srgbClr val="002654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48026" y="1862822"/>
            <a:ext cx="7916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Do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foco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em “Transmissão de Conhecimento”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para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a “Articulação e </a:t>
            </a:r>
            <a:r>
              <a:rPr lang="pt-BR" sz="2000" dirty="0" err="1" smtClean="0">
                <a:solidFill>
                  <a:srgbClr val="002654"/>
                </a:solidFill>
                <a:latin typeface="Arial" charset="0"/>
              </a:rPr>
              <a:t>Co-criação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 de Conhecimento”: Inovação, Diferenciação e Agregação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d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e Valor Pessoal, Organizacional e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p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ara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a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 Sociedade</a:t>
            </a: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dirty="0">
                <a:solidFill>
                  <a:srgbClr val="002654"/>
                </a:solidFill>
                <a:latin typeface="Arial" charset="0"/>
              </a:rPr>
              <a:t>Integração entre Educação Presencial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e por meio de Ambientes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Virtuais de Aprendizagem: </a:t>
            </a:r>
            <a:r>
              <a:rPr lang="pt-BR" sz="2000" i="1" dirty="0" err="1">
                <a:solidFill>
                  <a:srgbClr val="002654"/>
                </a:solidFill>
                <a:latin typeface="Arial" charset="0"/>
              </a:rPr>
              <a:t>Blended</a:t>
            </a:r>
            <a:r>
              <a:rPr lang="pt-BR" sz="2000" i="1" dirty="0">
                <a:solidFill>
                  <a:srgbClr val="002654"/>
                </a:solidFill>
                <a:latin typeface="Arial" charset="0"/>
              </a:rPr>
              <a:t> Learning, </a:t>
            </a:r>
            <a:r>
              <a:rPr lang="pt-BR" sz="2000" i="1" dirty="0" err="1" smtClean="0">
                <a:solidFill>
                  <a:srgbClr val="002654"/>
                </a:solidFill>
                <a:latin typeface="Arial" charset="0"/>
              </a:rPr>
              <a:t>Mooks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, Redes Sociais</a:t>
            </a:r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endParaRPr lang="pt-BR" sz="2000" dirty="0">
              <a:solidFill>
                <a:srgbClr val="002654"/>
              </a:solidFill>
              <a:latin typeface="Arial" charset="0"/>
            </a:endParaRPr>
          </a:p>
          <a:p>
            <a:r>
              <a:rPr lang="pt-BR" sz="2000" dirty="0">
                <a:solidFill>
                  <a:srgbClr val="002654"/>
                </a:solidFill>
                <a:latin typeface="Arial" charset="0"/>
              </a:rPr>
              <a:t>Conteúdos para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além do </a:t>
            </a:r>
            <a:r>
              <a:rPr lang="pt-BR" sz="2000" i="1" dirty="0" smtClean="0">
                <a:solidFill>
                  <a:srgbClr val="002654"/>
                </a:solidFill>
                <a:latin typeface="Arial" charset="0"/>
              </a:rPr>
              <a:t>Management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: </a:t>
            </a:r>
            <a:r>
              <a:rPr lang="pt-BR" sz="2000" dirty="0">
                <a:solidFill>
                  <a:srgbClr val="002654"/>
                </a:solidFill>
                <a:latin typeface="Arial" charset="0"/>
              </a:rPr>
              <a:t>Ética, Estética, Humanidades, </a:t>
            </a: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Sustentabilidade</a:t>
            </a:r>
            <a:endParaRPr lang="pt-BR" sz="2000" dirty="0">
              <a:solidFill>
                <a:srgbClr val="00265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187624" y="1484784"/>
            <a:ext cx="7560840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base">
              <a:buFont typeface="Arial" pitchFamily="34" charset="0"/>
              <a:buNone/>
            </a:pPr>
            <a:r>
              <a:rPr lang="pt-BR" sz="2000" b="1" dirty="0">
                <a:solidFill>
                  <a:srgbClr val="002654"/>
                </a:solidFill>
                <a:latin typeface="Arial" charset="0"/>
                <a:cs typeface="+mn-cs"/>
              </a:rPr>
              <a:t>Foco de Atuação </a:t>
            </a:r>
          </a:p>
          <a:p>
            <a:pPr algn="just" fontAlgn="base">
              <a:buFont typeface="Arial" pitchFamily="34" charset="0"/>
              <a:buNone/>
            </a:pPr>
            <a:endParaRPr lang="pt-BR" sz="2000" b="1" dirty="0">
              <a:solidFill>
                <a:srgbClr val="002654"/>
              </a:solidFill>
              <a:latin typeface="Arial" charset="0"/>
              <a:cs typeface="+mn-cs"/>
            </a:endParaRPr>
          </a:p>
          <a:p>
            <a:pPr marL="0" indent="0">
              <a:buFont typeface="Arial" pitchFamily="34" charset="0"/>
              <a:buNone/>
            </a:pP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Criada em 1976, a Fundação Dom Cabral é uma escola de negócios brasileira, com padrão e atuação internacionais, que se dedica ao desenvolvimento de executivos, gestores públicos e organizações.</a:t>
            </a:r>
          </a:p>
          <a:p>
            <a:pPr marL="0" indent="0">
              <a:buFont typeface="Arial" pitchFamily="34" charset="0"/>
              <a:buNone/>
            </a:pPr>
            <a:endParaRPr lang="pt-BR" sz="1800" dirty="0" smtClean="0"/>
          </a:p>
          <a:p>
            <a:pPr marL="0" fontAlgn="base">
              <a:buFont typeface="Arial" pitchFamily="34" charset="0"/>
              <a:buNone/>
            </a:pPr>
            <a:endParaRPr lang="pt-BR" sz="1600" b="1" dirty="0" smtClean="0">
              <a:solidFill>
                <a:srgbClr val="002654"/>
              </a:solidFill>
              <a:latin typeface="Arial" charset="0"/>
              <a:cs typeface="+mn-cs"/>
            </a:endParaRPr>
          </a:p>
          <a:p>
            <a:pPr marL="0" fontAlgn="base">
              <a:buNone/>
            </a:pPr>
            <a:r>
              <a:rPr lang="pt-BR" sz="2000" b="1" dirty="0">
                <a:solidFill>
                  <a:srgbClr val="002654"/>
                </a:solidFill>
                <a:latin typeface="Arial" charset="0"/>
                <a:cs typeface="+mn-cs"/>
              </a:rPr>
              <a:t>Missão</a:t>
            </a:r>
          </a:p>
          <a:p>
            <a:pPr marL="342000" indent="0">
              <a:buFont typeface="Arial" pitchFamily="34" charset="0"/>
              <a:buNone/>
            </a:pPr>
            <a:endParaRPr lang="pt-BR" sz="1800" dirty="0" smtClean="0"/>
          </a:p>
          <a:p>
            <a:pPr marL="0" indent="0">
              <a:buFont typeface="Arial" pitchFamily="34" charset="0"/>
              <a:buNone/>
            </a:pPr>
            <a:r>
              <a:rPr lang="pt-BR" sz="2000" dirty="0" smtClean="0">
                <a:solidFill>
                  <a:srgbClr val="002654"/>
                </a:solidFill>
                <a:latin typeface="Arial" charset="0"/>
              </a:rPr>
              <a:t>Contribuir para o desenvolvimento sustentável da sociedade por meio da educação, da capacitação e do desenvolvimento de executivos, empresários, gestores públicos e organizações.</a:t>
            </a:r>
            <a:endParaRPr lang="pt-BR" sz="2000" dirty="0">
              <a:solidFill>
                <a:srgbClr val="002654"/>
              </a:solidFill>
              <a:latin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06896" y="128826"/>
            <a:ext cx="8301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sz="2000" i="0" dirty="0" smtClean="0">
                <a:solidFill>
                  <a:srgbClr val="002654"/>
                </a:solidFill>
                <a:latin typeface="+mn-lt"/>
                <a:ea typeface="+mn-ea"/>
                <a:cs typeface="+mn-cs"/>
              </a:rPr>
              <a:t>Fundação Dom Cabral: Vocação para o Desenvolvimento </a:t>
            </a:r>
            <a:br>
              <a:rPr lang="pt-BR" sz="2000" i="0" dirty="0" smtClean="0">
                <a:solidFill>
                  <a:srgbClr val="002654"/>
                </a:solidFill>
                <a:latin typeface="+mn-lt"/>
                <a:ea typeface="+mn-ea"/>
                <a:cs typeface="+mn-cs"/>
              </a:rPr>
            </a:br>
            <a:r>
              <a:rPr lang="pt-BR" sz="2000" i="0" dirty="0" smtClean="0">
                <a:solidFill>
                  <a:srgbClr val="002654"/>
                </a:solidFill>
                <a:latin typeface="+mn-lt"/>
                <a:ea typeface="+mn-ea"/>
                <a:cs typeface="+mn-cs"/>
              </a:rPr>
              <a:t>de Lideranças</a:t>
            </a:r>
            <a:endParaRPr lang="pt-BR" sz="2000" i="0" dirty="0">
              <a:solidFill>
                <a:srgbClr val="00265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382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966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3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FFFFF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-966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3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FFFFFF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0" y="826834"/>
            <a:ext cx="1928663" cy="89711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9552" y="1978962"/>
            <a:ext cx="3224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FFFFFF"/>
                </a:solidFill>
                <a:latin typeface="Calibri" pitchFamily="34" charset="0"/>
              </a:rPr>
              <a:t>Campus Aloysio Faria</a:t>
            </a:r>
            <a:endParaRPr lang="pt-BR" sz="1200" b="1" dirty="0">
              <a:solidFill>
                <a:srgbClr val="FFFF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Av. Princesa Diana,760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Alphaville Lagoa dos Ingleses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34000-000 – Nova Lima – MG – Brasil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FFFF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FFFFFF"/>
                </a:solidFill>
                <a:latin typeface="Calibri" pitchFamily="34" charset="0"/>
              </a:rPr>
              <a:t>Unidade Belo Horizonte</a:t>
            </a:r>
            <a:endParaRPr lang="pt-BR" sz="1200" b="1" dirty="0">
              <a:solidFill>
                <a:srgbClr val="FFFF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Rua Bernardo Guimarães, 3071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Santo Agostinho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30140-083 – Belo Horizonte – MG – Brasil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FFFF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FFFFFF"/>
                </a:solidFill>
                <a:latin typeface="Calibri" pitchFamily="34" charset="0"/>
              </a:rPr>
              <a:t>Unidade São Paulo</a:t>
            </a:r>
            <a:endParaRPr lang="pt-BR" sz="1200" b="1" dirty="0">
              <a:solidFill>
                <a:srgbClr val="FFFF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Av. Dr. Cardoso de Melo, 1184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15º andar – Vila Olímpia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04548-004 – São Paulo – SP – Brasil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FFFF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FFFFFF"/>
                </a:solidFill>
                <a:latin typeface="Calibri" pitchFamily="34" charset="0"/>
              </a:rPr>
              <a:t>Unidade Rio </a:t>
            </a:r>
            <a:r>
              <a:rPr lang="pt-BR" sz="1200" b="1" dirty="0">
                <a:solidFill>
                  <a:srgbClr val="FFFFFF"/>
                </a:solidFill>
                <a:latin typeface="Calibri" pitchFamily="34" charset="0"/>
              </a:rPr>
              <a:t>de </a:t>
            </a:r>
            <a:r>
              <a:rPr lang="pt-BR" sz="1200" b="1" dirty="0" smtClean="0">
                <a:solidFill>
                  <a:srgbClr val="FFFFFF"/>
                </a:solidFill>
                <a:latin typeface="Calibri" pitchFamily="34" charset="0"/>
              </a:rPr>
              <a:t>Janeiro</a:t>
            </a:r>
            <a:endParaRPr lang="pt-BR" sz="1200" b="1" dirty="0">
              <a:solidFill>
                <a:srgbClr val="FFFF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Av. </a:t>
            </a:r>
            <a:r>
              <a:rPr lang="pt-BR" sz="1200" dirty="0" err="1">
                <a:solidFill>
                  <a:srgbClr val="FFFFFF"/>
                </a:solidFill>
                <a:latin typeface="Calibri" pitchFamily="34" charset="0"/>
              </a:rPr>
              <a:t>Afranio</a:t>
            </a: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 de Melo Franco, 290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2º andar – Leblon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Calibri" pitchFamily="34" charset="0"/>
              </a:rPr>
              <a:t>22430-060 – Rio de Janeiro – RJ - Brasil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FFFF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FFFFFF"/>
                </a:solidFill>
                <a:latin typeface="Calibri" pitchFamily="34" charset="0"/>
              </a:rPr>
              <a:t>Associados em todo o Brasil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5919538" y="1772816"/>
            <a:ext cx="32244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919538" y="834058"/>
            <a:ext cx="322446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rgbClr val="FFFFFF"/>
                </a:solidFill>
                <a:latin typeface="Calibri" pitchFamily="34" charset="0"/>
              </a:rPr>
              <a:t>www.fdc.org.br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FFFFFF"/>
                </a:solidFill>
                <a:latin typeface="Calibri" pitchFamily="34" charset="0"/>
              </a:rPr>
              <a:t>4005 9200 (capitais)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FFFFFF"/>
                </a:solidFill>
                <a:latin typeface="Calibri" pitchFamily="34" charset="0"/>
              </a:rPr>
              <a:t>0800 941 9200 (demais localidades)</a:t>
            </a:r>
            <a:endParaRPr lang="pt-BR" sz="1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257145"/>
            <a:ext cx="7772400" cy="4001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altLang="pt-BR" sz="2000" i="0" dirty="0">
                <a:solidFill>
                  <a:srgbClr val="002654"/>
                </a:solidFill>
                <a:latin typeface="+mn-lt"/>
                <a:ea typeface="+mn-ea"/>
                <a:cs typeface="+mn-cs"/>
              </a:rPr>
              <a:t>Geração e Gestão do Conhecimento FDC</a:t>
            </a:r>
            <a:endParaRPr lang="en-GB" altLang="pt-BR" sz="2000" i="0" dirty="0">
              <a:solidFill>
                <a:srgbClr val="00265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187624" y="1200993"/>
            <a:ext cx="7747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A FDC</a:t>
            </a:r>
            <a:r>
              <a:rPr lang="en-US" altLang="pt-BR" sz="1600" b="1" dirty="0">
                <a:latin typeface="Arial" charset="0"/>
              </a:rPr>
              <a:t> 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tem, </a:t>
            </a:r>
            <a:r>
              <a:rPr lang="pt-BR" altLang="pt-BR" sz="1600" b="1" dirty="0">
                <a:solidFill>
                  <a:srgbClr val="002654"/>
                </a:solidFill>
                <a:latin typeface="Arial" charset="0"/>
              </a:rPr>
              <a:t>continuamente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,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ampliado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seus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investimentos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em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pesquisa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,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desenvolvimento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e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inovação</a:t>
            </a:r>
            <a:r>
              <a:rPr lang="en-US" altLang="pt-BR" sz="1800" b="1" dirty="0">
                <a:latin typeface="Arial" charset="0"/>
              </a:rPr>
              <a:t> </a:t>
            </a:r>
          </a:p>
          <a:p>
            <a:pPr lvl="3" eaLnBrk="1" hangingPunct="1"/>
            <a:endParaRPr lang="en-US" altLang="pt-BR" sz="1800" b="1" dirty="0">
              <a:latin typeface="Arial" charset="0"/>
            </a:endParaRPr>
          </a:p>
          <a:p>
            <a:pPr eaLnBrk="1" hangingPunct="1"/>
            <a:r>
              <a:rPr lang="en-US" altLang="pt-BR" sz="1400" dirty="0" err="1">
                <a:latin typeface="Arial" charset="0"/>
              </a:rPr>
              <a:t>Projetos</a:t>
            </a:r>
            <a:r>
              <a:rPr lang="en-US" altLang="pt-BR" sz="1400" dirty="0">
                <a:latin typeface="Arial" charset="0"/>
              </a:rPr>
              <a:t> de </a:t>
            </a:r>
            <a:r>
              <a:rPr lang="en-US" altLang="pt-BR" sz="1400" dirty="0" err="1" smtClean="0">
                <a:latin typeface="Arial" charset="0"/>
              </a:rPr>
              <a:t>pesquisa</a:t>
            </a:r>
            <a:r>
              <a:rPr lang="en-US" altLang="pt-BR" sz="1400" dirty="0" smtClean="0">
                <a:latin typeface="Arial" charset="0"/>
              </a:rPr>
              <a:t>, </a:t>
            </a:r>
            <a:r>
              <a:rPr lang="en-US" altLang="pt-BR" sz="1400" dirty="0" err="1">
                <a:latin typeface="Arial" charset="0"/>
              </a:rPr>
              <a:t>conteúdos</a:t>
            </a:r>
            <a:r>
              <a:rPr lang="en-US" altLang="pt-BR" sz="1400" dirty="0">
                <a:latin typeface="Arial" charset="0"/>
              </a:rPr>
              <a:t> e </a:t>
            </a:r>
            <a:r>
              <a:rPr lang="en-US" altLang="pt-BR" sz="1400" dirty="0" err="1">
                <a:latin typeface="Arial" charset="0"/>
              </a:rPr>
              <a:t>soluções</a:t>
            </a:r>
            <a:r>
              <a:rPr lang="en-US" altLang="pt-BR" sz="1400" dirty="0">
                <a:latin typeface="Arial" charset="0"/>
              </a:rPr>
              <a:t> </a:t>
            </a:r>
            <a:r>
              <a:rPr lang="en-US" altLang="pt-BR" sz="1400" dirty="0" err="1">
                <a:latin typeface="Arial" charset="0"/>
              </a:rPr>
              <a:t>educacionais</a:t>
            </a:r>
            <a:endParaRPr lang="en-US" altLang="pt-BR" sz="1400" dirty="0">
              <a:latin typeface="Arial" charset="0"/>
            </a:endParaRPr>
          </a:p>
          <a:p>
            <a:pPr eaLnBrk="1" hangingPunct="1"/>
            <a:r>
              <a:rPr lang="en-US" altLang="pt-BR" sz="1400" dirty="0" err="1">
                <a:latin typeface="Arial" charset="0"/>
              </a:rPr>
              <a:t>Tecnologias</a:t>
            </a:r>
            <a:r>
              <a:rPr lang="en-US" altLang="pt-BR" sz="1400" dirty="0">
                <a:latin typeface="Arial" charset="0"/>
              </a:rPr>
              <a:t>, </a:t>
            </a:r>
            <a:r>
              <a:rPr lang="en-US" altLang="pt-BR" sz="1400" dirty="0" err="1">
                <a:latin typeface="Arial" charset="0"/>
              </a:rPr>
              <a:t>metodologias</a:t>
            </a:r>
            <a:r>
              <a:rPr lang="en-US" altLang="pt-BR" sz="1400" dirty="0">
                <a:latin typeface="Arial" charset="0"/>
              </a:rPr>
              <a:t>, </a:t>
            </a:r>
            <a:r>
              <a:rPr lang="en-US" altLang="pt-BR" sz="1400" dirty="0" err="1">
                <a:latin typeface="Arial" charset="0"/>
              </a:rPr>
              <a:t>práticas</a:t>
            </a:r>
            <a:r>
              <a:rPr lang="en-US" altLang="pt-BR" sz="1400" dirty="0">
                <a:latin typeface="Arial" charset="0"/>
              </a:rPr>
              <a:t> e </a:t>
            </a:r>
            <a:r>
              <a:rPr lang="en-US" altLang="pt-BR" sz="1400" dirty="0" err="1">
                <a:latin typeface="Arial" charset="0"/>
              </a:rPr>
              <a:t>ferramentas</a:t>
            </a:r>
            <a:r>
              <a:rPr lang="en-US" altLang="pt-BR" sz="1400" dirty="0">
                <a:latin typeface="Arial" charset="0"/>
              </a:rPr>
              <a:t> de </a:t>
            </a:r>
            <a:r>
              <a:rPr lang="en-US" altLang="pt-BR" sz="1400" dirty="0" err="1">
                <a:latin typeface="Arial" charset="0"/>
              </a:rPr>
              <a:t>gestão</a:t>
            </a:r>
            <a:endParaRPr lang="en-US" altLang="pt-BR" sz="1400" dirty="0">
              <a:latin typeface="Arial" charset="0"/>
            </a:endParaRPr>
          </a:p>
          <a:p>
            <a:pPr eaLnBrk="1" hangingPunct="1"/>
            <a:r>
              <a:rPr lang="en-US" altLang="pt-BR" sz="1400" dirty="0" err="1">
                <a:latin typeface="Arial" charset="0"/>
              </a:rPr>
              <a:t>Estudos</a:t>
            </a:r>
            <a:r>
              <a:rPr lang="en-US" altLang="pt-BR" sz="1400" dirty="0">
                <a:latin typeface="Arial" charset="0"/>
              </a:rPr>
              <a:t> de </a:t>
            </a:r>
            <a:r>
              <a:rPr lang="en-US" altLang="pt-BR" sz="1400" dirty="0" err="1" smtClean="0">
                <a:latin typeface="Arial" charset="0"/>
              </a:rPr>
              <a:t>casos</a:t>
            </a:r>
            <a:r>
              <a:rPr lang="en-US" altLang="pt-BR" sz="1400" dirty="0" smtClean="0">
                <a:latin typeface="Arial" charset="0"/>
              </a:rPr>
              <a:t>, </a:t>
            </a:r>
            <a:r>
              <a:rPr lang="en-US" altLang="pt-BR" sz="1400" dirty="0" err="1" smtClean="0">
                <a:latin typeface="Arial" charset="0"/>
              </a:rPr>
              <a:t>artigos</a:t>
            </a:r>
            <a:r>
              <a:rPr lang="en-US" altLang="pt-BR" sz="1400" dirty="0" smtClean="0">
                <a:latin typeface="Arial" charset="0"/>
              </a:rPr>
              <a:t> </a:t>
            </a:r>
            <a:r>
              <a:rPr lang="en-US" altLang="pt-BR" sz="1400" dirty="0" err="1">
                <a:latin typeface="Arial" charset="0"/>
              </a:rPr>
              <a:t>técnicos</a:t>
            </a:r>
            <a:r>
              <a:rPr lang="en-US" altLang="pt-BR" sz="1400" dirty="0">
                <a:latin typeface="Arial" charset="0"/>
              </a:rPr>
              <a:t> e </a:t>
            </a:r>
            <a:r>
              <a:rPr lang="en-US" altLang="pt-BR" sz="1400" dirty="0" err="1">
                <a:latin typeface="Arial" charset="0"/>
              </a:rPr>
              <a:t>científicos</a:t>
            </a:r>
            <a:endParaRPr lang="en-US" altLang="pt-BR" sz="1400" dirty="0">
              <a:latin typeface="Arial" charset="0"/>
            </a:endParaRPr>
          </a:p>
          <a:p>
            <a:pPr eaLnBrk="1" hangingPunct="1"/>
            <a:r>
              <a:rPr lang="en-US" altLang="pt-BR" sz="1400" i="1" dirty="0" smtClean="0">
                <a:latin typeface="Arial" charset="0"/>
              </a:rPr>
              <a:t>Rankings </a:t>
            </a:r>
            <a:r>
              <a:rPr lang="en-US" altLang="pt-BR" sz="1400" dirty="0" smtClean="0">
                <a:latin typeface="Arial" charset="0"/>
              </a:rPr>
              <a:t>e </a:t>
            </a:r>
            <a:r>
              <a:rPr lang="en-US" altLang="pt-BR" sz="1400" dirty="0" err="1" smtClean="0">
                <a:latin typeface="Arial" charset="0"/>
              </a:rPr>
              <a:t>Indicadores</a:t>
            </a:r>
            <a:endParaRPr lang="en-US" altLang="pt-BR" sz="1400" dirty="0">
              <a:latin typeface="Arial" charset="0"/>
            </a:endParaRPr>
          </a:p>
          <a:p>
            <a:pPr lvl="4" eaLnBrk="1" hangingPunct="1"/>
            <a:endParaRPr lang="en-US" altLang="pt-BR" sz="1400" dirty="0">
              <a:latin typeface="Arial" charset="0"/>
            </a:endParaRPr>
          </a:p>
          <a:p>
            <a:pPr eaLnBrk="1" hangingPunct="1"/>
            <a:endParaRPr lang="en-US" altLang="pt-BR" sz="1600" b="1" dirty="0" smtClean="0">
              <a:solidFill>
                <a:srgbClr val="002654"/>
              </a:solidFill>
              <a:latin typeface="Arial" charset="0"/>
            </a:endParaRPr>
          </a:p>
          <a:p>
            <a:pPr eaLnBrk="1" hangingPunct="1"/>
            <a:r>
              <a:rPr lang="en-US" altLang="pt-BR" sz="1600" b="1" dirty="0" smtClean="0">
                <a:solidFill>
                  <a:srgbClr val="002654"/>
                </a:solidFill>
                <a:latin typeface="Arial" charset="0"/>
              </a:rPr>
              <a:t>A 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FDC tem,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igualmente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,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fomentado</a:t>
            </a:r>
            <a:endParaRPr lang="en-US" altLang="pt-BR" sz="1600" b="1" dirty="0">
              <a:solidFill>
                <a:srgbClr val="002654"/>
              </a:solidFill>
              <a:latin typeface="Arial" charset="0"/>
            </a:endParaRPr>
          </a:p>
          <a:p>
            <a:pPr eaLnBrk="1" hangingPunct="1"/>
            <a:endParaRPr lang="en-US" altLang="pt-BR" sz="1400" dirty="0">
              <a:latin typeface="Arial" charset="0"/>
            </a:endParaRPr>
          </a:p>
          <a:p>
            <a:pPr eaLnBrk="1" hangingPunct="1"/>
            <a:r>
              <a:rPr lang="en-US" altLang="pt-BR" sz="1400" dirty="0" err="1">
                <a:latin typeface="Arial" charset="0"/>
              </a:rPr>
              <a:t>Intercâmbio</a:t>
            </a:r>
            <a:r>
              <a:rPr lang="en-US" altLang="pt-BR" sz="1400" dirty="0">
                <a:latin typeface="Arial" charset="0"/>
              </a:rPr>
              <a:t> de </a:t>
            </a:r>
            <a:r>
              <a:rPr lang="en-US" altLang="pt-BR" sz="1400" dirty="0" err="1">
                <a:latin typeface="Arial" charset="0"/>
              </a:rPr>
              <a:t>professores</a:t>
            </a:r>
            <a:r>
              <a:rPr lang="en-US" altLang="pt-BR" sz="1400" dirty="0">
                <a:latin typeface="Arial" charset="0"/>
              </a:rPr>
              <a:t> com </a:t>
            </a:r>
            <a:r>
              <a:rPr lang="en-US" altLang="pt-BR" sz="1400" dirty="0" err="1">
                <a:latin typeface="Arial" charset="0"/>
              </a:rPr>
              <a:t>outras</a:t>
            </a:r>
            <a:r>
              <a:rPr lang="en-US" altLang="pt-BR" sz="1400" dirty="0">
                <a:latin typeface="Arial" charset="0"/>
              </a:rPr>
              <a:t> </a:t>
            </a:r>
            <a:r>
              <a:rPr lang="en-US" altLang="pt-BR" sz="1400" dirty="0" err="1">
                <a:latin typeface="Arial" charset="0"/>
              </a:rPr>
              <a:t>instituições</a:t>
            </a:r>
            <a:r>
              <a:rPr lang="en-US" altLang="pt-BR" sz="1400" dirty="0">
                <a:latin typeface="Arial" charset="0"/>
              </a:rPr>
              <a:t> de </a:t>
            </a:r>
            <a:r>
              <a:rPr lang="en-US" altLang="pt-BR" sz="1400" dirty="0" err="1">
                <a:latin typeface="Arial" charset="0"/>
              </a:rPr>
              <a:t>ensino</a:t>
            </a:r>
            <a:r>
              <a:rPr lang="en-US" altLang="pt-BR" sz="1400" dirty="0">
                <a:latin typeface="Arial" charset="0"/>
              </a:rPr>
              <a:t> e </a:t>
            </a:r>
            <a:r>
              <a:rPr lang="en-US" altLang="pt-BR" sz="1400" dirty="0" err="1">
                <a:latin typeface="Arial" charset="0"/>
              </a:rPr>
              <a:t>pesquisa</a:t>
            </a:r>
            <a:endParaRPr lang="en-US" altLang="pt-BR" sz="1400" dirty="0">
              <a:latin typeface="Arial" charset="0"/>
            </a:endParaRPr>
          </a:p>
          <a:p>
            <a:pPr eaLnBrk="1" hangingPunct="1"/>
            <a:r>
              <a:rPr lang="en-US" altLang="pt-BR" sz="1400" dirty="0" err="1">
                <a:latin typeface="Arial" charset="0"/>
              </a:rPr>
              <a:t>Inserção</a:t>
            </a:r>
            <a:r>
              <a:rPr lang="en-US" altLang="pt-BR" sz="1400" dirty="0">
                <a:latin typeface="Arial" charset="0"/>
              </a:rPr>
              <a:t> em </a:t>
            </a:r>
            <a:r>
              <a:rPr lang="en-US" altLang="pt-BR" sz="1400" dirty="0" err="1">
                <a:latin typeface="Arial" charset="0"/>
              </a:rPr>
              <a:t>associações</a:t>
            </a:r>
            <a:r>
              <a:rPr lang="en-US" altLang="pt-BR" sz="1400" dirty="0">
                <a:latin typeface="Arial" charset="0"/>
              </a:rPr>
              <a:t> </a:t>
            </a:r>
            <a:r>
              <a:rPr lang="en-US" altLang="pt-BR" sz="1400" dirty="0" err="1">
                <a:latin typeface="Arial" charset="0"/>
              </a:rPr>
              <a:t>internacionais</a:t>
            </a:r>
            <a:r>
              <a:rPr lang="en-US" altLang="pt-BR" sz="1400" dirty="0">
                <a:latin typeface="Arial" charset="0"/>
              </a:rPr>
              <a:t> (EFMD, AMBA, ENLACES) </a:t>
            </a:r>
          </a:p>
          <a:p>
            <a:pPr eaLnBrk="1" hangingPunct="1"/>
            <a:r>
              <a:rPr lang="en-US" altLang="pt-BR" sz="1400" dirty="0" err="1">
                <a:latin typeface="Arial" charset="0"/>
              </a:rPr>
              <a:t>Proximidade</a:t>
            </a:r>
            <a:r>
              <a:rPr lang="en-US" altLang="pt-BR" sz="1400" dirty="0">
                <a:latin typeface="Arial" charset="0"/>
              </a:rPr>
              <a:t> com </a:t>
            </a:r>
            <a:r>
              <a:rPr lang="en-US" altLang="pt-BR" sz="1400" dirty="0" err="1">
                <a:latin typeface="Arial" charset="0"/>
              </a:rPr>
              <a:t>instituições</a:t>
            </a:r>
            <a:r>
              <a:rPr lang="en-US" altLang="pt-BR" sz="1400" dirty="0">
                <a:latin typeface="Arial" charset="0"/>
              </a:rPr>
              <a:t> de </a:t>
            </a:r>
            <a:r>
              <a:rPr lang="en-US" altLang="pt-BR" sz="1400" dirty="0" err="1">
                <a:latin typeface="Arial" charset="0"/>
              </a:rPr>
              <a:t>fomento</a:t>
            </a:r>
            <a:r>
              <a:rPr lang="en-US" altLang="pt-BR" sz="1400" dirty="0">
                <a:latin typeface="Arial" charset="0"/>
              </a:rPr>
              <a:t> à </a:t>
            </a:r>
            <a:r>
              <a:rPr lang="en-US" altLang="pt-BR" sz="1400" dirty="0" err="1">
                <a:latin typeface="Arial" charset="0"/>
              </a:rPr>
              <a:t>pesquisa</a:t>
            </a:r>
            <a:r>
              <a:rPr lang="en-US" altLang="pt-BR" sz="1400" dirty="0">
                <a:latin typeface="Arial" charset="0"/>
              </a:rPr>
              <a:t>  e </a:t>
            </a:r>
            <a:r>
              <a:rPr lang="en-US" altLang="pt-BR" sz="1400" dirty="0" err="1">
                <a:latin typeface="Arial" charset="0"/>
              </a:rPr>
              <a:t>inovação</a:t>
            </a:r>
            <a:r>
              <a:rPr lang="en-US" altLang="pt-BR" sz="1400" dirty="0">
                <a:latin typeface="Arial" charset="0"/>
              </a:rPr>
              <a:t>  </a:t>
            </a:r>
          </a:p>
          <a:p>
            <a:pPr eaLnBrk="1" hangingPunct="1"/>
            <a:endParaRPr lang="en-US" altLang="pt-BR" sz="1400" dirty="0">
              <a:latin typeface="Arial" charset="0"/>
            </a:endParaRPr>
          </a:p>
          <a:p>
            <a:pPr eaLnBrk="1" hangingPunct="1"/>
            <a:endParaRPr lang="en-US" altLang="pt-BR" sz="1400" dirty="0">
              <a:latin typeface="Arial" charset="0"/>
            </a:endParaRPr>
          </a:p>
          <a:p>
            <a:pPr eaLnBrk="1" hangingPunct="1"/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Projetos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de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desenvolvimento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do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conhecimento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com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outras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instituições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nacionais</a:t>
            </a:r>
            <a:r>
              <a:rPr lang="en-US" altLang="pt-BR" sz="1600" b="1" dirty="0">
                <a:solidFill>
                  <a:srgbClr val="002654"/>
                </a:solidFill>
                <a:latin typeface="Arial" charset="0"/>
              </a:rPr>
              <a:t> e </a:t>
            </a:r>
            <a:r>
              <a:rPr lang="en-US" altLang="pt-BR" sz="1600" b="1" dirty="0" err="1">
                <a:solidFill>
                  <a:srgbClr val="002654"/>
                </a:solidFill>
                <a:latin typeface="Arial" charset="0"/>
              </a:rPr>
              <a:t>internacionais</a:t>
            </a:r>
            <a:r>
              <a:rPr lang="en-US" altLang="pt-BR" sz="1800" b="1" dirty="0">
                <a:solidFill>
                  <a:srgbClr val="002654"/>
                </a:solidFill>
                <a:latin typeface="Arial" charset="0"/>
              </a:rPr>
              <a:t> </a:t>
            </a:r>
          </a:p>
          <a:p>
            <a:pPr eaLnBrk="1" hangingPunct="1"/>
            <a:endParaRPr lang="en-US" altLang="pt-BR" sz="1400" dirty="0">
              <a:latin typeface="Arial" charset="0"/>
            </a:endParaRPr>
          </a:p>
          <a:p>
            <a:pPr eaLnBrk="1" hangingPunct="1"/>
            <a:r>
              <a:rPr lang="en-US" altLang="pt-BR" sz="1400" dirty="0">
                <a:latin typeface="Arial" charset="0"/>
              </a:rPr>
              <a:t>HEC Montreal (</a:t>
            </a:r>
            <a:r>
              <a:rPr lang="en-US" altLang="pt-BR" sz="1400" dirty="0" err="1">
                <a:latin typeface="Arial" charset="0"/>
              </a:rPr>
              <a:t>Canadá</a:t>
            </a:r>
            <a:r>
              <a:rPr lang="en-US" altLang="pt-BR" sz="1400" dirty="0">
                <a:latin typeface="Arial" charset="0"/>
              </a:rPr>
              <a:t>), INSEAD (</a:t>
            </a:r>
            <a:r>
              <a:rPr lang="en-US" altLang="pt-BR" sz="1400" dirty="0" err="1">
                <a:latin typeface="Arial" charset="0"/>
              </a:rPr>
              <a:t>França</a:t>
            </a:r>
            <a:r>
              <a:rPr lang="en-US" altLang="pt-BR" sz="1400" dirty="0">
                <a:latin typeface="Arial" charset="0"/>
              </a:rPr>
              <a:t>), IMD (</a:t>
            </a:r>
            <a:r>
              <a:rPr lang="en-US" altLang="pt-BR" sz="1400" dirty="0" err="1">
                <a:latin typeface="Arial" charset="0"/>
              </a:rPr>
              <a:t>Suiça</a:t>
            </a:r>
            <a:r>
              <a:rPr lang="en-US" altLang="pt-BR" sz="1400" dirty="0">
                <a:latin typeface="Arial" charset="0"/>
              </a:rPr>
              <a:t>), </a:t>
            </a:r>
            <a:r>
              <a:rPr lang="en-US" altLang="pt-BR" sz="1400" dirty="0" err="1">
                <a:latin typeface="Arial" charset="0"/>
              </a:rPr>
              <a:t>Warwich</a:t>
            </a:r>
            <a:r>
              <a:rPr lang="en-US" altLang="pt-BR" sz="1400" dirty="0">
                <a:latin typeface="Arial" charset="0"/>
              </a:rPr>
              <a:t> University (</a:t>
            </a:r>
            <a:r>
              <a:rPr lang="en-US" altLang="pt-BR" sz="1400" dirty="0" err="1">
                <a:latin typeface="Arial" charset="0"/>
              </a:rPr>
              <a:t>Inglaterra</a:t>
            </a:r>
            <a:r>
              <a:rPr lang="en-US" altLang="pt-BR" sz="1400" dirty="0">
                <a:latin typeface="Arial" charset="0"/>
              </a:rPr>
              <a:t>), Babson School (EUA), Kellogg (EUA), UBC (</a:t>
            </a:r>
            <a:r>
              <a:rPr lang="en-US" altLang="pt-BR" sz="1400" dirty="0" err="1">
                <a:latin typeface="Arial" charset="0"/>
              </a:rPr>
              <a:t>Canadá</a:t>
            </a:r>
            <a:r>
              <a:rPr lang="en-US" altLang="pt-BR" sz="1400" dirty="0">
                <a:latin typeface="Arial" charset="0"/>
              </a:rPr>
              <a:t>), UNCTAD (ONU), Accountability (</a:t>
            </a:r>
            <a:r>
              <a:rPr lang="en-US" altLang="pt-BR" sz="1400" dirty="0" err="1">
                <a:latin typeface="Arial" charset="0"/>
              </a:rPr>
              <a:t>Inglaterra</a:t>
            </a:r>
            <a:r>
              <a:rPr lang="en-US" altLang="pt-BR" sz="1400" dirty="0">
                <a:latin typeface="Arial" charset="0"/>
              </a:rPr>
              <a:t>), </a:t>
            </a:r>
            <a:r>
              <a:rPr lang="en-US" altLang="pt-BR" sz="1400" dirty="0" err="1">
                <a:latin typeface="Arial" charset="0"/>
              </a:rPr>
              <a:t>dentre</a:t>
            </a:r>
            <a:r>
              <a:rPr lang="en-US" altLang="pt-BR" sz="1400" dirty="0">
                <a:latin typeface="Arial" charset="0"/>
              </a:rPr>
              <a:t> </a:t>
            </a:r>
            <a:r>
              <a:rPr lang="en-US" altLang="pt-BR" sz="1400" dirty="0" err="1">
                <a:latin typeface="Arial" charset="0"/>
              </a:rPr>
              <a:t>outras</a:t>
            </a:r>
            <a:endParaRPr lang="pt-BR" altLang="pt-BR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slid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527673" y="140077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972252" y="1840508"/>
            <a:ext cx="19270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pt-BR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DESENVOLVIMENTO DE</a:t>
            </a:r>
          </a:p>
          <a:p>
            <a:pPr algn="ctr" eaLnBrk="1" hangingPunct="1"/>
            <a:r>
              <a:rPr lang="pt-BR" altLang="pt-BR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SOLUÇÕES</a:t>
            </a:r>
            <a:endParaRPr lang="pt-BR" altLang="pt-BR" sz="14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pt-BR" altLang="pt-BR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EDUCACIONAIS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75185" y="1488083"/>
            <a:ext cx="5221288" cy="4433887"/>
            <a:chOff x="1299" y="1178"/>
            <a:chExt cx="3289" cy="2793"/>
          </a:xfrm>
        </p:grpSpPr>
        <p:sp>
          <p:nvSpPr>
            <p:cNvPr id="5132" name="AutoShape 10"/>
            <p:cNvSpPr>
              <a:spLocks noChangeArrowheads="1"/>
            </p:cNvSpPr>
            <p:nvPr/>
          </p:nvSpPr>
          <p:spPr bwMode="auto">
            <a:xfrm rot="-1787658">
              <a:off x="4218" y="1222"/>
              <a:ext cx="370" cy="866"/>
            </a:xfrm>
            <a:prstGeom prst="curvedLeftArrow">
              <a:avLst>
                <a:gd name="adj1" fmla="val 46811"/>
                <a:gd name="adj2" fmla="val 93643"/>
                <a:gd name="adj3" fmla="val 33333"/>
              </a:avLst>
            </a:prstGeom>
            <a:solidFill>
              <a:srgbClr val="A6A6A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 sz="16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33" name="AutoShape 11"/>
            <p:cNvSpPr>
              <a:spLocks noChangeArrowheads="1"/>
            </p:cNvSpPr>
            <p:nvPr/>
          </p:nvSpPr>
          <p:spPr bwMode="auto">
            <a:xfrm rot="-8929601">
              <a:off x="1299" y="1178"/>
              <a:ext cx="338" cy="800"/>
            </a:xfrm>
            <a:prstGeom prst="curvedLeftArrow">
              <a:avLst>
                <a:gd name="adj1" fmla="val 47337"/>
                <a:gd name="adj2" fmla="val 94675"/>
                <a:gd name="adj3" fmla="val 33333"/>
              </a:avLst>
            </a:prstGeom>
            <a:solidFill>
              <a:srgbClr val="A6A6A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 sz="16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34" name="AutoShape 12"/>
            <p:cNvSpPr>
              <a:spLocks noChangeArrowheads="1"/>
            </p:cNvSpPr>
            <p:nvPr/>
          </p:nvSpPr>
          <p:spPr bwMode="auto">
            <a:xfrm rot="5400000">
              <a:off x="2631" y="3341"/>
              <a:ext cx="382" cy="878"/>
            </a:xfrm>
            <a:prstGeom prst="curvedLeftArrow">
              <a:avLst>
                <a:gd name="adj1" fmla="val 45937"/>
                <a:gd name="adj2" fmla="val 91863"/>
                <a:gd name="adj3" fmla="val 33333"/>
              </a:avLst>
            </a:prstGeom>
            <a:solidFill>
              <a:srgbClr val="A6A6A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 sz="1600" b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410323" y="2544936"/>
            <a:ext cx="2708275" cy="2708275"/>
            <a:chOff x="2594" y="1818"/>
            <a:chExt cx="1706" cy="17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6" name="Picture 28" descr="3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2594" y="1818"/>
              <a:ext cx="1706" cy="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3225" y="2667"/>
              <a:ext cx="10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Calibri" pitchFamily="34" charset="0"/>
                </a:rPr>
                <a:t>GERAÇÃO DE CONHECIMENTO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972048" y="2573510"/>
            <a:ext cx="2819400" cy="2708275"/>
            <a:chOff x="1450" y="1830"/>
            <a:chExt cx="1706" cy="17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7" descr="2"/>
            <p:cNvPicPr>
              <a:picLocks noChangeAspect="1" noChangeArrowheads="1"/>
            </p:cNvPicPr>
            <p:nvPr/>
          </p:nvPicPr>
          <p:blipFill>
            <a:blip r:embed="rId4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1450" y="1830"/>
              <a:ext cx="1706" cy="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1523" y="2672"/>
              <a:ext cx="142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Calibri" pitchFamily="34" charset="0"/>
                </a:rPr>
                <a:t> GESTÃO DO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Calibri" pitchFamily="34" charset="0"/>
                </a:rPr>
                <a:t>CONHECIMENTO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080123" y="3485158"/>
            <a:ext cx="1971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pt-BR" altLang="pt-B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CONHECIMENTO</a:t>
            </a:r>
            <a:br>
              <a:rPr lang="pt-BR" altLang="pt-B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</a:br>
            <a:r>
              <a:rPr lang="pt-BR" altLang="pt-B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E INOVAÇÃO</a:t>
            </a: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760040" y="260648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dirty="0">
                <a:solidFill>
                  <a:srgbClr val="002654"/>
                </a:solidFill>
              </a:rPr>
              <a:t>Modelo FDC de Geração e Gestão do Conhecimento</a:t>
            </a:r>
            <a:endParaRPr lang="en-GB" altLang="pt-BR" sz="2000" b="1" dirty="0">
              <a:solidFill>
                <a:srgbClr val="002654"/>
              </a:solidFill>
            </a:endParaRP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798760" y="153253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200" dirty="0">
                <a:latin typeface="Arial" charset="0"/>
              </a:rPr>
              <a:t>Soluções educacionais</a:t>
            </a:r>
          </a:p>
          <a:p>
            <a:pPr eaLnBrk="1" hangingPunct="1"/>
            <a:r>
              <a:rPr lang="pt-BR" altLang="pt-BR" sz="1200" dirty="0">
                <a:latin typeface="Arial" charset="0"/>
              </a:rPr>
              <a:t>Metodologias</a:t>
            </a:r>
          </a:p>
          <a:p>
            <a:pPr eaLnBrk="1" hangingPunct="1"/>
            <a:r>
              <a:rPr lang="pt-BR" altLang="pt-BR" sz="1200" dirty="0">
                <a:latin typeface="Arial" charset="0"/>
              </a:rPr>
              <a:t>Estratégias didático-</a:t>
            </a:r>
          </a:p>
          <a:p>
            <a:pPr eaLnBrk="1" hangingPunct="1"/>
            <a:r>
              <a:rPr lang="pt-BR" altLang="pt-BR" sz="1200" dirty="0">
                <a:latin typeface="Arial" charset="0"/>
              </a:rPr>
              <a:t>pedagógicas</a:t>
            </a:r>
          </a:p>
          <a:p>
            <a:pPr eaLnBrk="1" hangingPunct="1"/>
            <a:r>
              <a:rPr lang="pt-BR" altLang="pt-BR" sz="1200" dirty="0">
                <a:latin typeface="Arial" charset="0"/>
              </a:rPr>
              <a:t>Experiências internas</a:t>
            </a: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1370260" y="5013176"/>
            <a:ext cx="3124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200" dirty="0">
                <a:latin typeface="Arial" charset="0"/>
              </a:rPr>
              <a:t>Pesquisas</a:t>
            </a:r>
          </a:p>
          <a:p>
            <a:pPr eaLnBrk="1" hangingPunct="1"/>
            <a:r>
              <a:rPr lang="pt-BR" altLang="pt-BR" sz="1200" dirty="0">
                <a:latin typeface="Arial" charset="0"/>
              </a:rPr>
              <a:t>Metodologias, tecnologias, práticas e </a:t>
            </a:r>
          </a:p>
          <a:p>
            <a:pPr eaLnBrk="1" hangingPunct="1"/>
            <a:r>
              <a:rPr lang="pt-BR" altLang="pt-BR" sz="1200" dirty="0">
                <a:latin typeface="Arial" charset="0"/>
              </a:rPr>
              <a:t>ferramentas de gestão</a:t>
            </a:r>
          </a:p>
          <a:p>
            <a:pPr eaLnBrk="1" hangingPunct="1"/>
            <a:r>
              <a:rPr lang="pt-BR" altLang="pt-BR" sz="1200" i="1" dirty="0">
                <a:latin typeface="Arial" charset="0"/>
              </a:rPr>
              <a:t>Case </a:t>
            </a:r>
            <a:r>
              <a:rPr lang="pt-BR" altLang="pt-BR" sz="1200" i="1" dirty="0" err="1">
                <a:latin typeface="Arial" charset="0"/>
              </a:rPr>
              <a:t>studies</a:t>
            </a:r>
            <a:r>
              <a:rPr lang="pt-BR" altLang="pt-BR" sz="1200" dirty="0">
                <a:latin typeface="Arial" charset="0"/>
              </a:rPr>
              <a:t> </a:t>
            </a:r>
          </a:p>
          <a:p>
            <a:pPr eaLnBrk="1" hangingPunct="1"/>
            <a:r>
              <a:rPr lang="pt-BR" altLang="pt-BR" sz="1200" dirty="0">
                <a:latin typeface="Arial" charset="0"/>
              </a:rPr>
              <a:t>Artigos técnicos e científicos </a:t>
            </a:r>
          </a:p>
          <a:p>
            <a:pPr eaLnBrk="1" hangingPunct="1"/>
            <a:r>
              <a:rPr lang="pt-BR" altLang="pt-BR" sz="1200" dirty="0">
                <a:latin typeface="Arial" charset="0"/>
              </a:rPr>
              <a:t>Indicadores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020272" y="2904133"/>
            <a:ext cx="2451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200">
                <a:latin typeface="Arial" charset="0"/>
              </a:rPr>
              <a:t>Novos programas, soluções educacionais, disciplinas, conteúdos e projetos</a:t>
            </a:r>
          </a:p>
        </p:txBody>
      </p:sp>
    </p:spTree>
    <p:extLst>
      <p:ext uri="{BB962C8B-B14F-4D97-AF65-F5344CB8AC3E}">
        <p14:creationId xmlns:p14="http://schemas.microsoft.com/office/powerpoint/2010/main" val="31746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335338" y="76200"/>
            <a:ext cx="50053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Modelo de Geração e Gestão do Conhecimento FDC: Escopo</a:t>
            </a:r>
            <a:endParaRPr lang="en-GB" altLang="pt-BR" sz="18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01665" y="2132856"/>
            <a:ext cx="4333875" cy="3365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GERAÇÃO E GESTÃO DO CONHECIMENTO FDC</a:t>
            </a:r>
            <a:endParaRPr lang="en-US" altLang="pt-BR" sz="16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76102" y="3461594"/>
            <a:ext cx="1784350" cy="141605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pt-BR" altLang="pt-BR" sz="8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pt-BR" altLang="pt-B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PROJETOS, </a:t>
            </a:r>
          </a:p>
          <a:p>
            <a:pPr algn="ctr" eaLnBrk="1" hangingPunct="1"/>
            <a:r>
              <a:rPr lang="pt-BR" altLang="pt-B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PROGRAMAS,</a:t>
            </a:r>
          </a:p>
          <a:p>
            <a:pPr algn="ctr" eaLnBrk="1" hangingPunct="1"/>
            <a:r>
              <a:rPr lang="pt-BR" altLang="pt-B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PARCERIAS E RELACIONAMENTOS</a:t>
            </a:r>
          </a:p>
          <a:p>
            <a:pPr algn="ctr" eaLnBrk="1" hangingPunct="1"/>
            <a:r>
              <a:rPr lang="pt-BR" altLang="pt-B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FDC</a:t>
            </a:r>
          </a:p>
          <a:p>
            <a:pPr algn="ctr" eaLnBrk="1" hangingPunct="1"/>
            <a:endParaRPr lang="pt-BR" altLang="pt-BR" sz="8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432277" y="3471119"/>
            <a:ext cx="2112963" cy="13843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pt-BR" altLang="pt-BR" sz="14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endParaRPr lang="pt-BR" altLang="pt-BR" sz="14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pt-BR" altLang="pt-B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PROJETOS DE</a:t>
            </a:r>
          </a:p>
          <a:p>
            <a:pPr algn="ctr" eaLnBrk="1" hangingPunct="1"/>
            <a:r>
              <a:rPr lang="en-US" altLang="pt-BR" sz="1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DESENVOLVIMENTO</a:t>
            </a:r>
          </a:p>
          <a:p>
            <a:pPr algn="ctr" eaLnBrk="1" hangingPunct="1"/>
            <a:endParaRPr lang="en-US" altLang="pt-BR" sz="14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endParaRPr lang="en-US" altLang="pt-BR" sz="14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6150" name="AutoShape 6"/>
          <p:cNvCxnSpPr>
            <a:cxnSpLocks noChangeShapeType="1"/>
          </p:cNvCxnSpPr>
          <p:nvPr/>
        </p:nvCxnSpPr>
        <p:spPr bwMode="auto">
          <a:xfrm rot="5400000" flipH="1">
            <a:off x="1332434" y="4011662"/>
            <a:ext cx="539750" cy="541337"/>
          </a:xfrm>
          <a:prstGeom prst="curvedConnector4">
            <a:avLst>
              <a:gd name="adj1" fmla="val -87903"/>
              <a:gd name="adj2" fmla="val 193218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7"/>
          <p:cNvCxnSpPr>
            <a:cxnSpLocks noChangeShapeType="1"/>
            <a:stCxn id="6147" idx="2"/>
            <a:endCxn id="6148" idx="0"/>
          </p:cNvCxnSpPr>
          <p:nvPr/>
        </p:nvCxnSpPr>
        <p:spPr bwMode="auto">
          <a:xfrm flipH="1">
            <a:off x="2368277" y="2469406"/>
            <a:ext cx="2600325" cy="992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AutoShape 8"/>
          <p:cNvCxnSpPr>
            <a:cxnSpLocks noChangeShapeType="1"/>
            <a:stCxn id="6147" idx="2"/>
            <a:endCxn id="6149" idx="0"/>
          </p:cNvCxnSpPr>
          <p:nvPr/>
        </p:nvCxnSpPr>
        <p:spPr bwMode="auto">
          <a:xfrm>
            <a:off x="4968602" y="2469406"/>
            <a:ext cx="2520950" cy="1001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9"/>
          <p:cNvCxnSpPr>
            <a:cxnSpLocks noChangeShapeType="1"/>
            <a:stCxn id="6148" idx="3"/>
            <a:endCxn id="6149" idx="1"/>
          </p:cNvCxnSpPr>
          <p:nvPr/>
        </p:nvCxnSpPr>
        <p:spPr bwMode="auto">
          <a:xfrm flipV="1">
            <a:off x="3260452" y="4163269"/>
            <a:ext cx="3171825" cy="635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635896" y="4261694"/>
            <a:ext cx="2619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2654"/>
                </a:solidFill>
                <a:latin typeface="Arial" charset="0"/>
              </a:rPr>
              <a:t>FÓRUNS DE</a:t>
            </a:r>
          </a:p>
          <a:p>
            <a:pPr algn="ctr" eaLnBrk="1" hangingPunct="1"/>
            <a:r>
              <a:rPr lang="pt-BR" altLang="pt-BR" sz="1600" b="1" dirty="0">
                <a:solidFill>
                  <a:srgbClr val="002654"/>
                </a:solidFill>
                <a:latin typeface="Arial" charset="0"/>
              </a:rPr>
              <a:t>COMPARTILHAMENTO</a:t>
            </a:r>
          </a:p>
          <a:p>
            <a:pPr algn="ctr" eaLnBrk="1" hangingPunct="1"/>
            <a:r>
              <a:rPr lang="pt-BR" altLang="pt-BR" sz="1600" b="1" dirty="0">
                <a:solidFill>
                  <a:srgbClr val="002654"/>
                </a:solidFill>
                <a:latin typeface="Arial" charset="0"/>
              </a:rPr>
              <a:t>INTERNOS E EXTERNOS</a:t>
            </a:r>
            <a:endParaRPr lang="en-US" altLang="pt-BR" sz="1600" b="1" dirty="0">
              <a:solidFill>
                <a:srgbClr val="002654"/>
              </a:solidFill>
              <a:latin typeface="Arial" charset="0"/>
            </a:endParaRPr>
          </a:p>
        </p:txBody>
      </p:sp>
      <p:cxnSp>
        <p:nvCxnSpPr>
          <p:cNvPr id="6155" name="AutoShape 11"/>
          <p:cNvCxnSpPr>
            <a:cxnSpLocks noChangeShapeType="1"/>
          </p:cNvCxnSpPr>
          <p:nvPr/>
        </p:nvCxnSpPr>
        <p:spPr bwMode="auto">
          <a:xfrm rot="5400000" flipH="1" flipV="1">
            <a:off x="8002315" y="4233119"/>
            <a:ext cx="539750" cy="539750"/>
          </a:xfrm>
          <a:prstGeom prst="curvedConnector4">
            <a:avLst>
              <a:gd name="adj1" fmla="val -62602"/>
              <a:gd name="adj2" fmla="val 171718"/>
            </a:avLst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832048" y="128826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dirty="0">
                <a:solidFill>
                  <a:srgbClr val="002654"/>
                </a:solidFill>
              </a:rPr>
              <a:t>Modelo FDC de Geração e Gestão do Conhecimento: </a:t>
            </a:r>
            <a:br>
              <a:rPr lang="pt-BR" altLang="pt-BR" sz="2000" b="1" dirty="0">
                <a:solidFill>
                  <a:srgbClr val="002654"/>
                </a:solidFill>
              </a:rPr>
            </a:br>
            <a:r>
              <a:rPr lang="pt-BR" altLang="pt-BR" sz="2000" b="1" dirty="0" smtClean="0">
                <a:solidFill>
                  <a:srgbClr val="002654"/>
                </a:solidFill>
              </a:rPr>
              <a:t>Foco</a:t>
            </a:r>
            <a:endParaRPr lang="en-GB" altLang="pt-BR" sz="2000" b="1" dirty="0">
              <a:solidFill>
                <a:srgbClr val="0026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979363" y="3417218"/>
            <a:ext cx="18923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7800" indent="-1762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>
                <a:latin typeface="Calibri" pitchFamily="34" charset="0"/>
                <a:cs typeface="Arial" charset="0"/>
              </a:rPr>
              <a:t>Apoio à Editoração e Publicações</a:t>
            </a: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>
                <a:latin typeface="Calibri" pitchFamily="34" charset="0"/>
                <a:cs typeface="Arial" charset="0"/>
              </a:rPr>
              <a:t>Disseminação do Conhecimento</a:t>
            </a: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>
                <a:latin typeface="Calibri" pitchFamily="34" charset="0"/>
                <a:cs typeface="Arial" charset="0"/>
              </a:rPr>
              <a:t>Fomento e apoio à participação em eventos </a:t>
            </a:r>
            <a:r>
              <a:rPr lang="pt-BR" altLang="pt-BR" sz="1200" dirty="0" smtClean="0">
                <a:latin typeface="Calibri" pitchFamily="34" charset="0"/>
                <a:cs typeface="Arial" charset="0"/>
              </a:rPr>
              <a:t>acadêmicos</a:t>
            </a:r>
            <a:endParaRPr lang="pt-BR" altLang="pt-BR" sz="1200" dirty="0">
              <a:latin typeface="Calibri" pitchFamily="34" charset="0"/>
              <a:cs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>
                <a:latin typeface="Calibri" pitchFamily="34" charset="0"/>
                <a:cs typeface="Arial" charset="0"/>
              </a:rPr>
              <a:t>Acompanhamento da evolução dos Projetos de Desenvolvimento</a:t>
            </a: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 smtClean="0">
                <a:latin typeface="Calibri" pitchFamily="34" charset="0"/>
                <a:cs typeface="Arial" charset="0"/>
              </a:rPr>
              <a:t>Biblioteca e Centros de Informações</a:t>
            </a: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i="1" dirty="0" smtClean="0">
                <a:latin typeface="Calibri" pitchFamily="34" charset="0"/>
                <a:cs typeface="Arial" charset="0"/>
              </a:rPr>
              <a:t>Rankings </a:t>
            </a:r>
            <a:r>
              <a:rPr lang="pt-BR" altLang="pt-BR" sz="1200" dirty="0" smtClean="0">
                <a:latin typeface="Calibri" pitchFamily="34" charset="0"/>
                <a:cs typeface="Arial" charset="0"/>
              </a:rPr>
              <a:t>e Certificações</a:t>
            </a:r>
            <a:endParaRPr lang="pt-BR" altLang="pt-BR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647700" y="1340768"/>
            <a:ext cx="31257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5100" indent="-1635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>
                <a:latin typeface="Calibri" pitchFamily="34" charset="0"/>
                <a:cs typeface="Arial" charset="0"/>
              </a:rPr>
              <a:t>Projetos de “Demanda Espontânea” </a:t>
            </a:r>
            <a:r>
              <a:rPr lang="pt-BR" altLang="pt-BR" sz="1200" dirty="0" smtClean="0">
                <a:latin typeface="Calibri" pitchFamily="34" charset="0"/>
                <a:cs typeface="Arial" charset="0"/>
              </a:rPr>
              <a:t>(Gerentes e Professores)</a:t>
            </a:r>
            <a:endParaRPr lang="pt-BR" altLang="pt-BR" sz="1200" dirty="0">
              <a:latin typeface="Calibri" pitchFamily="34" charset="0"/>
              <a:cs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>
                <a:latin typeface="Calibri" pitchFamily="34" charset="0"/>
                <a:cs typeface="Arial" charset="0"/>
              </a:rPr>
              <a:t>Projetos de “Demanda Induzida” (Núcleos, Centros de Desenvolvimento e </a:t>
            </a:r>
            <a:r>
              <a:rPr lang="pt-BR" altLang="pt-BR" sz="1200" dirty="0" smtClean="0">
                <a:latin typeface="Calibri" pitchFamily="34" charset="0"/>
                <a:cs typeface="Arial" charset="0"/>
              </a:rPr>
              <a:t> de Referência</a:t>
            </a:r>
            <a:endParaRPr lang="pt-BR" altLang="pt-BR" sz="1200" dirty="0">
              <a:latin typeface="Calibri" pitchFamily="34" charset="0"/>
              <a:cs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>
                <a:latin typeface="Calibri" pitchFamily="34" charset="0"/>
                <a:cs typeface="Arial" charset="0"/>
              </a:rPr>
              <a:t>“Incubadoras” de Novos Programas e Soluções Educacionais</a:t>
            </a: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6680075" y="2831430"/>
            <a:ext cx="22844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2400" indent="-150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>
                <a:latin typeface="Calibri" pitchFamily="34" charset="0"/>
                <a:cs typeface="Arial" charset="0"/>
              </a:rPr>
              <a:t>Grupo Estratégico de Novos Produtos</a:t>
            </a: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 smtClean="0">
                <a:latin typeface="Calibri" pitchFamily="34" charset="0"/>
                <a:cs typeface="Arial" charset="0"/>
              </a:rPr>
              <a:t>Gerência de Educação</a:t>
            </a:r>
            <a:endParaRPr lang="pt-BR" altLang="pt-BR" sz="1200" dirty="0">
              <a:latin typeface="Calibri" pitchFamily="34" charset="0"/>
              <a:cs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pt-BR" altLang="pt-BR" sz="1200" dirty="0">
                <a:latin typeface="Calibri" pitchFamily="34" charset="0"/>
                <a:cs typeface="Arial" charset="0"/>
              </a:rPr>
              <a:t>EDUC</a:t>
            </a:r>
          </a:p>
          <a:p>
            <a:pPr lvl="1" eaLnBrk="1" hangingPunct="1">
              <a:spcBef>
                <a:spcPct val="20000"/>
              </a:spcBef>
              <a:buClr>
                <a:srgbClr val="3E71B0"/>
              </a:buClr>
              <a:buFont typeface="Wingdings" pitchFamily="2" charset="2"/>
              <a:buChar char="§"/>
            </a:pPr>
            <a:r>
              <a:rPr lang="en-US" altLang="pt-BR" sz="1200" dirty="0" err="1">
                <a:latin typeface="Calibri" pitchFamily="34" charset="0"/>
                <a:cs typeface="Arial" charset="0"/>
              </a:rPr>
              <a:t>Comunidades</a:t>
            </a:r>
            <a:r>
              <a:rPr lang="en-US" altLang="pt-BR" sz="1200" dirty="0">
                <a:latin typeface="Calibri" pitchFamily="34" charset="0"/>
                <a:cs typeface="Arial" charset="0"/>
              </a:rPr>
              <a:t> de </a:t>
            </a:r>
            <a:r>
              <a:rPr lang="en-US" altLang="pt-BR" sz="1200" dirty="0" err="1">
                <a:latin typeface="Calibri" pitchFamily="34" charset="0"/>
                <a:cs typeface="Arial" charset="0"/>
              </a:rPr>
              <a:t>Compartilhamento</a:t>
            </a:r>
            <a:r>
              <a:rPr lang="en-US" altLang="pt-BR" sz="1200" dirty="0">
                <a:latin typeface="Calibri" pitchFamily="34" charset="0"/>
                <a:cs typeface="Arial" charset="0"/>
              </a:rPr>
              <a:t> de </a:t>
            </a:r>
            <a:r>
              <a:rPr lang="en-US" altLang="pt-BR" sz="1200" dirty="0" err="1">
                <a:latin typeface="Calibri" pitchFamily="34" charset="0"/>
                <a:cs typeface="Arial" charset="0"/>
              </a:rPr>
              <a:t>Práticas</a:t>
            </a:r>
            <a:r>
              <a:rPr lang="en-US" altLang="pt-BR" sz="1200" dirty="0">
                <a:latin typeface="Calibri" pitchFamily="34" charset="0"/>
                <a:cs typeface="Arial" charset="0"/>
              </a:rPr>
              <a:t> </a:t>
            </a:r>
            <a:endParaRPr lang="pt-BR" altLang="pt-BR" sz="1200" dirty="0">
              <a:latin typeface="Calibri" pitchFamily="34" charset="0"/>
              <a:cs typeface="Arial" charset="0"/>
            </a:endParaRPr>
          </a:p>
        </p:txBody>
      </p:sp>
      <p:pic>
        <p:nvPicPr>
          <p:cNvPr id="7173" name="Picture 11" descr="sl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50" y="1459830"/>
            <a:ext cx="54292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760040" y="115957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dirty="0">
                <a:solidFill>
                  <a:srgbClr val="002654"/>
                </a:solidFill>
              </a:rPr>
              <a:t>Modelo FDC de Geração e Gestão do Conhecimento: Dinâmica de Operação </a:t>
            </a:r>
            <a:endParaRPr lang="en-GB" altLang="pt-BR" sz="2000" b="1" dirty="0">
              <a:solidFill>
                <a:srgbClr val="0026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335338" y="28575"/>
            <a:ext cx="5540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chemeClr val="bg1"/>
                </a:solidFill>
                <a:latin typeface="Calibri" pitchFamily="34" charset="0"/>
              </a:rPr>
              <a:t>Gestão do Conhecimento: Projeto </a:t>
            </a:r>
          </a:p>
          <a:p>
            <a:pPr eaLnBrk="1" hangingPunct="1"/>
            <a:r>
              <a:rPr lang="pt-BR" altLang="pt-BR" sz="1800" b="1">
                <a:solidFill>
                  <a:schemeClr val="bg1"/>
                </a:solidFill>
                <a:latin typeface="Calibri" pitchFamily="34" charset="0"/>
              </a:rPr>
              <a:t>“Complexidade e Gestão”</a:t>
            </a:r>
            <a:endParaRPr lang="en-GB" altLang="pt-BR" sz="18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195" name="Group 14"/>
          <p:cNvGrpSpPr>
            <a:grpSpLocks/>
          </p:cNvGrpSpPr>
          <p:nvPr/>
        </p:nvGrpSpPr>
        <p:grpSpPr bwMode="auto">
          <a:xfrm rot="-382223">
            <a:off x="1179210" y="1204653"/>
            <a:ext cx="6934200" cy="5426075"/>
            <a:chOff x="577" y="630"/>
            <a:chExt cx="4715" cy="3690"/>
          </a:xfrm>
        </p:grpSpPr>
        <p:pic>
          <p:nvPicPr>
            <p:cNvPr id="8197" name="Picture 5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" y="1745"/>
              <a:ext cx="1617" cy="1397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1125"/>
              <a:ext cx="1454" cy="161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 descr="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2780"/>
              <a:ext cx="1980" cy="1166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8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1698"/>
              <a:ext cx="1699" cy="108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9" descr="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623"/>
              <a:ext cx="2147" cy="132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2" name="Group 10"/>
            <p:cNvGrpSpPr>
              <a:grpSpLocks/>
            </p:cNvGrpSpPr>
            <p:nvPr/>
          </p:nvGrpSpPr>
          <p:grpSpPr bwMode="auto">
            <a:xfrm>
              <a:off x="2792" y="2558"/>
              <a:ext cx="2322" cy="1762"/>
              <a:chOff x="2774" y="2153"/>
              <a:chExt cx="2322" cy="1762"/>
            </a:xfrm>
          </p:grpSpPr>
          <p:pic>
            <p:nvPicPr>
              <p:cNvPr id="8203" name="Picture 11" descr="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36" r="17830" b="59987"/>
              <a:stretch>
                <a:fillRect/>
              </a:stretch>
            </p:blipFill>
            <p:spPr bwMode="auto">
              <a:xfrm rot="-3705332">
                <a:off x="3680" y="2076"/>
                <a:ext cx="502" cy="58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12" descr="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7" y="2430"/>
                <a:ext cx="2322" cy="145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13" descr="Figura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38344">
                <a:off x="3379" y="2401"/>
                <a:ext cx="339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719708" y="260648"/>
            <a:ext cx="3338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dirty="0">
                <a:solidFill>
                  <a:srgbClr val="002654"/>
                </a:solidFill>
              </a:rPr>
              <a:t>Gestão do Conhecimento FDC</a:t>
            </a:r>
          </a:p>
        </p:txBody>
      </p:sp>
    </p:spTree>
    <p:extLst>
      <p:ext uri="{BB962C8B-B14F-4D97-AF65-F5344CB8AC3E}">
        <p14:creationId xmlns:p14="http://schemas.microsoft.com/office/powerpoint/2010/main" val="32690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825500" y="2543175"/>
            <a:ext cx="7734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endParaRPr lang="en-US" altLang="pt-BR" b="1">
              <a:latin typeface="Arial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827584" y="44624"/>
            <a:ext cx="4608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dirty="0">
                <a:solidFill>
                  <a:srgbClr val="002654"/>
                </a:solidFill>
              </a:rPr>
              <a:t>Centro de Desenvolvimento </a:t>
            </a:r>
            <a:br>
              <a:rPr lang="pt-BR" altLang="pt-BR" sz="2000" b="1" dirty="0">
                <a:solidFill>
                  <a:srgbClr val="002654"/>
                </a:solidFill>
              </a:rPr>
            </a:br>
            <a:r>
              <a:rPr lang="pt-BR" altLang="pt-BR" sz="2000" b="1" dirty="0">
                <a:solidFill>
                  <a:srgbClr val="002654"/>
                </a:solidFill>
              </a:rPr>
              <a:t>do Conhecimento em </a:t>
            </a:r>
            <a:r>
              <a:rPr lang="pt-BR" altLang="pt-BR" sz="2000" b="1" dirty="0" smtClean="0">
                <a:solidFill>
                  <a:srgbClr val="002654"/>
                </a:solidFill>
              </a:rPr>
              <a:t>Gestão - </a:t>
            </a:r>
            <a:r>
              <a:rPr lang="pt-BR" altLang="pt-BR" sz="2000" b="1" dirty="0">
                <a:solidFill>
                  <a:srgbClr val="002654"/>
                </a:solidFill>
              </a:rPr>
              <a:t>CDCG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971600" y="2586038"/>
            <a:ext cx="7408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Projeto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2000" b="1" dirty="0" err="1" smtClean="0">
                <a:solidFill>
                  <a:srgbClr val="002654"/>
                </a:solidFill>
                <a:latin typeface="Arial" charset="0"/>
              </a:rPr>
              <a:t>focado</a:t>
            </a:r>
            <a:r>
              <a:rPr lang="en-US" altLang="pt-BR" sz="2000" b="1" dirty="0" smtClean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na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constituição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de </a:t>
            </a:r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Núcleos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de </a:t>
            </a:r>
            <a:r>
              <a:rPr lang="en-US" altLang="pt-BR" sz="2000" b="1" dirty="0" smtClean="0">
                <a:solidFill>
                  <a:srgbClr val="002654"/>
                </a:solidFill>
                <a:latin typeface="Arial" charset="0"/>
              </a:rPr>
              <a:t>Desenvolvimento 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do </a:t>
            </a:r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Conhecimento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envolvendo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espaço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físico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de 9.850 m</a:t>
            </a:r>
            <a:r>
              <a:rPr lang="en-US" altLang="pt-BR" sz="2000" b="1" baseline="30000" dirty="0">
                <a:solidFill>
                  <a:srgbClr val="002654"/>
                </a:solidFill>
                <a:latin typeface="Arial" charset="0"/>
              </a:rPr>
              <a:t>2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, em </a:t>
            </a:r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extensão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</a:t>
            </a:r>
            <a:r>
              <a:rPr lang="en-US" altLang="pt-BR" sz="2000" b="1" dirty="0" err="1">
                <a:solidFill>
                  <a:srgbClr val="002654"/>
                </a:solidFill>
                <a:latin typeface="Arial" charset="0"/>
              </a:rPr>
              <a:t>ao</a:t>
            </a:r>
            <a:r>
              <a:rPr lang="en-US" altLang="pt-BR" sz="2000" b="1" dirty="0">
                <a:solidFill>
                  <a:srgbClr val="002654"/>
                </a:solidFill>
                <a:latin typeface="Arial" charset="0"/>
              </a:rPr>
              <a:t> Campus FDC </a:t>
            </a:r>
          </a:p>
        </p:txBody>
      </p:sp>
    </p:spTree>
    <p:extLst>
      <p:ext uri="{BB962C8B-B14F-4D97-AF65-F5344CB8AC3E}">
        <p14:creationId xmlns:p14="http://schemas.microsoft.com/office/powerpoint/2010/main" val="5821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2301</Words>
  <Application>Microsoft Office PowerPoint</Application>
  <PresentationFormat>Apresentação na tela (4:3)</PresentationFormat>
  <Paragraphs>387</Paragraphs>
  <Slides>30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Tema do Office</vt:lpstr>
      <vt:lpstr>Design padrão</vt:lpstr>
      <vt:lpstr>Apresentação do PowerPoint</vt:lpstr>
      <vt:lpstr>Apresentação do PowerPoint</vt:lpstr>
      <vt:lpstr>Apresentação do PowerPoint</vt:lpstr>
      <vt:lpstr>Geração e Gestão do Conhecimento FDC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Prioridades Pessoais das Lideranças</vt:lpstr>
      <vt:lpstr>Previsão de Mudanças</vt:lpstr>
      <vt:lpstr>Apresentação do PowerPoint</vt:lpstr>
      <vt:lpstr>Apresentação do PowerPoint</vt:lpstr>
      <vt:lpstr>Transformações no Contexto dos Negócios:  Implicações sobre os Elementos Humanos das Organizações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</dc:title>
  <dc:creator>User</dc:creator>
  <cp:lastModifiedBy>Anderson Sant'anna</cp:lastModifiedBy>
  <cp:revision>63</cp:revision>
  <cp:lastPrinted>2014-03-19T15:44:38Z</cp:lastPrinted>
  <dcterms:created xsi:type="dcterms:W3CDTF">2013-06-24T14:52:28Z</dcterms:created>
  <dcterms:modified xsi:type="dcterms:W3CDTF">2014-05-08T01:43:55Z</dcterms:modified>
</cp:coreProperties>
</file>