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69" r:id="rId2"/>
    <p:sldId id="347" r:id="rId3"/>
    <p:sldId id="374" r:id="rId4"/>
    <p:sldId id="375" r:id="rId5"/>
    <p:sldId id="376" r:id="rId6"/>
    <p:sldId id="352" r:id="rId7"/>
    <p:sldId id="377" r:id="rId8"/>
    <p:sldId id="378" r:id="rId9"/>
    <p:sldId id="357" r:id="rId10"/>
    <p:sldId id="391" r:id="rId11"/>
    <p:sldId id="392" r:id="rId12"/>
    <p:sldId id="266" r:id="rId13"/>
    <p:sldId id="380" r:id="rId14"/>
    <p:sldId id="341" r:id="rId15"/>
    <p:sldId id="371" r:id="rId16"/>
    <p:sldId id="390" r:id="rId17"/>
    <p:sldId id="393" r:id="rId18"/>
    <p:sldId id="394" r:id="rId19"/>
    <p:sldId id="395" r:id="rId20"/>
    <p:sldId id="396" r:id="rId21"/>
    <p:sldId id="379" r:id="rId22"/>
    <p:sldId id="373" r:id="rId23"/>
    <p:sldId id="366" r:id="rId24"/>
    <p:sldId id="367" r:id="rId25"/>
    <p:sldId id="397" r:id="rId26"/>
    <p:sldId id="359" r:id="rId27"/>
    <p:sldId id="358" r:id="rId28"/>
    <p:sldId id="350" r:id="rId29"/>
    <p:sldId id="360" r:id="rId3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777777"/>
    <a:srgbClr val="4D4D4D"/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72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200.19.103.4\proplan\10%20-%20CPIN\07%20-%20PROJETOS%20ESPECIFICOS\DADOS%20UDESC\1.%20GRADUA&#199;&#195;O\APOIO\EVOLUCAO%20GRADUACAO%201965-2010%20com%20graf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200.19.103.4\proplan\10%20-%20CPIN\07%20-%20PROJETOS%20ESPECIFICOS\RELAT&#211;RIO%20DE%20GEST&#195;O\2011\_DADOS\P&#211;S\cONCEITOS%20CAP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f&#186;.%20Heron\AppData\Local\Microsoft\Windows\Temporary%20Internet%20Files\Content.IE5\2S5SJLY2\Receitas_UDESC_0100_0261_e_026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f&#186;.%20Heron\AppData\Local\Microsoft\Windows\Temporary%20Internet%20Files\Content.IE5\1J4I7I4H\Receita_L&#237;quida_Dispon&#237;vel_Estado_de_Santa_Catarina_Dezembr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5.2950114757259026E-2"/>
          <c:y val="6.3253012048192794E-2"/>
          <c:w val="0.92435771761958518"/>
          <c:h val="0.7831325301204819"/>
        </c:manualLayout>
      </c:layout>
      <c:bar3DChart>
        <c:barDir val="col"/>
        <c:grouping val="clustered"/>
        <c:ser>
          <c:idx val="1"/>
          <c:order val="0"/>
          <c:spPr>
            <a:solidFill>
              <a:schemeClr val="accent3">
                <a:lumMod val="50000"/>
              </a:schemeClr>
            </a:solidFill>
          </c:spPr>
          <c:cat>
            <c:numRef>
              <c:f>Plan1!$A$2:$A$47</c:f>
              <c:numCache>
                <c:formatCode>General</c:formatCode>
                <c:ptCount val="4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2000</c:v>
                </c:pt>
                <c:pt idx="34">
                  <c:v>2001</c:v>
                </c:pt>
                <c:pt idx="35">
                  <c:v>2002</c:v>
                </c:pt>
                <c:pt idx="36">
                  <c:v>2003</c:v>
                </c:pt>
                <c:pt idx="37">
                  <c:v>2004</c:v>
                </c:pt>
                <c:pt idx="38">
                  <c:v>2005</c:v>
                </c:pt>
                <c:pt idx="39">
                  <c:v>2006</c:v>
                </c:pt>
                <c:pt idx="40">
                  <c:v>2007</c:v>
                </c:pt>
                <c:pt idx="41">
                  <c:v>2008</c:v>
                </c:pt>
                <c:pt idx="42">
                  <c:v>2009</c:v>
                </c:pt>
                <c:pt idx="43">
                  <c:v>2010</c:v>
                </c:pt>
                <c:pt idx="44">
                  <c:v>2011</c:v>
                </c:pt>
                <c:pt idx="45">
                  <c:v>2012</c:v>
                </c:pt>
              </c:numCache>
            </c:numRef>
          </c:cat>
          <c:val>
            <c:numRef>
              <c:f>Plan1!$B$2:$B$47</c:f>
              <c:numCache>
                <c:formatCode>General</c:formatCode>
                <c:ptCount val="46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6</c:v>
                </c:pt>
                <c:pt idx="9">
                  <c:v>9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11</c:v>
                </c:pt>
                <c:pt idx="15">
                  <c:v>12</c:v>
                </c:pt>
                <c:pt idx="16">
                  <c:v>13</c:v>
                </c:pt>
                <c:pt idx="17">
                  <c:v>13</c:v>
                </c:pt>
                <c:pt idx="18">
                  <c:v>13</c:v>
                </c:pt>
                <c:pt idx="19">
                  <c:v>13</c:v>
                </c:pt>
                <c:pt idx="20">
                  <c:v>13</c:v>
                </c:pt>
                <c:pt idx="21">
                  <c:v>13</c:v>
                </c:pt>
                <c:pt idx="22">
                  <c:v>13</c:v>
                </c:pt>
                <c:pt idx="23">
                  <c:v>14</c:v>
                </c:pt>
                <c:pt idx="24">
                  <c:v>14</c:v>
                </c:pt>
                <c:pt idx="25">
                  <c:v>16</c:v>
                </c:pt>
                <c:pt idx="26">
                  <c:v>16</c:v>
                </c:pt>
                <c:pt idx="27">
                  <c:v>16</c:v>
                </c:pt>
                <c:pt idx="28">
                  <c:v>16</c:v>
                </c:pt>
                <c:pt idx="29">
                  <c:v>20</c:v>
                </c:pt>
                <c:pt idx="30">
                  <c:v>20</c:v>
                </c:pt>
                <c:pt idx="31">
                  <c:v>22</c:v>
                </c:pt>
                <c:pt idx="32">
                  <c:v>22</c:v>
                </c:pt>
                <c:pt idx="33">
                  <c:v>24</c:v>
                </c:pt>
                <c:pt idx="34">
                  <c:v>25</c:v>
                </c:pt>
                <c:pt idx="35">
                  <c:v>28</c:v>
                </c:pt>
                <c:pt idx="36">
                  <c:v>28</c:v>
                </c:pt>
                <c:pt idx="37">
                  <c:v>32</c:v>
                </c:pt>
                <c:pt idx="38">
                  <c:v>34</c:v>
                </c:pt>
                <c:pt idx="39">
                  <c:v>34</c:v>
                </c:pt>
                <c:pt idx="40">
                  <c:v>36</c:v>
                </c:pt>
                <c:pt idx="41">
                  <c:v>41</c:v>
                </c:pt>
                <c:pt idx="42">
                  <c:v>41</c:v>
                </c:pt>
                <c:pt idx="43">
                  <c:v>45</c:v>
                </c:pt>
                <c:pt idx="44">
                  <c:v>47</c:v>
                </c:pt>
                <c:pt idx="45">
                  <c:v>48</c:v>
                </c:pt>
              </c:numCache>
            </c:numRef>
          </c:val>
        </c:ser>
        <c:shape val="cylinder"/>
        <c:axId val="29015040"/>
        <c:axId val="29029120"/>
        <c:axId val="0"/>
      </c:bar3DChart>
      <c:catAx>
        <c:axId val="290150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5400000"/>
          <a:lstStyle/>
          <a:p>
            <a:pPr>
              <a:defRPr sz="1800" baseline="0">
                <a:latin typeface="Calibri" pitchFamily="34" charset="0"/>
              </a:defRPr>
            </a:pPr>
            <a:endParaRPr lang="pt-BR"/>
          </a:p>
        </c:txPr>
        <c:crossAx val="29029120"/>
        <c:crosses val="autoZero"/>
        <c:auto val="1"/>
        <c:lblAlgn val="ctr"/>
        <c:lblOffset val="100"/>
        <c:tickLblSkip val="1"/>
        <c:tickMarkSkip val="1"/>
      </c:catAx>
      <c:valAx>
        <c:axId val="29029120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pt-BR"/>
          </a:p>
        </c:txPr>
        <c:crossAx val="29015040"/>
        <c:crosses val="autoZero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</c:chart>
  <c:spPr>
    <a:ln w="0"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4.6412988620046919E-2"/>
          <c:w val="0.96195956440569785"/>
          <c:h val="0.60708225660681658"/>
        </c:manualLayout>
      </c:layout>
      <c:bar3DChart>
        <c:barDir val="col"/>
        <c:grouping val="clustered"/>
        <c:ser>
          <c:idx val="0"/>
          <c:order val="0"/>
          <c:tx>
            <c:strRef>
              <c:f>'[cONCEITOS CAPES.xlsx]sticto sensu evolução'!$B$1</c:f>
              <c:strCache>
                <c:ptCount val="1"/>
                <c:pt idx="0">
                  <c:v>Doutorado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'[cONCEITOS CAPES.xlsx]sticto sensu evolução'!$A$2:$A$7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'[cONCEITOS CAPES.xlsx]sticto sensu evolução'!$B$2:$B$7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</c:numCache>
            </c:numRef>
          </c:val>
        </c:ser>
        <c:ser>
          <c:idx val="1"/>
          <c:order val="1"/>
          <c:tx>
            <c:strRef>
              <c:f>'[cONCEITOS CAPES.xlsx]sticto sensu evolução'!$C$1</c:f>
              <c:strCache>
                <c:ptCount val="1"/>
                <c:pt idx="0">
                  <c:v>Mestrado Acadêmico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'[cONCEITOS CAPES.xlsx]sticto sensu evolução'!$A$2:$A$7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'[cONCEITOS CAPES.xlsx]sticto sensu evolução'!$C$2:$C$7</c:f>
              <c:numCache>
                <c:formatCode>General</c:formatCode>
                <c:ptCount val="6"/>
                <c:pt idx="0">
                  <c:v>11</c:v>
                </c:pt>
                <c:pt idx="1">
                  <c:v>11</c:v>
                </c:pt>
                <c:pt idx="2">
                  <c:v>12</c:v>
                </c:pt>
                <c:pt idx="3">
                  <c:v>15</c:v>
                </c:pt>
                <c:pt idx="4">
                  <c:v>18</c:v>
                </c:pt>
                <c:pt idx="5">
                  <c:v>18</c:v>
                </c:pt>
              </c:numCache>
            </c:numRef>
          </c:val>
        </c:ser>
        <c:ser>
          <c:idx val="2"/>
          <c:order val="2"/>
          <c:tx>
            <c:strRef>
              <c:f>'[cONCEITOS CAPES.xlsx]sticto sensu evolução'!$D$1</c:f>
              <c:strCache>
                <c:ptCount val="1"/>
                <c:pt idx="0">
                  <c:v>Mestrado Profissional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'[cONCEITOS CAPES.xlsx]sticto sensu evolução'!$A$2:$A$7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'[cONCEITOS CAPES.xlsx]sticto sensu evolução'!$D$2:$D$7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</c:ser>
        <c:shape val="box"/>
        <c:axId val="29369856"/>
        <c:axId val="29371392"/>
        <c:axId val="0"/>
      </c:bar3DChart>
      <c:catAx>
        <c:axId val="293698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9371392"/>
        <c:crosses val="autoZero"/>
        <c:auto val="1"/>
        <c:lblAlgn val="ctr"/>
        <c:lblOffset val="100"/>
      </c:catAx>
      <c:valAx>
        <c:axId val="293713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29369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Receitas da </a:t>
            </a:r>
            <a:r>
              <a:rPr lang="pt-BR" dirty="0" smtClean="0"/>
              <a:t>UDESC</a:t>
            </a:r>
            <a:endParaRPr lang="pt-BR" dirty="0"/>
          </a:p>
        </c:rich>
      </c:tx>
      <c:layout>
        <c:manualLayout>
          <c:xMode val="edge"/>
          <c:yMode val="edge"/>
          <c:x val="0.40929128973185258"/>
          <c:y val="2.830202508363266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918114143920613"/>
          <c:y val="0.1433962264150945"/>
          <c:w val="0.81194214092732309"/>
          <c:h val="0.67861841619538621"/>
        </c:manualLayout>
      </c:layout>
      <c:lineChart>
        <c:grouping val="standard"/>
        <c:ser>
          <c:idx val="0"/>
          <c:order val="0"/>
          <c:tx>
            <c:strRef>
              <c:f>'[Receitas_UDESC_0100_0261_e_0262.xlsx]Receitas da UDESC'!$A$3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strRef>
              <c:f>'[Receitas_UDESC_0100_0261_e_0262.xlsx]Receitas da UDESC'!$B$2:$M$2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Maio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'[Receitas_UDESC_0100_0261_e_0262.xlsx]Receitas da UDESC'!$B$3:$M$3</c:f>
              <c:numCache>
                <c:formatCode>#,##0.00</c:formatCode>
                <c:ptCount val="12"/>
                <c:pt idx="0">
                  <c:v>15858546.020000001</c:v>
                </c:pt>
                <c:pt idx="1">
                  <c:v>15801548.51</c:v>
                </c:pt>
                <c:pt idx="2">
                  <c:v>14772182.220000001</c:v>
                </c:pt>
                <c:pt idx="3">
                  <c:v>14899745.560000002</c:v>
                </c:pt>
                <c:pt idx="4">
                  <c:v>16747778.479999999</c:v>
                </c:pt>
                <c:pt idx="5">
                  <c:v>15895708.66</c:v>
                </c:pt>
                <c:pt idx="6">
                  <c:v>16327946.139999988</c:v>
                </c:pt>
                <c:pt idx="7">
                  <c:v>16009732.77</c:v>
                </c:pt>
                <c:pt idx="8">
                  <c:v>16713443.75</c:v>
                </c:pt>
                <c:pt idx="9">
                  <c:v>17372203.109999999</c:v>
                </c:pt>
                <c:pt idx="10">
                  <c:v>18910615.670000009</c:v>
                </c:pt>
                <c:pt idx="11">
                  <c:v>18195257.400000002</c:v>
                </c:pt>
              </c:numCache>
            </c:numRef>
          </c:val>
        </c:ser>
        <c:ser>
          <c:idx val="1"/>
          <c:order val="1"/>
          <c:tx>
            <c:strRef>
              <c:f>'[Receitas_UDESC_0100_0261_e_0262.xlsx]Receitas da UDESC'!$A$4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'[Receitas_UDESC_0100_0261_e_0262.xlsx]Receitas da UDESC'!$B$2:$M$2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Maio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'[Receitas_UDESC_0100_0261_e_0262.xlsx]Receitas da UDESC'!$B$4:$M$4</c:f>
              <c:numCache>
                <c:formatCode>#,##0.00</c:formatCode>
                <c:ptCount val="12"/>
                <c:pt idx="0">
                  <c:v>20175425.449999996</c:v>
                </c:pt>
                <c:pt idx="1">
                  <c:v>19411659.599999998</c:v>
                </c:pt>
                <c:pt idx="2">
                  <c:v>18178543.869999997</c:v>
                </c:pt>
                <c:pt idx="3">
                  <c:v>18275266.16</c:v>
                </c:pt>
                <c:pt idx="4">
                  <c:v>19372015.359999999</c:v>
                </c:pt>
                <c:pt idx="5">
                  <c:v>20506208.66</c:v>
                </c:pt>
                <c:pt idx="6">
                  <c:v>19053768.439999998</c:v>
                </c:pt>
                <c:pt idx="7">
                  <c:v>18263652.740000002</c:v>
                </c:pt>
                <c:pt idx="8">
                  <c:v>19367047.34</c:v>
                </c:pt>
                <c:pt idx="9">
                  <c:v>18611049.200000003</c:v>
                </c:pt>
                <c:pt idx="10">
                  <c:v>19903795.100000001</c:v>
                </c:pt>
                <c:pt idx="11">
                  <c:v>19939210.270000003</c:v>
                </c:pt>
              </c:numCache>
            </c:numRef>
          </c:val>
        </c:ser>
        <c:ser>
          <c:idx val="2"/>
          <c:order val="2"/>
          <c:tx>
            <c:strRef>
              <c:f>'[Receitas_UDESC_0100_0261_e_0262.xlsx]Receitas da UDESC'!$A$5</c:f>
              <c:strCache>
                <c:ptCount val="1"/>
                <c:pt idx="0">
                  <c:v>2012</c:v>
                </c:pt>
              </c:strCache>
            </c:strRef>
          </c:tx>
          <c:marker>
            <c:symbol val="none"/>
          </c:marker>
          <c:cat>
            <c:strRef>
              <c:f>'[Receitas_UDESC_0100_0261_e_0262.xlsx]Receitas da UDESC'!$B$2:$M$2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Maio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'[Receitas_UDESC_0100_0261_e_0262.xlsx]Receitas da UDESC'!$B$5:$M$5</c:f>
              <c:numCache>
                <c:formatCode>#,##0.00</c:formatCode>
                <c:ptCount val="12"/>
                <c:pt idx="0">
                  <c:v>25040758.16</c:v>
                </c:pt>
                <c:pt idx="1">
                  <c:v>16940773.370000001</c:v>
                </c:pt>
                <c:pt idx="2">
                  <c:v>18400529.969999976</c:v>
                </c:pt>
                <c:pt idx="3">
                  <c:v>19877145.34</c:v>
                </c:pt>
                <c:pt idx="4">
                  <c:v>20578813.5</c:v>
                </c:pt>
                <c:pt idx="5">
                  <c:v>20494277.060000002</c:v>
                </c:pt>
                <c:pt idx="6">
                  <c:v>19832905.07</c:v>
                </c:pt>
                <c:pt idx="7">
                  <c:v>18804135.760000002</c:v>
                </c:pt>
                <c:pt idx="8">
                  <c:v>20313572.760000002</c:v>
                </c:pt>
                <c:pt idx="9">
                  <c:v>20302929.300000001</c:v>
                </c:pt>
                <c:pt idx="10">
                  <c:v>21002051.800000001</c:v>
                </c:pt>
                <c:pt idx="11">
                  <c:v>21972984.870000001</c:v>
                </c:pt>
              </c:numCache>
            </c:numRef>
          </c:val>
        </c:ser>
        <c:marker val="1"/>
        <c:axId val="30718976"/>
        <c:axId val="30741248"/>
        <c:extLst>
          <c:ext xmlns:c15="http://schemas.microsoft.com/office/drawing/2012/chart" uri="{02D57815-91ED-43cb-92C2-25804820EDAC}">
            <c15:filteredLineSeries>
              <c15:ser>
                <c:idx val="3"/>
                <c:order val="3"/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'Receitas da UDESC'!$B$2:$M$2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Fev</c:v>
                      </c:pt>
                      <c:pt idx="2">
                        <c:v>Mar</c:v>
                      </c:pt>
                      <c:pt idx="3">
                        <c:v>Abr</c:v>
                      </c:pt>
                      <c:pt idx="4">
                        <c:v>Maio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Ago</c:v>
                      </c:pt>
                      <c:pt idx="8">
                        <c:v>Set</c:v>
                      </c:pt>
                      <c:pt idx="9">
                        <c:v>Out</c:v>
                      </c:pt>
                      <c:pt idx="10">
                        <c:v>Nov</c:v>
                      </c:pt>
                      <c:pt idx="11">
                        <c:v>Dez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'Receitas da UDESC'!#REF!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30718976"/>
        <c:scaling>
          <c:orientation val="minMax"/>
        </c:scaling>
        <c:axPos val="b"/>
        <c:numFmt formatCode="General" sourceLinked="1"/>
        <c:tickLblPos val="nextTo"/>
        <c:crossAx val="30741248"/>
        <c:crosses val="autoZero"/>
        <c:auto val="1"/>
        <c:lblAlgn val="ctr"/>
        <c:lblOffset val="100"/>
      </c:catAx>
      <c:valAx>
        <c:axId val="30741248"/>
        <c:scaling>
          <c:orientation val="minMax"/>
          <c:min val="10000000"/>
        </c:scaling>
        <c:axPos val="l"/>
        <c:majorGridlines/>
        <c:numFmt formatCode="#,##0.00" sourceLinked="1"/>
        <c:tickLblPos val="nextTo"/>
        <c:crossAx val="307189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1529970452721234"/>
          <c:y val="0.90901678799583929"/>
          <c:w val="0.36940043490798197"/>
          <c:h val="9.0983212004159819E-2"/>
        </c:manualLayout>
      </c:layout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Receita Líquida Disponível</a:t>
            </a:r>
          </a:p>
        </c:rich>
      </c:tx>
      <c:layout>
        <c:manualLayout>
          <c:xMode val="edge"/>
          <c:yMode val="edge"/>
          <c:x val="0.38656396395770937"/>
          <c:y val="2.830186335197958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918114143920613"/>
          <c:y val="0.1433962264150945"/>
          <c:w val="0.83658592350342365"/>
          <c:h val="0.71363724630295988"/>
        </c:manualLayout>
      </c:layout>
      <c:lineChart>
        <c:grouping val="standard"/>
        <c:ser>
          <c:idx val="0"/>
          <c:order val="0"/>
          <c:tx>
            <c:strRef>
              <c:f>'[Receita_Líquida_Disponível_Estado_de_Santa_Catarina_Dezembro.xls]Receita Líquida Disponível'!$A$3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strRef>
              <c:f>'[Receita_Líquida_Disponível_Estado_de_Santa_Catarina_Dezembro.xls]Receita Líquida Disponível'!$B$2:$M$2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Maio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'[Receita_Líquida_Disponível_Estado_de_Santa_Catarina_Dezembro.xls]Receita Líquida Disponível'!$B$3:$M$3</c:f>
              <c:numCache>
                <c:formatCode>#,##0.00</c:formatCode>
                <c:ptCount val="12"/>
                <c:pt idx="0">
                  <c:v>742977892.52999938</c:v>
                </c:pt>
                <c:pt idx="1">
                  <c:v>678270530.35999918</c:v>
                </c:pt>
                <c:pt idx="2">
                  <c:v>708894564.32999909</c:v>
                </c:pt>
                <c:pt idx="3">
                  <c:v>784318521.29000044</c:v>
                </c:pt>
                <c:pt idx="4">
                  <c:v>744219554.32999909</c:v>
                </c:pt>
                <c:pt idx="5">
                  <c:v>764472501.84999907</c:v>
                </c:pt>
                <c:pt idx="6">
                  <c:v>747706690.01999998</c:v>
                </c:pt>
                <c:pt idx="7">
                  <c:v>776258451.25999999</c:v>
                </c:pt>
                <c:pt idx="8">
                  <c:v>809800552.37999988</c:v>
                </c:pt>
                <c:pt idx="9">
                  <c:v>858745455.76000011</c:v>
                </c:pt>
                <c:pt idx="10">
                  <c:v>842449951.24000001</c:v>
                </c:pt>
                <c:pt idx="11">
                  <c:v>930845154.17999995</c:v>
                </c:pt>
              </c:numCache>
            </c:numRef>
          </c:val>
        </c:ser>
        <c:ser>
          <c:idx val="1"/>
          <c:order val="1"/>
          <c:tx>
            <c:strRef>
              <c:f>'[Receita_Líquida_Disponível_Estado_de_Santa_Catarina_Dezembro.xls]Receita Líquida Disponível'!$A$4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'[Receita_Líquida_Disponível_Estado_de_Santa_Catarina_Dezembro.xls]Receita Líquida Disponível'!$B$2:$M$2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Maio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'[Receita_Líquida_Disponível_Estado_de_Santa_Catarina_Dezembro.xls]Receita Líquida Disponível'!$B$4:$M$4</c:f>
              <c:numCache>
                <c:formatCode>#,##0.00</c:formatCode>
                <c:ptCount val="12"/>
                <c:pt idx="0">
                  <c:v>890386345.75</c:v>
                </c:pt>
                <c:pt idx="1">
                  <c:v>836323623.87</c:v>
                </c:pt>
                <c:pt idx="2">
                  <c:v>838593477.29000044</c:v>
                </c:pt>
                <c:pt idx="3">
                  <c:v>889915264.71000004</c:v>
                </c:pt>
                <c:pt idx="4">
                  <c:v>880021401.59000003</c:v>
                </c:pt>
                <c:pt idx="5">
                  <c:v>873865029.13</c:v>
                </c:pt>
                <c:pt idx="6">
                  <c:v>845365112.92999923</c:v>
                </c:pt>
                <c:pt idx="7">
                  <c:v>860180834.09000003</c:v>
                </c:pt>
                <c:pt idx="8">
                  <c:v>862632401.94999921</c:v>
                </c:pt>
                <c:pt idx="9">
                  <c:v>901739368.01999998</c:v>
                </c:pt>
                <c:pt idx="10">
                  <c:v>930374639.25999999</c:v>
                </c:pt>
                <c:pt idx="11">
                  <c:v>837253057.65999997</c:v>
                </c:pt>
              </c:numCache>
            </c:numRef>
          </c:val>
        </c:ser>
        <c:ser>
          <c:idx val="2"/>
          <c:order val="2"/>
          <c:tx>
            <c:strRef>
              <c:f>'[Receita_Líquida_Disponível_Estado_de_Santa_Catarina_Dezembro.xls]Receita Líquida Disponível'!$A$5</c:f>
              <c:strCache>
                <c:ptCount val="1"/>
                <c:pt idx="0">
                  <c:v>2012</c:v>
                </c:pt>
              </c:strCache>
            </c:strRef>
          </c:tx>
          <c:marker>
            <c:symbol val="none"/>
          </c:marker>
          <c:cat>
            <c:strRef>
              <c:f>'[Receita_Líquida_Disponível_Estado_de_Santa_Catarina_Dezembro.xls]Receita Líquida Disponível'!$B$2:$M$2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Maio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'[Receita_Líquida_Disponível_Estado_de_Santa_Catarina_Dezembro.xls]Receita Líquida Disponível'!$B$5:$M$5</c:f>
              <c:numCache>
                <c:formatCode>#,##0.00</c:formatCode>
                <c:ptCount val="12"/>
                <c:pt idx="0">
                  <c:v>813212336.02999997</c:v>
                </c:pt>
                <c:pt idx="1">
                  <c:v>719790046.61000001</c:v>
                </c:pt>
                <c:pt idx="2">
                  <c:v>777493950.69000041</c:v>
                </c:pt>
                <c:pt idx="3">
                  <c:v>824613443.41999996</c:v>
                </c:pt>
                <c:pt idx="4">
                  <c:v>790317438.67999995</c:v>
                </c:pt>
                <c:pt idx="5">
                  <c:v>792886780.07000005</c:v>
                </c:pt>
                <c:pt idx="6">
                  <c:v>742893992.88999999</c:v>
                </c:pt>
                <c:pt idx="7">
                  <c:v>803096287.61000001</c:v>
                </c:pt>
                <c:pt idx="8">
                  <c:v>880725895.12</c:v>
                </c:pt>
                <c:pt idx="9">
                  <c:v>814261038.9599992</c:v>
                </c:pt>
                <c:pt idx="10">
                  <c:v>856203217.24000001</c:v>
                </c:pt>
                <c:pt idx="11">
                  <c:v>913914617.04999936</c:v>
                </c:pt>
              </c:numCache>
            </c:numRef>
          </c:val>
        </c:ser>
        <c:marker val="1"/>
        <c:axId val="29420160"/>
        <c:axId val="30802304"/>
      </c:lineChart>
      <c:catAx>
        <c:axId val="29420160"/>
        <c:scaling>
          <c:orientation val="minMax"/>
        </c:scaling>
        <c:axPos val="b"/>
        <c:numFmt formatCode="General" sourceLinked="1"/>
        <c:tickLblPos val="nextTo"/>
        <c:crossAx val="30802304"/>
        <c:crosses val="autoZero"/>
        <c:auto val="1"/>
        <c:lblAlgn val="ctr"/>
        <c:lblOffset val="100"/>
      </c:catAx>
      <c:valAx>
        <c:axId val="30802304"/>
        <c:scaling>
          <c:orientation val="minMax"/>
          <c:min val="500000000"/>
        </c:scaling>
        <c:axPos val="l"/>
        <c:majorGridlines/>
        <c:numFmt formatCode="#,##0.00" sourceLinked="1"/>
        <c:tickLblPos val="nextTo"/>
        <c:crossAx val="29420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4247098194145137"/>
          <c:y val="0.92517525671084366"/>
          <c:w val="0.31505790303421066"/>
          <c:h val="7.4824743289156961E-2"/>
        </c:manualLayout>
      </c:layout>
    </c:legend>
    <c:plotVisOnly val="1"/>
    <c:dispBlanksAs val="gap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0.61475</cdr:x>
      <cdr:y>0.03499</cdr:y>
    </cdr:from>
    <cdr:to>
      <cdr:x>0.96721</cdr:x>
      <cdr:y>0.49962</cdr:y>
    </cdr:to>
    <cdr:cxnSp macro="">
      <cdr:nvCxnSpPr>
        <cdr:cNvPr id="3" name="Conector de seta reta 2"/>
        <cdr:cNvCxnSpPr/>
      </cdr:nvCxnSpPr>
      <cdr:spPr>
        <a:xfrm xmlns:a="http://schemas.openxmlformats.org/drawingml/2006/main" flipV="1">
          <a:off x="5400599" y="140990"/>
          <a:ext cx="3096344" cy="187220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0.28689</cdr:x>
      <cdr:y>0.14221</cdr:y>
    </cdr:from>
    <cdr:to>
      <cdr:x>0.43443</cdr:x>
      <cdr:y>0.35666</cdr:y>
    </cdr:to>
    <cdr:sp macro="" textlink="">
      <cdr:nvSpPr>
        <cdr:cNvPr id="4" name="Texto explicativo retangular com cantos arredondados 3"/>
        <cdr:cNvSpPr/>
      </cdr:nvSpPr>
      <cdr:spPr>
        <a:xfrm xmlns:a="http://schemas.openxmlformats.org/drawingml/2006/main">
          <a:off x="2520279" y="573038"/>
          <a:ext cx="1296144" cy="864096"/>
        </a:xfrm>
        <a:prstGeom xmlns:a="http://schemas.openxmlformats.org/drawingml/2006/main" prst="wedgeRoundRectCallout">
          <a:avLst>
            <a:gd name="adj1" fmla="val 168638"/>
            <a:gd name="adj2" fmla="val 115411"/>
            <a:gd name="adj3" fmla="val 16667"/>
          </a:avLst>
        </a:prstGeom>
        <a:ln xmlns:a="http://schemas.openxmlformats.org/drawingml/2006/main">
          <a:prstDash val="sysDash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pt-BR" sz="1400" dirty="0" smtClean="0"/>
            <a:t>Vinculação à arrecadação e autonomia</a:t>
          </a:r>
          <a:endParaRPr lang="pt-BR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99B0C63-DAD3-462B-96FA-D40B94CD582B}" type="datetimeFigureOut">
              <a:rPr lang="pt-BR"/>
              <a:pPr>
                <a:defRPr/>
              </a:pPr>
              <a:t>17/04/2013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4F22460-FB25-4B4F-A1ED-DCB84C8EED3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9031-5277-4F0D-8D57-3103B95058A7}" type="datetimeFigureOut">
              <a:rPr lang="pt-BR"/>
              <a:pPr>
                <a:defRPr/>
              </a:pPr>
              <a:t>17/04/2013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1E2A1-3A37-4487-9DD7-7694F7963ED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52C69-A2E2-4396-B64E-78EF4C5A2C85}" type="datetimeFigureOut">
              <a:rPr lang="pt-BR"/>
              <a:pPr>
                <a:defRPr/>
              </a:pPr>
              <a:t>17/04/2013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82575-A2F7-4070-BE55-F75B7348C0C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8991D-E26B-411F-BA7C-7694EB3A7493}" type="datetimeFigureOut">
              <a:rPr lang="pt-BR"/>
              <a:pPr>
                <a:defRPr/>
              </a:pPr>
              <a:t>17/04/2013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D1219-D21F-4667-829D-CF5790F12A7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4419F-4DBA-4D1D-9F10-98865DF8CDF1}" type="datetimeFigureOut">
              <a:rPr lang="pt-BR"/>
              <a:pPr>
                <a:defRPr/>
              </a:pPr>
              <a:t>17/04/2013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75336-CFB1-47B2-861A-A4B751EDCB0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3B1B1-76CA-42D4-95E0-1F3B0BB3B6A3}" type="datetimeFigureOut">
              <a:rPr lang="pt-BR"/>
              <a:pPr>
                <a:defRPr/>
              </a:pPr>
              <a:t>17/04/2013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BC552-A627-426C-8584-EA05A32B0FA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F4F69-6695-4DB0-942C-EBBD0EF0B397}" type="datetimeFigureOut">
              <a:rPr lang="pt-BR"/>
              <a:pPr>
                <a:defRPr/>
              </a:pPr>
              <a:t>17/04/2013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82A9F-EDE6-4BB2-990E-3E71F2B004B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EB504-C68E-4C9A-BCD6-F553E2D5E8B0}" type="datetimeFigureOut">
              <a:rPr lang="pt-BR"/>
              <a:pPr>
                <a:defRPr/>
              </a:pPr>
              <a:t>17/04/2013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620E8-CBF2-4673-8FE2-68506E38672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9D0B2-F2FD-412F-9E8A-4CC70578BF79}" type="datetimeFigureOut">
              <a:rPr lang="pt-BR"/>
              <a:pPr>
                <a:defRPr/>
              </a:pPr>
              <a:t>17/04/2013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E4C75-5159-4462-88E6-6966C0D7F5B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2EEC6-2C1B-453E-B663-D500F9925129}" type="datetimeFigureOut">
              <a:rPr lang="pt-BR"/>
              <a:pPr>
                <a:defRPr/>
              </a:pPr>
              <a:t>17/04/2013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0E497-F3AA-4A16-A8B0-36BA939B00C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172AD-5DA8-404D-9DF5-0F87157A2AEA}" type="datetimeFigureOut">
              <a:rPr lang="pt-BR"/>
              <a:pPr>
                <a:defRPr/>
              </a:pPr>
              <a:t>17/04/2013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91BBF-4BD9-41E0-8A31-FEB6253E14E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F8A75-6760-4D78-9E00-DB8D5497F912}" type="datetimeFigureOut">
              <a:rPr lang="pt-BR"/>
              <a:pPr>
                <a:defRPr/>
              </a:pPr>
              <a:t>17/04/2013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97E62-E215-4C66-B324-B3B850C20C3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357E32-B099-4F34-8A3F-201EDF107240}" type="datetimeFigureOut">
              <a:rPr lang="pt-BR"/>
              <a:pPr>
                <a:defRPr/>
              </a:pPr>
              <a:t>17/04/2013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0E8C7B-6F21-47AA-9014-EFDBE087D87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6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7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917950"/>
            <a:ext cx="8208962" cy="2940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800" b="1" smtClean="0">
                <a:solidFill>
                  <a:schemeClr val="tx1"/>
                </a:solidFill>
              </a:rPr>
              <a:t>A contribuição e importância das universidades no desenvolvimento do país: os desafios da autonomia</a:t>
            </a:r>
          </a:p>
          <a:p>
            <a:pPr eaLnBrk="1" hangingPunct="1">
              <a:lnSpc>
                <a:spcPct val="80000"/>
              </a:lnSpc>
            </a:pPr>
            <a:r>
              <a:rPr lang="pt-BR" sz="2800" b="1" smtClean="0">
                <a:solidFill>
                  <a:schemeClr val="tx1"/>
                </a:solidFill>
              </a:rPr>
              <a:t>(o caso da UDESC)</a:t>
            </a:r>
          </a:p>
          <a:p>
            <a:pPr eaLnBrk="1" hangingPunct="1">
              <a:lnSpc>
                <a:spcPct val="80000"/>
              </a:lnSpc>
            </a:pPr>
            <a:endParaRPr lang="pt-BR" sz="28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pt-BR" sz="2000" smtClean="0">
                <a:solidFill>
                  <a:schemeClr val="tx1"/>
                </a:solidFill>
              </a:rPr>
              <a:t>Antonio Heronaldo de Sousa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>
                <a:solidFill>
                  <a:schemeClr val="tx1"/>
                </a:solidFill>
              </a:rPr>
              <a:t>Reitor da UDESC</a:t>
            </a:r>
          </a:p>
          <a:p>
            <a:pPr eaLnBrk="1" hangingPunct="1">
              <a:lnSpc>
                <a:spcPct val="80000"/>
              </a:lnSpc>
            </a:pPr>
            <a:endParaRPr lang="pt-BR" sz="20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pt-BR" sz="2000" smtClean="0">
                <a:solidFill>
                  <a:schemeClr val="tx1"/>
                </a:solidFill>
              </a:rPr>
              <a:t>Abril de 2013</a:t>
            </a:r>
          </a:p>
        </p:txBody>
      </p:sp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foru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738" y="981075"/>
            <a:ext cx="3384550" cy="2395538"/>
          </a:xfrm>
          <a:prstGeom prst="rect">
            <a:avLst/>
          </a:prstGeom>
          <a:noFill/>
        </p:spPr>
      </p:pic>
      <p:pic>
        <p:nvPicPr>
          <p:cNvPr id="14343" name="Picture 7" descr="uem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35150" y="1052513"/>
            <a:ext cx="1943100" cy="235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12863"/>
            <a:ext cx="7812088" cy="554513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</p:pic>
      <p:sp>
        <p:nvSpPr>
          <p:cNvPr id="27650" name="Elipse 10"/>
          <p:cNvSpPr>
            <a:spLocks noChangeArrowheads="1"/>
          </p:cNvSpPr>
          <p:nvPr/>
        </p:nvSpPr>
        <p:spPr bwMode="auto">
          <a:xfrm>
            <a:off x="1042988" y="2708275"/>
            <a:ext cx="2520950" cy="1368425"/>
          </a:xfrm>
          <a:prstGeom prst="ellipse">
            <a:avLst/>
          </a:prstGeom>
          <a:noFill/>
          <a:ln w="9525" algn="ctr">
            <a:solidFill>
              <a:srgbClr val="00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27651" name="Elipse 14"/>
          <p:cNvSpPr>
            <a:spLocks noChangeArrowheads="1"/>
          </p:cNvSpPr>
          <p:nvPr/>
        </p:nvSpPr>
        <p:spPr bwMode="auto">
          <a:xfrm>
            <a:off x="5651500" y="3789363"/>
            <a:ext cx="1728788" cy="647700"/>
          </a:xfrm>
          <a:prstGeom prst="ellipse">
            <a:avLst/>
          </a:prstGeom>
          <a:noFill/>
          <a:ln w="9525" algn="ctr">
            <a:solidFill>
              <a:srgbClr val="00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27652" name="Elipse 16"/>
          <p:cNvSpPr>
            <a:spLocks noChangeArrowheads="1"/>
          </p:cNvSpPr>
          <p:nvPr/>
        </p:nvSpPr>
        <p:spPr bwMode="auto">
          <a:xfrm>
            <a:off x="5651500" y="4437063"/>
            <a:ext cx="865188" cy="792162"/>
          </a:xfrm>
          <a:prstGeom prst="ellipse">
            <a:avLst/>
          </a:prstGeom>
          <a:noFill/>
          <a:ln w="9525" algn="ctr">
            <a:solidFill>
              <a:srgbClr val="00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27653" name="Elipse 18"/>
          <p:cNvSpPr>
            <a:spLocks noChangeArrowheads="1"/>
          </p:cNvSpPr>
          <p:nvPr/>
        </p:nvSpPr>
        <p:spPr bwMode="auto">
          <a:xfrm>
            <a:off x="4500563" y="4076700"/>
            <a:ext cx="935037" cy="792163"/>
          </a:xfrm>
          <a:prstGeom prst="ellipse">
            <a:avLst/>
          </a:prstGeom>
          <a:noFill/>
          <a:ln w="9525" algn="ctr">
            <a:solidFill>
              <a:srgbClr val="00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27654" name="Forma livre 19"/>
          <p:cNvSpPr>
            <a:spLocks/>
          </p:cNvSpPr>
          <p:nvPr/>
        </p:nvSpPr>
        <p:spPr bwMode="auto">
          <a:xfrm>
            <a:off x="5232400" y="2144713"/>
            <a:ext cx="1944688" cy="1062037"/>
          </a:xfrm>
          <a:custGeom>
            <a:avLst/>
            <a:gdLst>
              <a:gd name="T0" fmla="*/ 370984 w 1944547"/>
              <a:gd name="T1" fmla="*/ 288942 h 1061551"/>
              <a:gd name="T2" fmla="*/ 336194 w 1944547"/>
              <a:gd name="T3" fmla="*/ 300633 h 1061551"/>
              <a:gd name="T4" fmla="*/ 313022 w 1944547"/>
              <a:gd name="T5" fmla="*/ 324018 h 1061551"/>
              <a:gd name="T6" fmla="*/ 243464 w 1944547"/>
              <a:gd name="T7" fmla="*/ 347403 h 1061551"/>
              <a:gd name="T8" fmla="*/ 139116 w 1944547"/>
              <a:gd name="T9" fmla="*/ 440934 h 1061551"/>
              <a:gd name="T10" fmla="*/ 127519 w 1944547"/>
              <a:gd name="T11" fmla="*/ 476010 h 1061551"/>
              <a:gd name="T12" fmla="*/ 57961 w 1944547"/>
              <a:gd name="T13" fmla="*/ 581239 h 1061551"/>
              <a:gd name="T14" fmla="*/ 34790 w 1944547"/>
              <a:gd name="T15" fmla="*/ 616313 h 1061551"/>
              <a:gd name="T16" fmla="*/ 0 w 1944547"/>
              <a:gd name="T17" fmla="*/ 698155 h 1061551"/>
              <a:gd name="T18" fmla="*/ 11597 w 1944547"/>
              <a:gd name="T19" fmla="*/ 826765 h 1061551"/>
              <a:gd name="T20" fmla="*/ 23193 w 1944547"/>
              <a:gd name="T21" fmla="*/ 861840 h 1061551"/>
              <a:gd name="T22" fmla="*/ 34790 w 1944547"/>
              <a:gd name="T23" fmla="*/ 1002138 h 1061551"/>
              <a:gd name="T24" fmla="*/ 69558 w 1944547"/>
              <a:gd name="T25" fmla="*/ 1013833 h 1061551"/>
              <a:gd name="T26" fmla="*/ 104348 w 1944547"/>
              <a:gd name="T27" fmla="*/ 1037214 h 1061551"/>
              <a:gd name="T28" fmla="*/ 127519 w 1944547"/>
              <a:gd name="T29" fmla="*/ 1060603 h 1061551"/>
              <a:gd name="T30" fmla="*/ 173906 w 1944547"/>
              <a:gd name="T31" fmla="*/ 1072294 h 1061551"/>
              <a:gd name="T32" fmla="*/ 776736 w 1944547"/>
              <a:gd name="T33" fmla="*/ 1060603 h 1061551"/>
              <a:gd name="T34" fmla="*/ 811526 w 1944547"/>
              <a:gd name="T35" fmla="*/ 1048907 h 1061551"/>
              <a:gd name="T36" fmla="*/ 846294 w 1944547"/>
              <a:gd name="T37" fmla="*/ 1025524 h 1061551"/>
              <a:gd name="T38" fmla="*/ 927449 w 1944547"/>
              <a:gd name="T39" fmla="*/ 1002138 h 1061551"/>
              <a:gd name="T40" fmla="*/ 997007 w 1944547"/>
              <a:gd name="T41" fmla="*/ 943681 h 1061551"/>
              <a:gd name="T42" fmla="*/ 1066576 w 1944547"/>
              <a:gd name="T43" fmla="*/ 896914 h 1061551"/>
              <a:gd name="T44" fmla="*/ 1112952 w 1944547"/>
              <a:gd name="T45" fmla="*/ 873531 h 1061551"/>
              <a:gd name="T46" fmla="*/ 1205697 w 1944547"/>
              <a:gd name="T47" fmla="*/ 850147 h 1061551"/>
              <a:gd name="T48" fmla="*/ 1240471 w 1944547"/>
              <a:gd name="T49" fmla="*/ 826765 h 1061551"/>
              <a:gd name="T50" fmla="*/ 1286836 w 1944547"/>
              <a:gd name="T51" fmla="*/ 815072 h 1061551"/>
              <a:gd name="T52" fmla="*/ 1541897 w 1944547"/>
              <a:gd name="T53" fmla="*/ 803381 h 1061551"/>
              <a:gd name="T54" fmla="*/ 1715781 w 1944547"/>
              <a:gd name="T55" fmla="*/ 803381 h 1061551"/>
              <a:gd name="T56" fmla="*/ 1750571 w 1944547"/>
              <a:gd name="T57" fmla="*/ 779997 h 1061551"/>
              <a:gd name="T58" fmla="*/ 1773759 w 1944547"/>
              <a:gd name="T59" fmla="*/ 756614 h 1061551"/>
              <a:gd name="T60" fmla="*/ 1866494 w 1944547"/>
              <a:gd name="T61" fmla="*/ 744922 h 1061551"/>
              <a:gd name="T62" fmla="*/ 1901284 w 1944547"/>
              <a:gd name="T63" fmla="*/ 733230 h 1061551"/>
              <a:gd name="T64" fmla="*/ 1947649 w 1944547"/>
              <a:gd name="T65" fmla="*/ 686463 h 1061551"/>
              <a:gd name="T66" fmla="*/ 1936052 w 1944547"/>
              <a:gd name="T67" fmla="*/ 522776 h 1061551"/>
              <a:gd name="T68" fmla="*/ 1878091 w 1944547"/>
              <a:gd name="T69" fmla="*/ 464319 h 1061551"/>
              <a:gd name="T70" fmla="*/ 1854899 w 1944547"/>
              <a:gd name="T71" fmla="*/ 440934 h 1061551"/>
              <a:gd name="T72" fmla="*/ 1831726 w 1944547"/>
              <a:gd name="T73" fmla="*/ 405858 h 1061551"/>
              <a:gd name="T74" fmla="*/ 1762168 w 1944547"/>
              <a:gd name="T75" fmla="*/ 359093 h 1061551"/>
              <a:gd name="T76" fmla="*/ 1738974 w 1944547"/>
              <a:gd name="T77" fmla="*/ 335709 h 1061551"/>
              <a:gd name="T78" fmla="*/ 1704198 w 1944547"/>
              <a:gd name="T79" fmla="*/ 324018 h 1061551"/>
              <a:gd name="T80" fmla="*/ 1646223 w 1944547"/>
              <a:gd name="T81" fmla="*/ 288942 h 1061551"/>
              <a:gd name="T82" fmla="*/ 1599858 w 1944547"/>
              <a:gd name="T83" fmla="*/ 242175 h 1061551"/>
              <a:gd name="T84" fmla="*/ 1541897 w 1944547"/>
              <a:gd name="T85" fmla="*/ 183716 h 1061551"/>
              <a:gd name="T86" fmla="*/ 1507107 w 1944547"/>
              <a:gd name="T87" fmla="*/ 160332 h 1061551"/>
              <a:gd name="T88" fmla="*/ 1449145 w 1944547"/>
              <a:gd name="T89" fmla="*/ 101870 h 1061551"/>
              <a:gd name="T90" fmla="*/ 1425956 w 1944547"/>
              <a:gd name="T91" fmla="*/ 78495 h 1061551"/>
              <a:gd name="T92" fmla="*/ 1402781 w 1944547"/>
              <a:gd name="T93" fmla="*/ 43419 h 1061551"/>
              <a:gd name="T94" fmla="*/ 1367991 w 1944547"/>
              <a:gd name="T95" fmla="*/ 31714 h 1061551"/>
              <a:gd name="T96" fmla="*/ 1344815 w 1944547"/>
              <a:gd name="T97" fmla="*/ 8343 h 1061551"/>
              <a:gd name="T98" fmla="*/ 1089758 w 1944547"/>
              <a:gd name="T99" fmla="*/ 31714 h 1061551"/>
              <a:gd name="T100" fmla="*/ 962239 w 1944547"/>
              <a:gd name="T101" fmla="*/ 78495 h 1061551"/>
              <a:gd name="T102" fmla="*/ 915852 w 1944547"/>
              <a:gd name="T103" fmla="*/ 101870 h 1061551"/>
              <a:gd name="T104" fmla="*/ 846294 w 1944547"/>
              <a:gd name="T105" fmla="*/ 113568 h 1061551"/>
              <a:gd name="T106" fmla="*/ 799929 w 1944547"/>
              <a:gd name="T107" fmla="*/ 136947 h 1061551"/>
              <a:gd name="T108" fmla="*/ 753564 w 1944547"/>
              <a:gd name="T109" fmla="*/ 172023 h 1061551"/>
              <a:gd name="T110" fmla="*/ 707178 w 1944547"/>
              <a:gd name="T111" fmla="*/ 183716 h 1061551"/>
              <a:gd name="T112" fmla="*/ 417349 w 1944547"/>
              <a:gd name="T113" fmla="*/ 218790 h 1061551"/>
              <a:gd name="T114" fmla="*/ 394177 w 1944547"/>
              <a:gd name="T115" fmla="*/ 242175 h 1061551"/>
              <a:gd name="T116" fmla="*/ 370984 w 1944547"/>
              <a:gd name="T117" fmla="*/ 288942 h 106155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944547"/>
              <a:gd name="T178" fmla="*/ 0 h 1061551"/>
              <a:gd name="T179" fmla="*/ 1944547 w 1944547"/>
              <a:gd name="T180" fmla="*/ 1061551 h 1061551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944547" h="1061551">
                <a:moveTo>
                  <a:pt x="370390" y="286048"/>
                </a:moveTo>
                <a:cubicBezTo>
                  <a:pt x="360745" y="295693"/>
                  <a:pt x="346128" y="291345"/>
                  <a:pt x="335666" y="297622"/>
                </a:cubicBezTo>
                <a:cubicBezTo>
                  <a:pt x="326308" y="303237"/>
                  <a:pt x="322277" y="315892"/>
                  <a:pt x="312516" y="320772"/>
                </a:cubicBezTo>
                <a:cubicBezTo>
                  <a:pt x="290691" y="331685"/>
                  <a:pt x="243068" y="343921"/>
                  <a:pt x="243068" y="343921"/>
                </a:cubicBezTo>
                <a:cubicBezTo>
                  <a:pt x="163783" y="423206"/>
                  <a:pt x="200860" y="395209"/>
                  <a:pt x="138896" y="436518"/>
                </a:cubicBezTo>
                <a:cubicBezTo>
                  <a:pt x="135038" y="448093"/>
                  <a:pt x="133246" y="460577"/>
                  <a:pt x="127321" y="471242"/>
                </a:cubicBezTo>
                <a:cubicBezTo>
                  <a:pt x="127303" y="471274"/>
                  <a:pt x="69458" y="558038"/>
                  <a:pt x="57873" y="575415"/>
                </a:cubicBezTo>
                <a:cubicBezTo>
                  <a:pt x="50157" y="586990"/>
                  <a:pt x="39123" y="596942"/>
                  <a:pt x="34724" y="610139"/>
                </a:cubicBezTo>
                <a:cubicBezTo>
                  <a:pt x="17693" y="661232"/>
                  <a:pt x="28605" y="633950"/>
                  <a:pt x="0" y="691161"/>
                </a:cubicBezTo>
                <a:cubicBezTo>
                  <a:pt x="3858" y="733602"/>
                  <a:pt x="5548" y="776296"/>
                  <a:pt x="11575" y="818483"/>
                </a:cubicBezTo>
                <a:cubicBezTo>
                  <a:pt x="13300" y="830561"/>
                  <a:pt x="21537" y="841113"/>
                  <a:pt x="23149" y="853207"/>
                </a:cubicBezTo>
                <a:cubicBezTo>
                  <a:pt x="29289" y="899259"/>
                  <a:pt x="21061" y="947698"/>
                  <a:pt x="34724" y="992103"/>
                </a:cubicBezTo>
                <a:cubicBezTo>
                  <a:pt x="38312" y="1003764"/>
                  <a:pt x="58535" y="998222"/>
                  <a:pt x="69448" y="1003678"/>
                </a:cubicBezTo>
                <a:cubicBezTo>
                  <a:pt x="81890" y="1009899"/>
                  <a:pt x="93309" y="1018137"/>
                  <a:pt x="104172" y="1026827"/>
                </a:cubicBezTo>
                <a:cubicBezTo>
                  <a:pt x="112693" y="1033644"/>
                  <a:pt x="117560" y="1045097"/>
                  <a:pt x="127321" y="1049977"/>
                </a:cubicBezTo>
                <a:cubicBezTo>
                  <a:pt x="141549" y="1057091"/>
                  <a:pt x="158187" y="1057693"/>
                  <a:pt x="173620" y="1061551"/>
                </a:cubicBezTo>
                <a:lnTo>
                  <a:pt x="775504" y="1049977"/>
                </a:lnTo>
                <a:cubicBezTo>
                  <a:pt x="787697" y="1049534"/>
                  <a:pt x="799315" y="1043858"/>
                  <a:pt x="810228" y="1038402"/>
                </a:cubicBezTo>
                <a:cubicBezTo>
                  <a:pt x="822670" y="1032181"/>
                  <a:pt x="832166" y="1020733"/>
                  <a:pt x="844952" y="1015253"/>
                </a:cubicBezTo>
                <a:cubicBezTo>
                  <a:pt x="896875" y="993000"/>
                  <a:pt x="880924" y="1014628"/>
                  <a:pt x="925975" y="992103"/>
                </a:cubicBezTo>
                <a:cubicBezTo>
                  <a:pt x="975609" y="967286"/>
                  <a:pt x="949344" y="970069"/>
                  <a:pt x="995423" y="934230"/>
                </a:cubicBezTo>
                <a:cubicBezTo>
                  <a:pt x="1017384" y="917149"/>
                  <a:pt x="1039986" y="900373"/>
                  <a:pt x="1064871" y="887931"/>
                </a:cubicBezTo>
                <a:cubicBezTo>
                  <a:pt x="1080304" y="880215"/>
                  <a:pt x="1094801" y="870238"/>
                  <a:pt x="1111170" y="864782"/>
                </a:cubicBezTo>
                <a:cubicBezTo>
                  <a:pt x="1141353" y="854721"/>
                  <a:pt x="1203767" y="841632"/>
                  <a:pt x="1203767" y="841632"/>
                </a:cubicBezTo>
                <a:cubicBezTo>
                  <a:pt x="1215342" y="833916"/>
                  <a:pt x="1225705" y="823963"/>
                  <a:pt x="1238491" y="818483"/>
                </a:cubicBezTo>
                <a:cubicBezTo>
                  <a:pt x="1253113" y="812217"/>
                  <a:pt x="1268929" y="808128"/>
                  <a:pt x="1284790" y="806908"/>
                </a:cubicBezTo>
                <a:cubicBezTo>
                  <a:pt x="1369508" y="800391"/>
                  <a:pt x="1454552" y="799192"/>
                  <a:pt x="1539433" y="795334"/>
                </a:cubicBezTo>
                <a:cubicBezTo>
                  <a:pt x="1614794" y="807893"/>
                  <a:pt x="1628058" y="816583"/>
                  <a:pt x="1713053" y="795334"/>
                </a:cubicBezTo>
                <a:cubicBezTo>
                  <a:pt x="1726549" y="791960"/>
                  <a:pt x="1736914" y="780874"/>
                  <a:pt x="1747777" y="772184"/>
                </a:cubicBezTo>
                <a:cubicBezTo>
                  <a:pt x="1756298" y="765367"/>
                  <a:pt x="1760474" y="752171"/>
                  <a:pt x="1770927" y="749035"/>
                </a:cubicBezTo>
                <a:cubicBezTo>
                  <a:pt x="1800721" y="740097"/>
                  <a:pt x="1832658" y="741318"/>
                  <a:pt x="1863524" y="737460"/>
                </a:cubicBezTo>
                <a:cubicBezTo>
                  <a:pt x="1875099" y="733602"/>
                  <a:pt x="1888320" y="732977"/>
                  <a:pt x="1898248" y="725886"/>
                </a:cubicBezTo>
                <a:cubicBezTo>
                  <a:pt x="1916008" y="713200"/>
                  <a:pt x="1944547" y="679587"/>
                  <a:pt x="1944547" y="679587"/>
                </a:cubicBezTo>
                <a:cubicBezTo>
                  <a:pt x="1940689" y="625572"/>
                  <a:pt x="1942383" y="570870"/>
                  <a:pt x="1932972" y="517541"/>
                </a:cubicBezTo>
                <a:cubicBezTo>
                  <a:pt x="1927264" y="485195"/>
                  <a:pt x="1896241" y="476581"/>
                  <a:pt x="1875099" y="459668"/>
                </a:cubicBezTo>
                <a:cubicBezTo>
                  <a:pt x="1866577" y="452851"/>
                  <a:pt x="1858766" y="445040"/>
                  <a:pt x="1851949" y="436518"/>
                </a:cubicBezTo>
                <a:cubicBezTo>
                  <a:pt x="1843259" y="425655"/>
                  <a:pt x="1839269" y="410954"/>
                  <a:pt x="1828800" y="401794"/>
                </a:cubicBezTo>
                <a:cubicBezTo>
                  <a:pt x="1807862" y="383473"/>
                  <a:pt x="1779025" y="375169"/>
                  <a:pt x="1759352" y="355496"/>
                </a:cubicBezTo>
                <a:cubicBezTo>
                  <a:pt x="1751635" y="347779"/>
                  <a:pt x="1745560" y="337961"/>
                  <a:pt x="1736202" y="332346"/>
                </a:cubicBezTo>
                <a:cubicBezTo>
                  <a:pt x="1725740" y="326069"/>
                  <a:pt x="1713053" y="324630"/>
                  <a:pt x="1701478" y="320772"/>
                </a:cubicBezTo>
                <a:cubicBezTo>
                  <a:pt x="1615952" y="235242"/>
                  <a:pt x="1748776" y="361169"/>
                  <a:pt x="1643605" y="286048"/>
                </a:cubicBezTo>
                <a:cubicBezTo>
                  <a:pt x="1625845" y="273362"/>
                  <a:pt x="1612739" y="255182"/>
                  <a:pt x="1597306" y="239749"/>
                </a:cubicBezTo>
                <a:lnTo>
                  <a:pt x="1539433" y="181875"/>
                </a:lnTo>
                <a:lnTo>
                  <a:pt x="1504709" y="158726"/>
                </a:lnTo>
                <a:cubicBezTo>
                  <a:pt x="1465022" y="99196"/>
                  <a:pt x="1501955" y="144949"/>
                  <a:pt x="1446835" y="100853"/>
                </a:cubicBezTo>
                <a:cubicBezTo>
                  <a:pt x="1438314" y="94036"/>
                  <a:pt x="1430503" y="86225"/>
                  <a:pt x="1423686" y="77703"/>
                </a:cubicBezTo>
                <a:cubicBezTo>
                  <a:pt x="1414996" y="66840"/>
                  <a:pt x="1411400" y="51669"/>
                  <a:pt x="1400537" y="42979"/>
                </a:cubicBezTo>
                <a:cubicBezTo>
                  <a:pt x="1391010" y="35357"/>
                  <a:pt x="1377388" y="35263"/>
                  <a:pt x="1365813" y="31405"/>
                </a:cubicBezTo>
                <a:cubicBezTo>
                  <a:pt x="1358096" y="23688"/>
                  <a:pt x="1353564" y="8774"/>
                  <a:pt x="1342663" y="8255"/>
                </a:cubicBezTo>
                <a:cubicBezTo>
                  <a:pt x="1171640" y="111"/>
                  <a:pt x="1182233" y="0"/>
                  <a:pt x="1088020" y="31405"/>
                </a:cubicBezTo>
                <a:cubicBezTo>
                  <a:pt x="1021754" y="97671"/>
                  <a:pt x="1087680" y="45958"/>
                  <a:pt x="960699" y="77703"/>
                </a:cubicBezTo>
                <a:cubicBezTo>
                  <a:pt x="943959" y="81888"/>
                  <a:pt x="930927" y="95895"/>
                  <a:pt x="914400" y="100853"/>
                </a:cubicBezTo>
                <a:cubicBezTo>
                  <a:pt x="891921" y="107597"/>
                  <a:pt x="868101" y="108569"/>
                  <a:pt x="844952" y="112427"/>
                </a:cubicBezTo>
                <a:cubicBezTo>
                  <a:pt x="829519" y="120144"/>
                  <a:pt x="813285" y="126432"/>
                  <a:pt x="798653" y="135577"/>
                </a:cubicBezTo>
                <a:cubicBezTo>
                  <a:pt x="782294" y="145801"/>
                  <a:pt x="769609" y="161674"/>
                  <a:pt x="752354" y="170301"/>
                </a:cubicBezTo>
                <a:cubicBezTo>
                  <a:pt x="738126" y="177415"/>
                  <a:pt x="721293" y="177304"/>
                  <a:pt x="706056" y="181875"/>
                </a:cubicBezTo>
                <a:cubicBezTo>
                  <a:pt x="548221" y="229226"/>
                  <a:pt x="717371" y="200775"/>
                  <a:pt x="416689" y="216599"/>
                </a:cubicBezTo>
                <a:cubicBezTo>
                  <a:pt x="408972" y="224316"/>
                  <a:pt x="402897" y="234134"/>
                  <a:pt x="393539" y="239749"/>
                </a:cubicBezTo>
                <a:cubicBezTo>
                  <a:pt x="355155" y="262779"/>
                  <a:pt x="380035" y="276403"/>
                  <a:pt x="370390" y="286048"/>
                </a:cubicBezTo>
                <a:close/>
              </a:path>
            </a:pathLst>
          </a:custGeom>
          <a:noFill/>
          <a:ln w="9525" cap="flat" cmpd="sng" algn="ctr">
            <a:solidFill>
              <a:srgbClr val="006600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7655" name="Forma livre 21"/>
          <p:cNvSpPr>
            <a:spLocks/>
          </p:cNvSpPr>
          <p:nvPr/>
        </p:nvSpPr>
        <p:spPr bwMode="auto">
          <a:xfrm>
            <a:off x="5173663" y="3040063"/>
            <a:ext cx="2533650" cy="946150"/>
          </a:xfrm>
          <a:custGeom>
            <a:avLst/>
            <a:gdLst>
              <a:gd name="T0" fmla="*/ 369663 w 2533878"/>
              <a:gd name="T1" fmla="*/ 212198 h 946215"/>
              <a:gd name="T2" fmla="*/ 161715 w 2533878"/>
              <a:gd name="T3" fmla="*/ 223773 h 946215"/>
              <a:gd name="T4" fmla="*/ 92421 w 2533878"/>
              <a:gd name="T5" fmla="*/ 246878 h 946215"/>
              <a:gd name="T6" fmla="*/ 34658 w 2533878"/>
              <a:gd name="T7" fmla="*/ 304664 h 946215"/>
              <a:gd name="T8" fmla="*/ 0 w 2533878"/>
              <a:gd name="T9" fmla="*/ 420234 h 946215"/>
              <a:gd name="T10" fmla="*/ 11552 w 2533878"/>
              <a:gd name="T11" fmla="*/ 616718 h 946215"/>
              <a:gd name="T12" fmla="*/ 23105 w 2533878"/>
              <a:gd name="T13" fmla="*/ 651376 h 946215"/>
              <a:gd name="T14" fmla="*/ 46210 w 2533878"/>
              <a:gd name="T15" fmla="*/ 755394 h 946215"/>
              <a:gd name="T16" fmla="*/ 69316 w 2533878"/>
              <a:gd name="T17" fmla="*/ 778516 h 946215"/>
              <a:gd name="T18" fmla="*/ 92421 w 2533878"/>
              <a:gd name="T19" fmla="*/ 813180 h 946215"/>
              <a:gd name="T20" fmla="*/ 161715 w 2533878"/>
              <a:gd name="T21" fmla="*/ 836302 h 946215"/>
              <a:gd name="T22" fmla="*/ 231031 w 2533878"/>
              <a:gd name="T23" fmla="*/ 859412 h 946215"/>
              <a:gd name="T24" fmla="*/ 346558 w 2533878"/>
              <a:gd name="T25" fmla="*/ 870965 h 946215"/>
              <a:gd name="T26" fmla="*/ 381216 w 2533878"/>
              <a:gd name="T27" fmla="*/ 882518 h 946215"/>
              <a:gd name="T28" fmla="*/ 589142 w 2533878"/>
              <a:gd name="T29" fmla="*/ 859412 h 946215"/>
              <a:gd name="T30" fmla="*/ 646906 w 2533878"/>
              <a:gd name="T31" fmla="*/ 824732 h 946215"/>
              <a:gd name="T32" fmla="*/ 670011 w 2533878"/>
              <a:gd name="T33" fmla="*/ 790074 h 946215"/>
              <a:gd name="T34" fmla="*/ 739305 w 2533878"/>
              <a:gd name="T35" fmla="*/ 766947 h 946215"/>
              <a:gd name="T36" fmla="*/ 808621 w 2533878"/>
              <a:gd name="T37" fmla="*/ 743842 h 946215"/>
              <a:gd name="T38" fmla="*/ 854832 w 2533878"/>
              <a:gd name="T39" fmla="*/ 732289 h 946215"/>
              <a:gd name="T40" fmla="*/ 1547936 w 2533878"/>
              <a:gd name="T41" fmla="*/ 720728 h 946215"/>
              <a:gd name="T42" fmla="*/ 2102415 w 2533878"/>
              <a:gd name="T43" fmla="*/ 732289 h 946215"/>
              <a:gd name="T44" fmla="*/ 2137086 w 2533878"/>
              <a:gd name="T45" fmla="*/ 743842 h 946215"/>
              <a:gd name="T46" fmla="*/ 2425874 w 2533878"/>
              <a:gd name="T47" fmla="*/ 732289 h 946215"/>
              <a:gd name="T48" fmla="*/ 2472068 w 2533878"/>
              <a:gd name="T49" fmla="*/ 686056 h 946215"/>
              <a:gd name="T50" fmla="*/ 2506734 w 2533878"/>
              <a:gd name="T51" fmla="*/ 651376 h 946215"/>
              <a:gd name="T52" fmla="*/ 2506734 w 2533878"/>
              <a:gd name="T53" fmla="*/ 535805 h 946215"/>
              <a:gd name="T54" fmla="*/ 2460523 w 2533878"/>
              <a:gd name="T55" fmla="*/ 466467 h 946215"/>
              <a:gd name="T56" fmla="*/ 2414313 w 2533878"/>
              <a:gd name="T57" fmla="*/ 408682 h 946215"/>
              <a:gd name="T58" fmla="*/ 2379674 w 2533878"/>
              <a:gd name="T59" fmla="*/ 385571 h 946215"/>
              <a:gd name="T60" fmla="*/ 2345003 w 2533878"/>
              <a:gd name="T61" fmla="*/ 374002 h 946215"/>
              <a:gd name="T62" fmla="*/ 1917591 w 2533878"/>
              <a:gd name="T63" fmla="*/ 362449 h 946215"/>
              <a:gd name="T64" fmla="*/ 1813626 w 2533878"/>
              <a:gd name="T65" fmla="*/ 350896 h 946215"/>
              <a:gd name="T66" fmla="*/ 1755874 w 2533878"/>
              <a:gd name="T67" fmla="*/ 293111 h 946215"/>
              <a:gd name="T68" fmla="*/ 1709665 w 2533878"/>
              <a:gd name="T69" fmla="*/ 235325 h 946215"/>
              <a:gd name="T70" fmla="*/ 1686559 w 2533878"/>
              <a:gd name="T71" fmla="*/ 212198 h 946215"/>
              <a:gd name="T72" fmla="*/ 1628796 w 2533878"/>
              <a:gd name="T73" fmla="*/ 119755 h 946215"/>
              <a:gd name="T74" fmla="*/ 1617243 w 2533878"/>
              <a:gd name="T75" fmla="*/ 85075 h 946215"/>
              <a:gd name="T76" fmla="*/ 1524841 w 2533878"/>
              <a:gd name="T77" fmla="*/ 38842 h 946215"/>
              <a:gd name="T78" fmla="*/ 1490186 w 2533878"/>
              <a:gd name="T79" fmla="*/ 27289 h 946215"/>
              <a:gd name="T80" fmla="*/ 1455528 w 2533878"/>
              <a:gd name="T81" fmla="*/ 15736 h 946215"/>
              <a:gd name="T82" fmla="*/ 1420870 w 2533878"/>
              <a:gd name="T83" fmla="*/ 4184 h 946215"/>
              <a:gd name="T84" fmla="*/ 1189838 w 2533878"/>
              <a:gd name="T85" fmla="*/ 15736 h 946215"/>
              <a:gd name="T86" fmla="*/ 1143627 w 2533878"/>
              <a:gd name="T87" fmla="*/ 61969 h 946215"/>
              <a:gd name="T88" fmla="*/ 1108969 w 2533878"/>
              <a:gd name="T89" fmla="*/ 131307 h 946215"/>
              <a:gd name="T90" fmla="*/ 1097416 w 2533878"/>
              <a:gd name="T91" fmla="*/ 165987 h 946215"/>
              <a:gd name="T92" fmla="*/ 1062758 w 2533878"/>
              <a:gd name="T93" fmla="*/ 177540 h 946215"/>
              <a:gd name="T94" fmla="*/ 1004995 w 2533878"/>
              <a:gd name="T95" fmla="*/ 223773 h 946215"/>
              <a:gd name="T96" fmla="*/ 947252 w 2533878"/>
              <a:gd name="T97" fmla="*/ 212198 h 946215"/>
              <a:gd name="T98" fmla="*/ 808621 w 2533878"/>
              <a:gd name="T99" fmla="*/ 235325 h 946215"/>
              <a:gd name="T100" fmla="*/ 739305 w 2533878"/>
              <a:gd name="T101" fmla="*/ 246878 h 946215"/>
              <a:gd name="T102" fmla="*/ 542932 w 2533878"/>
              <a:gd name="T103" fmla="*/ 235325 h 946215"/>
              <a:gd name="T104" fmla="*/ 473616 w 2533878"/>
              <a:gd name="T105" fmla="*/ 212198 h 946215"/>
              <a:gd name="T106" fmla="*/ 369663 w 2533878"/>
              <a:gd name="T107" fmla="*/ 212198 h 94621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533878"/>
              <a:gd name="T163" fmla="*/ 0 h 946215"/>
              <a:gd name="T164" fmla="*/ 2533878 w 2533878"/>
              <a:gd name="T165" fmla="*/ 946215 h 946215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533878" h="946215">
                <a:moveTo>
                  <a:pt x="370389" y="212528"/>
                </a:moveTo>
                <a:cubicBezTo>
                  <a:pt x="300941" y="216386"/>
                  <a:pt x="231063" y="215476"/>
                  <a:pt x="162045" y="224103"/>
                </a:cubicBezTo>
                <a:cubicBezTo>
                  <a:pt x="137832" y="227130"/>
                  <a:pt x="92597" y="247252"/>
                  <a:pt x="92597" y="247252"/>
                </a:cubicBezTo>
                <a:cubicBezTo>
                  <a:pt x="73306" y="266543"/>
                  <a:pt x="43351" y="279244"/>
                  <a:pt x="34724" y="305126"/>
                </a:cubicBezTo>
                <a:cubicBezTo>
                  <a:pt x="6543" y="389665"/>
                  <a:pt x="17492" y="350901"/>
                  <a:pt x="0" y="420872"/>
                </a:cubicBezTo>
                <a:cubicBezTo>
                  <a:pt x="3858" y="486462"/>
                  <a:pt x="5036" y="552265"/>
                  <a:pt x="11574" y="617642"/>
                </a:cubicBezTo>
                <a:cubicBezTo>
                  <a:pt x="12788" y="629782"/>
                  <a:pt x="20502" y="640456"/>
                  <a:pt x="23149" y="652366"/>
                </a:cubicBezTo>
                <a:cubicBezTo>
                  <a:pt x="26723" y="668447"/>
                  <a:pt x="32505" y="733550"/>
                  <a:pt x="46298" y="756538"/>
                </a:cubicBezTo>
                <a:cubicBezTo>
                  <a:pt x="51913" y="765896"/>
                  <a:pt x="62631" y="771166"/>
                  <a:pt x="69448" y="779688"/>
                </a:cubicBezTo>
                <a:cubicBezTo>
                  <a:pt x="78138" y="790551"/>
                  <a:pt x="80801" y="807039"/>
                  <a:pt x="92597" y="814412"/>
                </a:cubicBezTo>
                <a:cubicBezTo>
                  <a:pt x="113289" y="827345"/>
                  <a:pt x="138896" y="829845"/>
                  <a:pt x="162045" y="837561"/>
                </a:cubicBezTo>
                <a:cubicBezTo>
                  <a:pt x="162050" y="837563"/>
                  <a:pt x="231487" y="860709"/>
                  <a:pt x="231493" y="860710"/>
                </a:cubicBezTo>
                <a:lnTo>
                  <a:pt x="347240" y="872285"/>
                </a:lnTo>
                <a:cubicBezTo>
                  <a:pt x="358815" y="876143"/>
                  <a:pt x="369763" y="883860"/>
                  <a:pt x="381964" y="883860"/>
                </a:cubicBezTo>
                <a:cubicBezTo>
                  <a:pt x="530599" y="883860"/>
                  <a:pt x="508375" y="888022"/>
                  <a:pt x="590308" y="860710"/>
                </a:cubicBezTo>
                <a:cubicBezTo>
                  <a:pt x="716186" y="734837"/>
                  <a:pt x="497898" y="946215"/>
                  <a:pt x="648182" y="825986"/>
                </a:cubicBezTo>
                <a:cubicBezTo>
                  <a:pt x="659045" y="817296"/>
                  <a:pt x="659535" y="798635"/>
                  <a:pt x="671331" y="791262"/>
                </a:cubicBezTo>
                <a:cubicBezTo>
                  <a:pt x="692023" y="778329"/>
                  <a:pt x="717630" y="775829"/>
                  <a:pt x="740779" y="768113"/>
                </a:cubicBezTo>
                <a:lnTo>
                  <a:pt x="810227" y="744964"/>
                </a:lnTo>
                <a:cubicBezTo>
                  <a:pt x="825660" y="741106"/>
                  <a:pt x="840626" y="733886"/>
                  <a:pt x="856526" y="733389"/>
                </a:cubicBezTo>
                <a:cubicBezTo>
                  <a:pt x="1087939" y="726157"/>
                  <a:pt x="1319513" y="725672"/>
                  <a:pt x="1551007" y="721814"/>
                </a:cubicBezTo>
                <a:lnTo>
                  <a:pt x="2106592" y="733389"/>
                </a:lnTo>
                <a:cubicBezTo>
                  <a:pt x="2118783" y="733867"/>
                  <a:pt x="2129115" y="744964"/>
                  <a:pt x="2141316" y="744964"/>
                </a:cubicBezTo>
                <a:cubicBezTo>
                  <a:pt x="2237849" y="744964"/>
                  <a:pt x="2334227" y="737247"/>
                  <a:pt x="2430683" y="733389"/>
                </a:cubicBezTo>
                <a:lnTo>
                  <a:pt x="2476982" y="687090"/>
                </a:lnTo>
                <a:lnTo>
                  <a:pt x="2511706" y="652366"/>
                </a:lnTo>
                <a:cubicBezTo>
                  <a:pt x="2523563" y="604940"/>
                  <a:pt x="2533878" y="589832"/>
                  <a:pt x="2511706" y="536619"/>
                </a:cubicBezTo>
                <a:cubicBezTo>
                  <a:pt x="2501005" y="510937"/>
                  <a:pt x="2480840" y="490320"/>
                  <a:pt x="2465407" y="467171"/>
                </a:cubicBezTo>
                <a:cubicBezTo>
                  <a:pt x="2448216" y="441384"/>
                  <a:pt x="2442673" y="428150"/>
                  <a:pt x="2419108" y="409298"/>
                </a:cubicBezTo>
                <a:cubicBezTo>
                  <a:pt x="2408245" y="400608"/>
                  <a:pt x="2396827" y="392369"/>
                  <a:pt x="2384384" y="386148"/>
                </a:cubicBezTo>
                <a:cubicBezTo>
                  <a:pt x="2373471" y="380692"/>
                  <a:pt x="2361845" y="375183"/>
                  <a:pt x="2349660" y="374574"/>
                </a:cubicBezTo>
                <a:cubicBezTo>
                  <a:pt x="2207032" y="367443"/>
                  <a:pt x="2064151" y="366857"/>
                  <a:pt x="1921397" y="362999"/>
                </a:cubicBezTo>
                <a:cubicBezTo>
                  <a:pt x="1886673" y="359141"/>
                  <a:pt x="1849338" y="365187"/>
                  <a:pt x="1817225" y="351424"/>
                </a:cubicBezTo>
                <a:cubicBezTo>
                  <a:pt x="1792149" y="340677"/>
                  <a:pt x="1778642" y="312842"/>
                  <a:pt x="1759351" y="293551"/>
                </a:cubicBezTo>
                <a:cubicBezTo>
                  <a:pt x="1703458" y="237658"/>
                  <a:pt x="1771457" y="308681"/>
                  <a:pt x="1713053" y="235677"/>
                </a:cubicBezTo>
                <a:cubicBezTo>
                  <a:pt x="1706236" y="227156"/>
                  <a:pt x="1697620" y="220244"/>
                  <a:pt x="1689903" y="212528"/>
                </a:cubicBezTo>
                <a:cubicBezTo>
                  <a:pt x="1662355" y="129883"/>
                  <a:pt x="1687057" y="156615"/>
                  <a:pt x="1632030" y="119931"/>
                </a:cubicBezTo>
                <a:cubicBezTo>
                  <a:pt x="1628172" y="108356"/>
                  <a:pt x="1626732" y="95669"/>
                  <a:pt x="1620455" y="85207"/>
                </a:cubicBezTo>
                <a:cubicBezTo>
                  <a:pt x="1600252" y="51535"/>
                  <a:pt x="1562490" y="50452"/>
                  <a:pt x="1527858" y="38908"/>
                </a:cubicBezTo>
                <a:lnTo>
                  <a:pt x="1493134" y="27333"/>
                </a:lnTo>
                <a:lnTo>
                  <a:pt x="1458410" y="15758"/>
                </a:lnTo>
                <a:lnTo>
                  <a:pt x="1423686" y="4184"/>
                </a:lnTo>
                <a:cubicBezTo>
                  <a:pt x="1346521" y="8042"/>
                  <a:pt x="1267829" y="0"/>
                  <a:pt x="1192192" y="15758"/>
                </a:cubicBezTo>
                <a:cubicBezTo>
                  <a:pt x="1170825" y="20209"/>
                  <a:pt x="1145893" y="62057"/>
                  <a:pt x="1145893" y="62057"/>
                </a:cubicBezTo>
                <a:cubicBezTo>
                  <a:pt x="1116804" y="149329"/>
                  <a:pt x="1156042" y="41762"/>
                  <a:pt x="1111169" y="131505"/>
                </a:cubicBezTo>
                <a:cubicBezTo>
                  <a:pt x="1105713" y="142418"/>
                  <a:pt x="1108221" y="157602"/>
                  <a:pt x="1099594" y="166229"/>
                </a:cubicBezTo>
                <a:cubicBezTo>
                  <a:pt x="1090967" y="174856"/>
                  <a:pt x="1075783" y="172348"/>
                  <a:pt x="1064870" y="177804"/>
                </a:cubicBezTo>
                <a:cubicBezTo>
                  <a:pt x="1035665" y="192406"/>
                  <a:pt x="1028530" y="202569"/>
                  <a:pt x="1006997" y="224103"/>
                </a:cubicBezTo>
                <a:cubicBezTo>
                  <a:pt x="987706" y="220245"/>
                  <a:pt x="968797" y="212528"/>
                  <a:pt x="949124" y="212528"/>
                </a:cubicBezTo>
                <a:cubicBezTo>
                  <a:pt x="793813" y="212528"/>
                  <a:pt x="891720" y="217568"/>
                  <a:pt x="810227" y="235677"/>
                </a:cubicBezTo>
                <a:cubicBezTo>
                  <a:pt x="787317" y="240768"/>
                  <a:pt x="763928" y="243394"/>
                  <a:pt x="740779" y="247252"/>
                </a:cubicBezTo>
                <a:cubicBezTo>
                  <a:pt x="675189" y="243394"/>
                  <a:pt x="609161" y="244175"/>
                  <a:pt x="544010" y="235677"/>
                </a:cubicBezTo>
                <a:cubicBezTo>
                  <a:pt x="519813" y="232521"/>
                  <a:pt x="498964" y="212528"/>
                  <a:pt x="474562" y="212528"/>
                </a:cubicBezTo>
                <a:lnTo>
                  <a:pt x="370389" y="212528"/>
                </a:lnTo>
                <a:close/>
              </a:path>
            </a:pathLst>
          </a:custGeom>
          <a:noFill/>
          <a:ln w="9525" cap="flat" cmpd="sng" algn="ctr">
            <a:solidFill>
              <a:srgbClr val="006600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7656" name="CaixaDeTexto 22"/>
          <p:cNvSpPr txBox="1">
            <a:spLocks noChangeArrowheads="1"/>
          </p:cNvSpPr>
          <p:nvPr/>
        </p:nvSpPr>
        <p:spPr bwMode="auto">
          <a:xfrm>
            <a:off x="468313" y="2392363"/>
            <a:ext cx="16557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06600"/>
                </a:solidFill>
                <a:latin typeface="Calibri" pitchFamily="34" charset="0"/>
              </a:rPr>
              <a:t>Campus IV</a:t>
            </a:r>
          </a:p>
          <a:p>
            <a:r>
              <a:rPr lang="pt-BR">
                <a:solidFill>
                  <a:srgbClr val="006600"/>
                </a:solidFill>
                <a:latin typeface="Calibri" pitchFamily="34" charset="0"/>
              </a:rPr>
              <a:t>CEO</a:t>
            </a:r>
          </a:p>
        </p:txBody>
      </p:sp>
      <p:sp>
        <p:nvSpPr>
          <p:cNvPr id="27657" name="CaixaDeTexto 23"/>
          <p:cNvSpPr txBox="1">
            <a:spLocks noChangeArrowheads="1"/>
          </p:cNvSpPr>
          <p:nvPr/>
        </p:nvSpPr>
        <p:spPr bwMode="auto">
          <a:xfrm>
            <a:off x="4500563" y="1817688"/>
            <a:ext cx="165576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06600"/>
                </a:solidFill>
                <a:latin typeface="Calibri" pitchFamily="34" charset="0"/>
              </a:rPr>
              <a:t>Campus II</a:t>
            </a:r>
          </a:p>
          <a:p>
            <a:r>
              <a:rPr lang="pt-BR">
                <a:solidFill>
                  <a:srgbClr val="006600"/>
                </a:solidFill>
                <a:latin typeface="Calibri" pitchFamily="34" charset="0"/>
              </a:rPr>
              <a:t>CCT</a:t>
            </a:r>
          </a:p>
          <a:p>
            <a:r>
              <a:rPr lang="pt-BR">
                <a:solidFill>
                  <a:srgbClr val="006600"/>
                </a:solidFill>
                <a:latin typeface="Calibri" pitchFamily="34" charset="0"/>
              </a:rPr>
              <a:t>CEPLAN</a:t>
            </a:r>
          </a:p>
        </p:txBody>
      </p:sp>
      <p:sp>
        <p:nvSpPr>
          <p:cNvPr id="27658" name="CaixaDeTexto 24"/>
          <p:cNvSpPr txBox="1">
            <a:spLocks noChangeArrowheads="1"/>
          </p:cNvSpPr>
          <p:nvPr/>
        </p:nvSpPr>
        <p:spPr bwMode="auto">
          <a:xfrm>
            <a:off x="7488238" y="2681288"/>
            <a:ext cx="165576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06600"/>
                </a:solidFill>
                <a:latin typeface="Calibri" pitchFamily="34" charset="0"/>
              </a:rPr>
              <a:t>Campus V</a:t>
            </a:r>
          </a:p>
          <a:p>
            <a:r>
              <a:rPr lang="pt-BR">
                <a:solidFill>
                  <a:srgbClr val="006600"/>
                </a:solidFill>
                <a:latin typeface="Calibri" pitchFamily="34" charset="0"/>
              </a:rPr>
              <a:t>CEAVI</a:t>
            </a:r>
          </a:p>
          <a:p>
            <a:r>
              <a:rPr lang="pt-BR">
                <a:solidFill>
                  <a:srgbClr val="006600"/>
                </a:solidFill>
                <a:latin typeface="Calibri" pitchFamily="34" charset="0"/>
              </a:rPr>
              <a:t>CESFI</a:t>
            </a:r>
          </a:p>
        </p:txBody>
      </p:sp>
      <p:sp>
        <p:nvSpPr>
          <p:cNvPr id="27659" name="CaixaDeTexto 25"/>
          <p:cNvSpPr txBox="1">
            <a:spLocks noChangeArrowheads="1"/>
          </p:cNvSpPr>
          <p:nvPr/>
        </p:nvSpPr>
        <p:spPr bwMode="auto">
          <a:xfrm>
            <a:off x="7308850" y="4049713"/>
            <a:ext cx="1655763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06600"/>
                </a:solidFill>
                <a:latin typeface="Calibri" pitchFamily="34" charset="0"/>
              </a:rPr>
              <a:t>Campus I</a:t>
            </a:r>
          </a:p>
          <a:p>
            <a:r>
              <a:rPr lang="pt-BR">
                <a:solidFill>
                  <a:srgbClr val="006600"/>
                </a:solidFill>
                <a:latin typeface="Calibri" pitchFamily="34" charset="0"/>
              </a:rPr>
              <a:t>CEAD</a:t>
            </a:r>
          </a:p>
          <a:p>
            <a:r>
              <a:rPr lang="pt-BR">
                <a:solidFill>
                  <a:srgbClr val="006600"/>
                </a:solidFill>
                <a:latin typeface="Calibri" pitchFamily="34" charset="0"/>
              </a:rPr>
              <a:t>CEART</a:t>
            </a:r>
          </a:p>
          <a:p>
            <a:r>
              <a:rPr lang="pt-BR">
                <a:solidFill>
                  <a:srgbClr val="006600"/>
                </a:solidFill>
                <a:latin typeface="Calibri" pitchFamily="34" charset="0"/>
              </a:rPr>
              <a:t>CEFID</a:t>
            </a:r>
          </a:p>
          <a:p>
            <a:r>
              <a:rPr lang="pt-BR">
                <a:solidFill>
                  <a:srgbClr val="006600"/>
                </a:solidFill>
                <a:latin typeface="Calibri" pitchFamily="34" charset="0"/>
              </a:rPr>
              <a:t>ESAG</a:t>
            </a:r>
          </a:p>
          <a:p>
            <a:r>
              <a:rPr lang="pt-BR">
                <a:solidFill>
                  <a:srgbClr val="006600"/>
                </a:solidFill>
                <a:latin typeface="Calibri" pitchFamily="34" charset="0"/>
              </a:rPr>
              <a:t>FAED</a:t>
            </a:r>
          </a:p>
        </p:txBody>
      </p:sp>
      <p:sp>
        <p:nvSpPr>
          <p:cNvPr id="27660" name="CaixaDeTexto 26"/>
          <p:cNvSpPr txBox="1">
            <a:spLocks noChangeArrowheads="1"/>
          </p:cNvSpPr>
          <p:nvPr/>
        </p:nvSpPr>
        <p:spPr bwMode="auto">
          <a:xfrm>
            <a:off x="5148263" y="5200650"/>
            <a:ext cx="16557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06600"/>
                </a:solidFill>
                <a:latin typeface="Calibri" pitchFamily="34" charset="0"/>
              </a:rPr>
              <a:t>Campus VI</a:t>
            </a:r>
          </a:p>
          <a:p>
            <a:r>
              <a:rPr lang="pt-BR">
                <a:solidFill>
                  <a:srgbClr val="006600"/>
                </a:solidFill>
                <a:latin typeface="Calibri" pitchFamily="34" charset="0"/>
              </a:rPr>
              <a:t>CERES</a:t>
            </a:r>
          </a:p>
        </p:txBody>
      </p:sp>
      <p:sp>
        <p:nvSpPr>
          <p:cNvPr id="27661" name="CaixaDeTexto 28"/>
          <p:cNvSpPr txBox="1">
            <a:spLocks noChangeArrowheads="1"/>
          </p:cNvSpPr>
          <p:nvPr/>
        </p:nvSpPr>
        <p:spPr bwMode="auto">
          <a:xfrm>
            <a:off x="3276600" y="4265613"/>
            <a:ext cx="16557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06600"/>
                </a:solidFill>
                <a:latin typeface="Calibri" pitchFamily="34" charset="0"/>
              </a:rPr>
              <a:t>Campus III</a:t>
            </a:r>
          </a:p>
          <a:p>
            <a:r>
              <a:rPr lang="pt-BR">
                <a:solidFill>
                  <a:srgbClr val="006600"/>
                </a:solidFill>
                <a:latin typeface="Calibri" pitchFamily="34" charset="0"/>
              </a:rPr>
              <a:t>CAV</a:t>
            </a:r>
          </a:p>
        </p:txBody>
      </p:sp>
      <p:sp>
        <p:nvSpPr>
          <p:cNvPr id="27662" name="Text Box 6"/>
          <p:cNvSpPr txBox="1">
            <a:spLocks noChangeArrowheads="1"/>
          </p:cNvSpPr>
          <p:nvPr/>
        </p:nvSpPr>
        <p:spPr bwMode="auto">
          <a:xfrm>
            <a:off x="0" y="765175"/>
            <a:ext cx="8172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A UDESC após Autonomia: 12 Centros em 10 cidades</a:t>
            </a:r>
            <a:r>
              <a:rPr lang="pt-BR" sz="2800" b="1">
                <a:solidFill>
                  <a:srgbClr val="006600"/>
                </a:solidFill>
                <a:latin typeface="Calibri" pitchFamily="34" charset="0"/>
              </a:rPr>
              <a:t> </a:t>
            </a:r>
            <a:endParaRPr lang="pt-BR" sz="2800" b="1" i="1">
              <a:solidFill>
                <a:srgbClr val="006600"/>
              </a:solidFill>
              <a:latin typeface="Calibri" pitchFamily="34" charset="0"/>
            </a:endParaRPr>
          </a:p>
        </p:txBody>
      </p:sp>
      <p:pic>
        <p:nvPicPr>
          <p:cNvPr id="27663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4" name="Retângulo 31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2766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6" name="Rectangle 20"/>
          <p:cNvSpPr>
            <a:spLocks noChangeArrowheads="1"/>
          </p:cNvSpPr>
          <p:nvPr/>
        </p:nvSpPr>
        <p:spPr bwMode="auto">
          <a:xfrm>
            <a:off x="2555875" y="6165850"/>
            <a:ext cx="3703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t-BR">
                <a:sym typeface="Wingdings" pitchFamily="2" charset="2"/>
              </a:rPr>
              <a:t> Expansão de</a:t>
            </a:r>
            <a:r>
              <a:rPr lang="pt-BR"/>
              <a:t> 3 para 10 cidades.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6"/>
          <p:cNvSpPr txBox="1">
            <a:spLocks noChangeArrowheads="1"/>
          </p:cNvSpPr>
          <p:nvPr/>
        </p:nvSpPr>
        <p:spPr bwMode="auto">
          <a:xfrm>
            <a:off x="0" y="836613"/>
            <a:ext cx="7812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Localização e arranjos produtivos de SC</a:t>
            </a:r>
          </a:p>
        </p:txBody>
      </p:sp>
      <p:pic>
        <p:nvPicPr>
          <p:cNvPr id="33794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Retângulo 31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3379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2852738"/>
            <a:ext cx="5688013" cy="380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1700213"/>
            <a:ext cx="1366837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Line 10"/>
          <p:cNvSpPr>
            <a:spLocks noChangeShapeType="1"/>
          </p:cNvSpPr>
          <p:nvPr/>
        </p:nvSpPr>
        <p:spPr bwMode="auto">
          <a:xfrm>
            <a:off x="1403350" y="2852738"/>
            <a:ext cx="2376488" cy="431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pt-BR"/>
          </a:p>
        </p:txBody>
      </p:sp>
      <p:pic>
        <p:nvPicPr>
          <p:cNvPr id="3379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ext Box 6"/>
          <p:cNvSpPr txBox="1">
            <a:spLocks noChangeArrowheads="1"/>
          </p:cNvSpPr>
          <p:nvPr/>
        </p:nvSpPr>
        <p:spPr bwMode="auto">
          <a:xfrm>
            <a:off x="0" y="723900"/>
            <a:ext cx="8243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Panorama da UDESC – Expansão da Graduação</a:t>
            </a:r>
          </a:p>
        </p:txBody>
      </p:sp>
      <p:sp>
        <p:nvSpPr>
          <p:cNvPr id="28675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28676" name="AutoShape 4" descr="data:image/jpg;base64,/9j/4AAQSkZJRgABAQAAAQABAAD/2wCEAAkGBhISEBEUERMWFRUWFhkaGBUWFBcVGhoYFhYVFhgUGBcYHDIeGB0jGRgVIi8gIycpLSwsFx49NTAtNSorLC0BCQoKDgwOGg8PGjYkHyQpLSwqLC0sLTEsLykqKTQpLC0vLy8sLCksLiksLCkvKiwsLCwuLykpKSwpKS0pKSwsLP/AABEIAG0AlAMBIgACEQEDEQH/xAAcAAABBQEBAQAAAAAAAAAAAAAAAwQFBgcCCAH/xABJEAACAQICBgcFAwUOBwAAAAABAgMAEQQhBQYSMUFRBxNhcYGRsSIyUmKhQsHRFCNykpMXJDM0Q1RzgqKz0uHw8TVTY3TD0+P/xAAaAQADAQEBAQAAAAAAAAAAAAAAAgMEBQEG/8QAKhEAAgIBAwIFAwUAAAAAAAAAAQIAAxESITEEIgUTQVHwYXGRMqGxweH/2gAMAwEAAhEDEQA/ANxoooohCiiiiEKKKKIQoorl5AoJJAA3k5UQnVcTTKoLMQAOJqFx2soGUQv8x3eA41GwQzYl82JA3k7h4br9grK/UjOlNzKis8naPcbrMb2iFh8Tb/AcKSi1lkCsGAJ4Nut3jj9KlINXoV3gse0/cKZ4rCo+JjiRQFUXawA7bHwsP61RZbx3FudsRgU4xGuAx8ybR6tnLWuSG4eHbTwabn4wHycfdU7RV1pZRgPELg+kq+jdMGG6yKxF7gcRz38KmMNp2F/tbJ5Nl9d31ptrHBYJKu9CPLePr608OCimQMUHtAG4FjmOYpKxYpKA8e8ZtJGY9BoqCkjlwuakvFxB3r+HfuqYwuKWRQym4P07DV0s1HB2MmVxvFaKKKrFhRRei9EIVS9a+lLDYNmjQGeYZFVICqeTPwPYASONqddJWsbYPAu0ZtJIwjQjepYElx2hQ1u21eeya10UB+5uITR5Om/FX9nDwgciZGPntD0qa0H02ROwXFwmK/8AKITIo7SttoDu2qmNT+j/AASYOFnhSWSSNWaSRVfN1DeyGBAAvllwzqB09qBhWcqU6hh9uEAAjmYidnMctm3bupLLunQ4YYHvGCk8TQZ9YIQgZGD7QBXZNwwO5g263bVcx2kXlN2OXBRuH+udMcJhI4Y0iiXZRL2F7m5zLMeLE5k+QAypZFubeuQ7yeAHOuBfcbGwvHpNKIFGTHGj8C0rhR4nkOdXDDYZY1CqLAf6ue2sm0D0mBdJ7G1bBvaNSQBZr5Yg8RtMTe+5Svw1r1dKvpTQO7k/MSDvqnLuACTuAufCojV9CxllO92y7t5+4eFL6fxGzAw4t7PnmfoDTrR+H2IkXkM+85n63pT3Wgew/czzhfvHFFfGcDebd9NpNJxLvkXzB9KsWA5MXBMNJxbUMg+U+YzH1FN9X5bwL2Ej63H0Ncz6fhsRtE3HBT99QujtLPGhRFuSb3zPADcO6sj3ItgbPpKhCVxLaygix3VAL+9Z7fyb/T/b0NJGHFy79pR2nYHkM65n1ddY2ZmBIF7AE3tvzPZ2UtljP3Kp29YKoGxMs9FMtD4nbhQneMj3jL0tRWxW1AESRGDieeZtdceWY/lc+ZO6VgN/AA2HcKdaN0zpfEbXUTYuXZttbDyNa97Xscr2PlVbfee+tS6Cvfxv6MPrLXYswiFgIspesEGkzGGxoxJjVsjNtlQxFstrcSL1AV6Z1n0CuMwssDG22PZa19llIZW8CB4XrzrpvQU+ElMWIQow3H7LD4kb7Q/0bHKlotDjHEJdNR+lY4WJYMSjSRLkjrbbQfCQTZlHDMEDnla06L1iwmMnAGJS7n3WDRt2KocAE8LAmsToqd/RV3cxlYrxPTOJ1ehIJF07jceRrMNf9PCGHqIz+cmHtHisJO7sMlv1QfiFKandJgTBTxYxyzRJeMk+1Iu7qb/FcgBuTfLnSsFg59J47ZFjJMxLN9lVG89iqoAA7AKyVdEq262Gy/z/AJG1nGJDVtPR7rRPjMMsayDrYAFcNa7J9iS5Fzl7J7Vv9qscxuDeKR45BsujFWHIg2P+9SGq2sD4LFRzpmAbOvxIfeX7x2gVv6ikXJj8RAcTa9JSTFwkhDMuYCjnnwHKofSGu0MZIlxq34qhaQjsPUgqO69Z5rbr3PjXe35qEn+DU+8BkDI32zbh7o4DiUNW9TpcWNssIoQbdYRckjesa39ojibgDnfKuYPD1QF7nOPv8zK+ZnYCXyLXDBSH+MqD/wBRJU/tMth4kVKjNQwIZTuZSGU9zKbHzqtL0dYMCxbEE/F1ka/2erPrXOjNUJ8LiYmwk7PE0iCWIgKxQuA10uUlAW+Ysw3gcaxtR0lm1T4P14j6nHIlnqyarp+bc/N6AfjVbNWvV2O0APMk/W33Vk6QZsjW/pknXLrcEHiLeddUV1pllW0XpAxqy/MfQD7qKYhSSxHM0Vx1tdRgTWVBmEvvPfV16M9csPgGxJnDnrBGF2FDe6ZL3uRb3hVKfee+rn0b6kw6QOJ655F6rq7dWVF9vrL32lPwivsLdOg6uJjl9/dn0fyn/Zj/AB1ZoxhdI4WN2RZYpF2gHUXHA/osDcZHIis31x6I0w+FebCvLIyG7I+ybpntFQqg3GR7gaiujrpF/Ibwzgth2NwVzMbHeQOKneQM75i9yKxmpWXVVPZJad6LY3kkXAsysu1aOQ7SnZ3hX3qf0todorNsRh2R2R1KspKspFiCDYg+NbhgtdMBE8sz4qIgg7IUlnN2vbYA2ge8Cse1k0uMVi55wuyJHJC8QLBRe3GwF+29e9E9zA+bGcDO0ja1jUlsLojDxzY0sk2LUlR1bMViXZIX2RkTtKx7xyqq9Guqf5biwZB+Zisz33Md6x9t7EnsB5itR171BOkTARMIuqDj+D277ZT5ha2z9ardYudBO3rFmadJelsDi5UnwkhMhGzKpjdL2Hsvdha4Hsns2eVUutV/cKP88H7D/wClZ1p/Qz4TEywSZlGte1tpTmrjvUg1Sp0I0qczyNcFhTLJHGvvO6oO92Cj6mtpWBEVY4xZIwFQfKu495zJ5kmsj1WP7+wf/cQ/3q1rprj+MMexfTeaKRzCiikNIY1YYZZmUsI1DbKsFJu6JvINve5cK4SIXYKvJlycDMXq66Ni2YYx8o8zmfrWODpNg/m0v7dP/VWt6u6X/KsLDOF2OsXa2b7VsyLXsL7uVdajpLKctYMTPY4biSNIY6bYjduSnz4fWl6hdZsVZFQb2Nz3D/P0qtr6EJk1GTiJaBwAaIk/EbeAA9b19qV0fhuriReIGfecz9aKSuoBACJ6zEmeW33nvrVegrfju6H/AM1ZS5zPefWpXQOtmJwW3+TShNvZ2vZRr7O1b3wbe8d3Ou/ahdCok56Zqh6y9EWGxLNJAxw7nMhVDRk89i42T+iQOys5/dX0n/OR+yh/wVqnRjp+bGYIy4hw79a63CquQCECygDiawmuykasz2Z5J0QYnrDGMRhyfmMi3vy9gg+BqY0V0HG4OJxItxWJcz/Xfd+rV71mwfuyDhk33HzuPEUwwmnpUyJ2hybf57/WsTeI2IxV/wAiVFeRkRfVPR0cTOkKBI47hVHzNmxJzZjsi5PoAKs1VjQmlEjL7dxtG9wLjj+NTkeloW3SL4m3rUaLQVyTvPHU54jus+6WdTTiYRiYVvNELMo3vHvsObKbkDiC3G1X1cQh3Mp7iKY6el/MNY53XcfmBrT5vl949IgGTieZ8LiGjdHQ+0jKyntUhgfMCtmwekI8RGs0XuPw4o29om5FfqLEZGq7rNqOuIYy4crHKc2Q+yjn4lO6NjxB9k8140+N8bo+Qm0kBO/aX2HHaGBSQefZVrVq8QrBQ4I+bxwTWd5rFRmtP8Qxn9Gv99DVQi6T5wPahw7HnaRfoslvICmOltd8TiUMVo0RrXSJM2sQQCzEtvANgeFZKPDLktViRgHPzaO1oIxK/Xovo7/4Xg/6IeprGdAdHmOxTDZiaNDvklBRQOYB9pvAeIratHapiKCGHrnKRoFHC9t7EbsyTXS6yztAXc5kAPeTUuKRfeYDvIqv4JTiMSXPurn4D3V+/wA6ZYyFDIEgBOdr3vtHs4Wqz6NwIijC8d7Hma4gZr3weBLEBB9THdFFFbpGIthEJuUX9UUfkUfwL+qPwpaiiER/Io/gX9UfhSkcYUWUADsFq6oohOJYgylWFwRYiqdpLR7RPY5g+6eY/GrpSOKwiyKVcXH1B5is99IsH1lEfSZXNA4OOUuri5ABGZHMHd4VJtq1FwLjxH3iox8LJhZA/vLfeOIPA8jU3hNMRSbmsfhbI/gfCs9K140WDeO5bleIyOqyfG3kPwpHF6tqkbsrEkAm1hw/yqw18IrQemrI4ieY0r2iNERSxhm2r3INjyP4WqUh0NEosA1uW21vEA2pjo49RO8Te6+aH0Hll3ipyloRNPG45g7HPMbDR0X/AC18VB9aiNHjrcQxT2Y1O5fZBtkN3PfUhpvFbERA95/ZHPPf9PUU2hxcWGjCk3feQueZ5ncOXhXtjAsATgDc/wBCCjbMmGYAXOQ51XdK6ZMh6uG9jkSN7dg7PWk3knxRsBsp5L4n7RqZ0dolIhlm3Fj6DkKQs12y7D3noATc8xHQ2h+qG02bn+yOQ7e2pSiitKIEGBJkknJhRRRTzyFFFFEIUUUUQhRRRRCfGUEWIuORqEx2rQNzEbfKd3geFTlFTetXGGEZWK8SoE4iD41Hmv4U+wulcSw9kI/cVv5Br/SrDSEmBjbeint2RfzrOOnZf0scfPnEfzAeRILHmeVQGgsRuYbx9a+SaUxMagMtuTFbk+N7XqxRwhd3qT618mS4te18jblxpjQ3IY5hrHGJX4MDNiQHkewF7ZeZAFvPsqSwur8SZkbZ+bd5bqkVUAAAWA3CvtOlCjc7n3MUuTxPgFq+0UVeJCiiiiEKKKKIT//Z"/>
          <p:cNvSpPr>
            <a:spLocks noChangeAspect="1" noChangeArrowheads="1"/>
          </p:cNvSpPr>
          <p:nvPr/>
        </p:nvSpPr>
        <p:spPr bwMode="auto">
          <a:xfrm>
            <a:off x="155575" y="-495300"/>
            <a:ext cx="14097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155575" y="1628800"/>
          <a:ext cx="8784976" cy="4029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8" name="Retângulo 16"/>
          <p:cNvSpPr>
            <a:spLocks noChangeArrowheads="1"/>
          </p:cNvSpPr>
          <p:nvPr/>
        </p:nvSpPr>
        <p:spPr bwMode="auto">
          <a:xfrm>
            <a:off x="250825" y="5732463"/>
            <a:ext cx="85010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buFont typeface="Arial" charset="0"/>
              <a:buNone/>
            </a:pPr>
            <a:r>
              <a:rPr lang="pt-BR" sz="2200">
                <a:sym typeface="Wingdings" pitchFamily="2" charset="2"/>
              </a:rPr>
              <a:t></a:t>
            </a:r>
            <a:r>
              <a:rPr lang="pt-BR" sz="2200"/>
              <a:t>11.500 estudantes em 48 cursos de graduação.</a:t>
            </a:r>
          </a:p>
          <a:p>
            <a:pPr marL="342900" indent="-342900" algn="ctr">
              <a:buFont typeface="Arial" charset="0"/>
              <a:buNone/>
            </a:pPr>
            <a:r>
              <a:rPr lang="pt-BR" sz="2200">
                <a:sym typeface="Wingdings" pitchFamily="2" charset="2"/>
              </a:rPr>
              <a:t> Tramitam outros 10 projetos para novos cursos.</a:t>
            </a:r>
            <a:endParaRPr lang="pt-BR" sz="2200"/>
          </a:p>
        </p:txBody>
      </p:sp>
      <p:pic>
        <p:nvPicPr>
          <p:cNvPr id="2867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aixaDeTexto 1"/>
          <p:cNvSpPr txBox="1">
            <a:spLocks noChangeArrowheads="1"/>
          </p:cNvSpPr>
          <p:nvPr/>
        </p:nvSpPr>
        <p:spPr bwMode="auto">
          <a:xfrm>
            <a:off x="0" y="8128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Panorama da UDESC – Evolução ICMS x Exp. da PG</a:t>
            </a:r>
          </a:p>
        </p:txBody>
      </p:sp>
      <p:sp>
        <p:nvSpPr>
          <p:cNvPr id="29698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29699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Retângulo 16"/>
          <p:cNvSpPr>
            <a:spLocks noChangeArrowheads="1"/>
          </p:cNvSpPr>
          <p:nvPr/>
        </p:nvSpPr>
        <p:spPr bwMode="auto">
          <a:xfrm>
            <a:off x="250825" y="6427788"/>
            <a:ext cx="8864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1600"/>
              <a:t>Sem aumento de %: 30 cursos de pós-graduação (+3 já aprovados +5 tramitando)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826826" y="3874533"/>
          <a:ext cx="6977576" cy="2548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970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650" y="1700213"/>
            <a:ext cx="66230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4" name="Retângulo 16"/>
          <p:cNvSpPr>
            <a:spLocks noChangeArrowheads="1"/>
          </p:cNvSpPr>
          <p:nvPr/>
        </p:nvSpPr>
        <p:spPr bwMode="auto">
          <a:xfrm>
            <a:off x="1039813" y="1519238"/>
            <a:ext cx="6335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ym typeface="Wingdings" pitchFamily="2" charset="2"/>
              </a:rPr>
              <a:t></a:t>
            </a:r>
            <a:r>
              <a:rPr lang="pt-BR"/>
              <a:t> Crescimento do ICMS de SC</a:t>
            </a:r>
          </a:p>
        </p:txBody>
      </p:sp>
      <p:sp>
        <p:nvSpPr>
          <p:cNvPr id="29705" name="Retângulo 16"/>
          <p:cNvSpPr>
            <a:spLocks noChangeArrowheads="1"/>
          </p:cNvSpPr>
          <p:nvPr/>
        </p:nvSpPr>
        <p:spPr bwMode="auto">
          <a:xfrm>
            <a:off x="1077913" y="3714750"/>
            <a:ext cx="6335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ym typeface="Wingdings" pitchFamily="2" charset="2"/>
              </a:rPr>
              <a:t></a:t>
            </a:r>
            <a:r>
              <a:rPr lang="pt-BR"/>
              <a:t> Expansão da Pós-Graduação na UDESC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graphicFrame>
        <p:nvGraphicFramePr>
          <p:cNvPr id="47155" name="Group 51"/>
          <p:cNvGraphicFramePr>
            <a:graphicFrameLocks noGrp="1"/>
          </p:cNvGraphicFramePr>
          <p:nvPr/>
        </p:nvGraphicFramePr>
        <p:xfrm>
          <a:off x="395288" y="1700213"/>
          <a:ext cx="6858000" cy="2095500"/>
        </p:xfrm>
        <a:graphic>
          <a:graphicData uri="http://schemas.openxmlformats.org/drawingml/2006/table">
            <a:tbl>
              <a:tblPr/>
              <a:tblGrid>
                <a:gridCol w="4537075"/>
                <a:gridCol w="2320925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AÇÃO</a:t>
                      </a:r>
                    </a:p>
                  </a:txBody>
                  <a:tcPr marL="6120" marR="6120" marT="61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REGIÃO</a:t>
                      </a:r>
                    </a:p>
                  </a:txBody>
                  <a:tcPr marL="6120" marR="6120" marT="61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Operação Contestado</a:t>
                      </a:r>
                    </a:p>
                  </a:txBody>
                  <a:tcPr marL="6120" marR="6120" marT="61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Meio-oeste</a:t>
                      </a:r>
                    </a:p>
                  </a:txBody>
                  <a:tcPr marL="6120" marR="6120" marT="61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Operação Fronteira</a:t>
                      </a:r>
                    </a:p>
                  </a:txBody>
                  <a:tcPr marL="6120" marR="6120" marT="61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Extremo-oeste</a:t>
                      </a:r>
                    </a:p>
                  </a:txBody>
                  <a:tcPr marL="6120" marR="6120" marT="61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Operação Caminhos dos Tropeiros</a:t>
                      </a:r>
                    </a:p>
                  </a:txBody>
                  <a:tcPr marL="6120" marR="6120" marT="61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Planalto-serrano</a:t>
                      </a:r>
                    </a:p>
                  </a:txBody>
                  <a:tcPr marL="6120" marR="6120" marT="61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Operação Serra&amp;Mar</a:t>
                      </a:r>
                    </a:p>
                  </a:txBody>
                  <a:tcPr marL="6120" marR="6120" marT="61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Extremo-sul</a:t>
                      </a:r>
                    </a:p>
                  </a:txBody>
                  <a:tcPr marL="6120" marR="6120" marT="61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3" name="Retângulo 16"/>
          <p:cNvSpPr>
            <a:spLocks noChangeArrowheads="1"/>
          </p:cNvSpPr>
          <p:nvPr/>
        </p:nvSpPr>
        <p:spPr bwMode="auto">
          <a:xfrm>
            <a:off x="395288" y="4508500"/>
            <a:ext cx="6913562" cy="1381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buFont typeface="Arial" charset="0"/>
              <a:buNone/>
            </a:pPr>
            <a:r>
              <a:rPr lang="pt-BR" sz="2200">
                <a:solidFill>
                  <a:srgbClr val="0000CC"/>
                </a:solidFill>
              </a:rPr>
              <a:t>2005-2012: 2000 ações de extensão </a:t>
            </a:r>
          </a:p>
          <a:p>
            <a:pPr marL="342900" indent="-342900" algn="ctr">
              <a:buFont typeface="Arial" charset="0"/>
              <a:buNone/>
            </a:pPr>
            <a:r>
              <a:rPr lang="pt-BR" sz="4000">
                <a:solidFill>
                  <a:srgbClr val="FF0000"/>
                </a:solidFill>
                <a:sym typeface="Wingdings" pitchFamily="2" charset="2"/>
              </a:rPr>
              <a:t></a:t>
            </a:r>
          </a:p>
          <a:p>
            <a:pPr marL="342900" indent="-342900" algn="ctr">
              <a:buFont typeface="Arial" charset="0"/>
              <a:buNone/>
            </a:pPr>
            <a:r>
              <a:rPr lang="pt-BR" sz="2200">
                <a:solidFill>
                  <a:srgbClr val="0000CC"/>
                </a:solidFill>
              </a:rPr>
              <a:t>2 milhões de pessoas atingidas</a:t>
            </a:r>
          </a:p>
        </p:txBody>
      </p:sp>
      <p:sp>
        <p:nvSpPr>
          <p:cNvPr id="30744" name="CaixaDeTexto 1"/>
          <p:cNvSpPr txBox="1">
            <a:spLocks noChangeArrowheads="1"/>
          </p:cNvSpPr>
          <p:nvPr/>
        </p:nvSpPr>
        <p:spPr bwMode="auto">
          <a:xfrm>
            <a:off x="0" y="830263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Panorama da UDESC – Extensão</a:t>
            </a:r>
          </a:p>
        </p:txBody>
      </p:sp>
      <p:pic>
        <p:nvPicPr>
          <p:cNvPr id="3074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31747" name="Picture 7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8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/>
              <a:t/>
            </a:r>
            <a:br>
              <a:rPr lang="pt-BR"/>
            </a:br>
            <a:endParaRPr lang="pt-BR"/>
          </a:p>
        </p:txBody>
      </p:sp>
      <p:sp>
        <p:nvSpPr>
          <p:cNvPr id="31750" name="Retângulo 16"/>
          <p:cNvSpPr>
            <a:spLocks noChangeArrowheads="1"/>
          </p:cNvSpPr>
          <p:nvPr/>
        </p:nvSpPr>
        <p:spPr bwMode="auto">
          <a:xfrm>
            <a:off x="357188" y="1714500"/>
            <a:ext cx="85010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/>
              <a:t/>
            </a:r>
            <a:br>
              <a:rPr lang="pt-BR" sz="2800"/>
            </a:br>
            <a:endParaRPr lang="pt-BR" sz="2800"/>
          </a:p>
        </p:txBody>
      </p:sp>
      <p:sp>
        <p:nvSpPr>
          <p:cNvPr id="31751" name="CaixaDeTexto 14"/>
          <p:cNvSpPr txBox="1">
            <a:spLocks noChangeArrowheads="1"/>
          </p:cNvSpPr>
          <p:nvPr/>
        </p:nvSpPr>
        <p:spPr bwMode="auto">
          <a:xfrm>
            <a:off x="0" y="87471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solidFill>
                  <a:srgbClr val="003300"/>
                </a:solidFill>
                <a:latin typeface="Calibri" pitchFamily="34" charset="0"/>
              </a:rPr>
              <a:t>Panorama da UDESC – Grupos de Pesquisa</a:t>
            </a:r>
          </a:p>
        </p:txBody>
      </p:sp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357188" y="1928813"/>
          <a:ext cx="7572375" cy="4092575"/>
        </p:xfrm>
        <a:graphic>
          <a:graphicData uri="http://schemas.openxmlformats.org/drawingml/2006/table">
            <a:tbl>
              <a:tblPr/>
              <a:tblGrid>
                <a:gridCol w="5872267"/>
                <a:gridCol w="1700161"/>
              </a:tblGrid>
              <a:tr h="50006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ÁREA</a:t>
                      </a:r>
                      <a:r>
                        <a:rPr lang="pt-BR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CONHECIMENTO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QTD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7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Ciências Agrárias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7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Ciências Biológicas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7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Ciências</a:t>
                      </a:r>
                      <a:r>
                        <a:rPr lang="pt-BR" sz="2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da Saúde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7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Ciências Exatas e da Terra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7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Ciências</a:t>
                      </a:r>
                      <a:r>
                        <a:rPr lang="pt-BR" sz="2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Humanas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7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Ciências Sociais e Aplicadas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7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Engenharias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7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Linguística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 Letras e Artes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7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17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CaixaDeTexto 5"/>
          <p:cNvSpPr txBox="1">
            <a:spLocks noChangeArrowheads="1"/>
          </p:cNvSpPr>
          <p:nvPr/>
        </p:nvSpPr>
        <p:spPr bwMode="auto">
          <a:xfrm>
            <a:off x="0" y="765175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Missão inicial: u</a:t>
            </a:r>
            <a:r>
              <a:rPr lang="pt-BR" sz="2800" b="1">
                <a:solidFill>
                  <a:srgbClr val="FF0000"/>
                </a:solidFill>
                <a:latin typeface="Calibri" pitchFamily="34" charset="0"/>
              </a:rPr>
              <a:t>D</a:t>
            </a:r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e</a:t>
            </a:r>
            <a:r>
              <a:rPr lang="pt-BR" sz="2800" b="1">
                <a:solidFill>
                  <a:srgbClr val="FF0000"/>
                </a:solidFill>
                <a:latin typeface="Calibri" pitchFamily="34" charset="0"/>
              </a:rPr>
              <a:t>sc</a:t>
            </a:r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 (</a:t>
            </a:r>
            <a:r>
              <a:rPr lang="pt-BR" sz="2800" b="1">
                <a:solidFill>
                  <a:srgbClr val="FF0000"/>
                </a:solidFill>
                <a:latin typeface="Calibri" pitchFamily="34" charset="0"/>
              </a:rPr>
              <a:t>desenvolvimento </a:t>
            </a:r>
            <a:r>
              <a:rPr lang="pt-BR" sz="2800" b="1">
                <a:latin typeface="Calibri" pitchFamily="34" charset="0"/>
              </a:rPr>
              <a:t>de</a:t>
            </a:r>
            <a:r>
              <a:rPr lang="pt-BR" sz="2800" b="1">
                <a:solidFill>
                  <a:srgbClr val="FF0000"/>
                </a:solidFill>
                <a:latin typeface="Calibri" pitchFamily="34" charset="0"/>
              </a:rPr>
              <a:t> SC</a:t>
            </a:r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32771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32772" name="Picture 7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8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/>
              <a:t/>
            </a:r>
            <a:br>
              <a:rPr lang="pt-BR"/>
            </a:br>
            <a:endParaRPr lang="pt-BR"/>
          </a:p>
        </p:txBody>
      </p:sp>
      <p:sp>
        <p:nvSpPr>
          <p:cNvPr id="32775" name="Retângulo 16"/>
          <p:cNvSpPr>
            <a:spLocks noChangeArrowheads="1"/>
          </p:cNvSpPr>
          <p:nvPr/>
        </p:nvSpPr>
        <p:spPr bwMode="auto">
          <a:xfrm>
            <a:off x="323850" y="1484313"/>
            <a:ext cx="8501063" cy="511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pt-BR" sz="2200"/>
              <a:t>qualificar pedagogicamente para o magistério e para os estudos e pesquisas educacionais, que detectassem e apresentassem soluções aos problemas educacionais; </a:t>
            </a:r>
            <a:r>
              <a:rPr lang="pt-BR" sz="2200">
                <a:solidFill>
                  <a:srgbClr val="0000CC"/>
                </a:solidFill>
              </a:rPr>
              <a:t>(18.000 pedagogos formados)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pt-BR" sz="2200"/>
              <a:t>suprir de profissionais qualificados à administração pública e às empresas catarinenses, em processo de expansão e modernização, bem como de estudos e pesquisas visando à modernização da administração e gerência; </a:t>
            </a:r>
            <a:r>
              <a:rPr lang="pt-BR" sz="2200">
                <a:solidFill>
                  <a:srgbClr val="0000CC"/>
                </a:solidFill>
              </a:rPr>
              <a:t>(3.000 administradores formados)</a:t>
            </a:r>
            <a:endParaRPr lang="pt-BR" sz="2200"/>
          </a:p>
          <a:p>
            <a:pPr marL="342900" indent="-342900" algn="just">
              <a:buFont typeface="Arial" charset="0"/>
              <a:buChar char="•"/>
            </a:pPr>
            <a:r>
              <a:rPr lang="pt-BR" sz="2200"/>
              <a:t>atender ao crescimento industrial, especialmente no setor metal-mecânico, igualmente carente de recursos humanos especializados; e </a:t>
            </a:r>
            <a:r>
              <a:rPr lang="pt-BR" sz="2200">
                <a:solidFill>
                  <a:srgbClr val="0000CC"/>
                </a:solidFill>
              </a:rPr>
              <a:t>(4.500 engenheiros formados)</a:t>
            </a:r>
            <a:endParaRPr lang="pt-BR" sz="2200"/>
          </a:p>
          <a:p>
            <a:pPr marL="342900" indent="-342900" algn="just">
              <a:buFont typeface="Arial" charset="0"/>
              <a:buChar char="•"/>
            </a:pPr>
            <a:r>
              <a:rPr lang="pt-BR" sz="2200"/>
              <a:t>responder a necessidade de se dinamizar e modernizar a agricultura e a pecuária do Estado. </a:t>
            </a:r>
            <a:r>
              <a:rPr lang="pt-BR" sz="2200">
                <a:solidFill>
                  <a:srgbClr val="0000CC"/>
                </a:solidFill>
              </a:rPr>
              <a:t>(4.500 agrônomos e médicos veterinários formados)</a:t>
            </a:r>
            <a:endParaRPr lang="pt-BR" sz="2200"/>
          </a:p>
        </p:txBody>
      </p:sp>
      <p:pic>
        <p:nvPicPr>
          <p:cNvPr id="3277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6"/>
          <p:cNvSpPr txBox="1">
            <a:spLocks noChangeArrowheads="1"/>
          </p:cNvSpPr>
          <p:nvPr/>
        </p:nvSpPr>
        <p:spPr bwMode="auto">
          <a:xfrm>
            <a:off x="0" y="836613"/>
            <a:ext cx="7812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Indicadores sociais de SC</a:t>
            </a:r>
          </a:p>
        </p:txBody>
      </p:sp>
      <p:pic>
        <p:nvPicPr>
          <p:cNvPr id="34818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tângulo 31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3482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554163"/>
            <a:ext cx="55435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Oval 6"/>
          <p:cNvSpPr>
            <a:spLocks noChangeArrowheads="1"/>
          </p:cNvSpPr>
          <p:nvPr/>
        </p:nvSpPr>
        <p:spPr bwMode="auto">
          <a:xfrm>
            <a:off x="5651500" y="1844675"/>
            <a:ext cx="360363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4822" name="Oval 7"/>
          <p:cNvSpPr>
            <a:spLocks noChangeArrowheads="1"/>
          </p:cNvSpPr>
          <p:nvPr/>
        </p:nvSpPr>
        <p:spPr bwMode="auto">
          <a:xfrm>
            <a:off x="5651500" y="4508500"/>
            <a:ext cx="360363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4823" name="Oval 8"/>
          <p:cNvSpPr>
            <a:spLocks noChangeArrowheads="1"/>
          </p:cNvSpPr>
          <p:nvPr/>
        </p:nvSpPr>
        <p:spPr bwMode="auto">
          <a:xfrm>
            <a:off x="5651500" y="3068638"/>
            <a:ext cx="360363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4824" name="Oval 9"/>
          <p:cNvSpPr>
            <a:spLocks noChangeArrowheads="1"/>
          </p:cNvSpPr>
          <p:nvPr/>
        </p:nvSpPr>
        <p:spPr bwMode="auto">
          <a:xfrm>
            <a:off x="5651500" y="3789363"/>
            <a:ext cx="360363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3482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aixaDeTexto 4"/>
          <p:cNvSpPr txBox="1">
            <a:spLocks noChangeArrowheads="1"/>
          </p:cNvSpPr>
          <p:nvPr/>
        </p:nvSpPr>
        <p:spPr bwMode="auto">
          <a:xfrm>
            <a:off x="0" y="83661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rgbClr val="003300"/>
                </a:solidFill>
                <a:latin typeface="Calibri" pitchFamily="34" charset="0"/>
                <a:ea typeface="Calibri" pitchFamily="34" charset="0"/>
                <a:cs typeface="MyriadPro-Bold" pitchFamily="34" charset="0"/>
              </a:rPr>
              <a:t>Produto Interno Bruto SC x BR</a:t>
            </a:r>
          </a:p>
        </p:txBody>
      </p:sp>
      <p:sp>
        <p:nvSpPr>
          <p:cNvPr id="35842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35843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628775"/>
            <a:ext cx="62642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3213" y="3644900"/>
            <a:ext cx="5976937" cy="297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AutoShape 8"/>
          <p:cNvSpPr>
            <a:spLocks noChangeArrowheads="1"/>
          </p:cNvSpPr>
          <p:nvPr/>
        </p:nvSpPr>
        <p:spPr bwMode="auto">
          <a:xfrm>
            <a:off x="7812088" y="2636838"/>
            <a:ext cx="1008062" cy="8636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pt-BR"/>
          </a:p>
        </p:txBody>
      </p:sp>
      <p:sp>
        <p:nvSpPr>
          <p:cNvPr id="35847" name="Text Box 9"/>
          <p:cNvSpPr txBox="1">
            <a:spLocks noChangeArrowheads="1"/>
          </p:cNvSpPr>
          <p:nvPr/>
        </p:nvSpPr>
        <p:spPr bwMode="auto">
          <a:xfrm>
            <a:off x="7812088" y="2781300"/>
            <a:ext cx="955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PIB per capita</a:t>
            </a:r>
          </a:p>
        </p:txBody>
      </p:sp>
      <p:sp>
        <p:nvSpPr>
          <p:cNvPr id="35848" name="Oval 12"/>
          <p:cNvSpPr>
            <a:spLocks noChangeArrowheads="1"/>
          </p:cNvSpPr>
          <p:nvPr/>
        </p:nvSpPr>
        <p:spPr bwMode="auto">
          <a:xfrm>
            <a:off x="539750" y="3860800"/>
            <a:ext cx="1944688" cy="288925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5849" name="Oval 13"/>
          <p:cNvSpPr>
            <a:spLocks noChangeArrowheads="1"/>
          </p:cNvSpPr>
          <p:nvPr/>
        </p:nvSpPr>
        <p:spPr bwMode="auto">
          <a:xfrm>
            <a:off x="2987675" y="4724400"/>
            <a:ext cx="3097213" cy="288925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5850" name="Text Box 14"/>
          <p:cNvSpPr txBox="1">
            <a:spLocks noChangeArrowheads="1"/>
          </p:cNvSpPr>
          <p:nvPr/>
        </p:nvSpPr>
        <p:spPr bwMode="auto">
          <a:xfrm>
            <a:off x="684213" y="5157788"/>
            <a:ext cx="955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PIB total</a:t>
            </a:r>
          </a:p>
        </p:txBody>
      </p:sp>
      <p:sp>
        <p:nvSpPr>
          <p:cNvPr id="35851" name="AutoShape 16"/>
          <p:cNvSpPr>
            <a:spLocks noChangeArrowheads="1"/>
          </p:cNvSpPr>
          <p:nvPr/>
        </p:nvSpPr>
        <p:spPr bwMode="auto">
          <a:xfrm>
            <a:off x="684213" y="5084763"/>
            <a:ext cx="1008062" cy="863600"/>
          </a:xfrm>
          <a:prstGeom prst="wedgeRoundRectCallout">
            <a:avLst>
              <a:gd name="adj1" fmla="val 62755"/>
              <a:gd name="adj2" fmla="val -82537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pt-BR"/>
          </a:p>
        </p:txBody>
      </p:sp>
      <p:pic>
        <p:nvPicPr>
          <p:cNvPr id="3585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aixaDeTexto 4"/>
          <p:cNvSpPr txBox="1">
            <a:spLocks noChangeArrowheads="1"/>
          </p:cNvSpPr>
          <p:nvPr/>
        </p:nvSpPr>
        <p:spPr bwMode="auto">
          <a:xfrm>
            <a:off x="0" y="83661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rgbClr val="003300"/>
                </a:solidFill>
                <a:latin typeface="Calibri" pitchFamily="34" charset="0"/>
                <a:ea typeface="Calibri" pitchFamily="34" charset="0"/>
                <a:cs typeface="MyriadPro-Bold" pitchFamily="34" charset="0"/>
              </a:rPr>
              <a:t>Mercado de Trabalho de SC</a:t>
            </a:r>
          </a:p>
        </p:txBody>
      </p:sp>
      <p:sp>
        <p:nvSpPr>
          <p:cNvPr id="36866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36867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3716338"/>
            <a:ext cx="53340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8" y="1557338"/>
            <a:ext cx="5486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0" name="AutoShape 8"/>
          <p:cNvSpPr>
            <a:spLocks noChangeArrowheads="1"/>
          </p:cNvSpPr>
          <p:nvPr/>
        </p:nvSpPr>
        <p:spPr bwMode="auto">
          <a:xfrm>
            <a:off x="6948488" y="2060575"/>
            <a:ext cx="1152525" cy="647700"/>
          </a:xfrm>
          <a:prstGeom prst="wedgeRoundRectCallout">
            <a:avLst>
              <a:gd name="adj1" fmla="val -89120"/>
              <a:gd name="adj2" fmla="val -343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pt-BR"/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6948488" y="22050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Estoque</a:t>
            </a:r>
          </a:p>
        </p:txBody>
      </p:sp>
      <p:sp>
        <p:nvSpPr>
          <p:cNvPr id="36872" name="AutoShape 10"/>
          <p:cNvSpPr>
            <a:spLocks noChangeArrowheads="1"/>
          </p:cNvSpPr>
          <p:nvPr/>
        </p:nvSpPr>
        <p:spPr bwMode="auto">
          <a:xfrm>
            <a:off x="6877050" y="4221163"/>
            <a:ext cx="863600" cy="576262"/>
          </a:xfrm>
          <a:prstGeom prst="wedgeRoundRectCallout">
            <a:avLst>
              <a:gd name="adj1" fmla="val -109741"/>
              <a:gd name="adj2" fmla="val -6472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pt-BR"/>
          </a:p>
        </p:txBody>
      </p:sp>
      <p:sp>
        <p:nvSpPr>
          <p:cNvPr id="36873" name="Text Box 11"/>
          <p:cNvSpPr txBox="1">
            <a:spLocks noChangeArrowheads="1"/>
          </p:cNvSpPr>
          <p:nvPr/>
        </p:nvSpPr>
        <p:spPr bwMode="auto">
          <a:xfrm>
            <a:off x="6877050" y="4294188"/>
            <a:ext cx="935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Saldo</a:t>
            </a:r>
          </a:p>
        </p:txBody>
      </p:sp>
      <p:pic>
        <p:nvPicPr>
          <p:cNvPr id="36874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CaixaDeTexto 5"/>
          <p:cNvSpPr txBox="1">
            <a:spLocks noChangeArrowheads="1"/>
          </p:cNvSpPr>
          <p:nvPr/>
        </p:nvSpPr>
        <p:spPr bwMode="auto">
          <a:xfrm>
            <a:off x="11113" y="81756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Agenda</a:t>
            </a:r>
          </a:p>
        </p:txBody>
      </p:sp>
      <p:sp>
        <p:nvSpPr>
          <p:cNvPr id="15363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15364" name="Picture 7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8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/>
              <a:t/>
            </a:r>
            <a:br>
              <a:rPr lang="pt-BR"/>
            </a:br>
            <a:endParaRPr lang="pt-BR"/>
          </a:p>
        </p:txBody>
      </p:sp>
      <p:sp>
        <p:nvSpPr>
          <p:cNvPr id="15367" name="Retângulo 16"/>
          <p:cNvSpPr>
            <a:spLocks noChangeArrowheads="1"/>
          </p:cNvSpPr>
          <p:nvPr/>
        </p:nvSpPr>
        <p:spPr bwMode="auto">
          <a:xfrm>
            <a:off x="298450" y="1503363"/>
            <a:ext cx="8501063" cy="363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b="1"/>
              <a:t>- Legislação: amparo legal</a:t>
            </a:r>
          </a:p>
          <a:p>
            <a:pPr>
              <a:spcBef>
                <a:spcPct val="50000"/>
              </a:spcBef>
            </a:pPr>
            <a:r>
              <a:rPr lang="pt-BR" sz="1600" b="1"/>
              <a:t>- Aspectos da Autonomia</a:t>
            </a:r>
          </a:p>
          <a:p>
            <a:pPr>
              <a:spcBef>
                <a:spcPct val="50000"/>
              </a:spcBef>
            </a:pPr>
            <a:r>
              <a:rPr lang="pt-BR" sz="1600" b="1"/>
              <a:t>	- Didático-científica</a:t>
            </a:r>
          </a:p>
          <a:p>
            <a:pPr>
              <a:spcBef>
                <a:spcPct val="50000"/>
              </a:spcBef>
            </a:pPr>
            <a:r>
              <a:rPr lang="pt-BR" sz="1600" b="1"/>
              <a:t>	- Administrativa</a:t>
            </a:r>
          </a:p>
          <a:p>
            <a:pPr>
              <a:spcBef>
                <a:spcPct val="50000"/>
              </a:spcBef>
            </a:pPr>
            <a:r>
              <a:rPr lang="pt-BR" sz="1600" b="1"/>
              <a:t>	- Gestão patrimonial</a:t>
            </a:r>
          </a:p>
          <a:p>
            <a:pPr>
              <a:spcBef>
                <a:spcPct val="50000"/>
              </a:spcBef>
            </a:pPr>
            <a:r>
              <a:rPr lang="pt-BR" sz="1600" b="1"/>
              <a:t>	- Gestão Financeira</a:t>
            </a:r>
          </a:p>
          <a:p>
            <a:pPr>
              <a:spcBef>
                <a:spcPct val="50000"/>
              </a:spcBef>
            </a:pPr>
            <a:r>
              <a:rPr lang="pt-BR" sz="1600" b="1"/>
              <a:t>- O modelo de financiamento da UDESC</a:t>
            </a:r>
          </a:p>
          <a:p>
            <a:pPr>
              <a:spcBef>
                <a:spcPct val="50000"/>
              </a:spcBef>
            </a:pPr>
            <a:r>
              <a:rPr lang="pt-BR" sz="1600" b="1"/>
              <a:t>- Panorama Geral da UDESC</a:t>
            </a:r>
          </a:p>
          <a:p>
            <a:pPr>
              <a:spcBef>
                <a:spcPct val="50000"/>
              </a:spcBef>
            </a:pPr>
            <a:r>
              <a:rPr lang="pt-BR" sz="1600" b="1"/>
              <a:t>- Análise do modelo de vinculação à RLD – Receita Líquida Disponível</a:t>
            </a:r>
          </a:p>
          <a:p>
            <a:pPr>
              <a:spcBef>
                <a:spcPct val="50000"/>
              </a:spcBef>
            </a:pPr>
            <a:r>
              <a:rPr lang="pt-BR" sz="1600" b="1"/>
              <a:t>- Desafios da autonomia</a:t>
            </a:r>
          </a:p>
        </p:txBody>
      </p:sp>
      <p:pic>
        <p:nvPicPr>
          <p:cNvPr id="1536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CaixaDeTexto 5"/>
          <p:cNvSpPr txBox="1">
            <a:spLocks noChangeArrowheads="1"/>
          </p:cNvSpPr>
          <p:nvPr/>
        </p:nvSpPr>
        <p:spPr bwMode="auto">
          <a:xfrm>
            <a:off x="0" y="83661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Novos desafios da Sociedade SC</a:t>
            </a:r>
          </a:p>
        </p:txBody>
      </p:sp>
      <p:sp>
        <p:nvSpPr>
          <p:cNvPr id="37891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37892" name="Picture 7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8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/>
              <a:t/>
            </a:r>
            <a:br>
              <a:rPr lang="pt-BR"/>
            </a:br>
            <a:endParaRPr lang="pt-BR"/>
          </a:p>
        </p:txBody>
      </p:sp>
      <p:sp>
        <p:nvSpPr>
          <p:cNvPr id="37895" name="Retângulo 16"/>
          <p:cNvSpPr>
            <a:spLocks noChangeArrowheads="1"/>
          </p:cNvSpPr>
          <p:nvPr/>
        </p:nvSpPr>
        <p:spPr bwMode="auto">
          <a:xfrm>
            <a:off x="250825" y="1700213"/>
            <a:ext cx="85010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pt-BR" sz="2400">
                <a:latin typeface="Calibri" pitchFamily="34" charset="0"/>
              </a:rPr>
              <a:t>Formação de pessoal: educação, saúde e tecnologia; </a:t>
            </a:r>
            <a:endParaRPr lang="pt-BR" sz="2400">
              <a:solidFill>
                <a:srgbClr val="0000CC"/>
              </a:solidFill>
              <a:latin typeface="Calibri" pitchFamily="34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pt-BR" sz="2400">
                <a:latin typeface="Calibri" pitchFamily="34" charset="0"/>
              </a:rPr>
              <a:t>Resolver assimetrias regionais, ocupando espaços vazios no interior de SC; e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pt-BR" sz="2400">
                <a:latin typeface="Calibri" pitchFamily="34" charset="0"/>
              </a:rPr>
              <a:t>Ajudar a economia de SC a inovar</a:t>
            </a:r>
            <a:r>
              <a:rPr lang="pt-BR" sz="2400" b="1">
                <a:latin typeface="Calibri" pitchFamily="34" charset="0"/>
              </a:rPr>
              <a:t> </a:t>
            </a:r>
            <a:r>
              <a:rPr lang="pt-BR" sz="2400">
                <a:latin typeface="Calibri" pitchFamily="34" charset="0"/>
              </a:rPr>
              <a:t>e buscar novos espaços num mercado internacionalizado; </a:t>
            </a:r>
            <a:r>
              <a:rPr lang="pt-BR" sz="2400"/>
              <a:t> </a:t>
            </a:r>
          </a:p>
        </p:txBody>
      </p:sp>
      <p:sp>
        <p:nvSpPr>
          <p:cNvPr id="37896" name="Retângulo 16"/>
          <p:cNvSpPr>
            <a:spLocks noChangeArrowheads="1"/>
          </p:cNvSpPr>
          <p:nvPr/>
        </p:nvSpPr>
        <p:spPr bwMode="auto">
          <a:xfrm>
            <a:off x="323850" y="4797425"/>
            <a:ext cx="85010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pt-BR" sz="2400">
                <a:latin typeface="Calibri" pitchFamily="34" charset="0"/>
              </a:rPr>
              <a:t>Estabelecer critérios de expansão de novos cursos de graduação;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pt-BR" sz="2400">
                <a:latin typeface="Calibri" pitchFamily="34" charset="0"/>
              </a:rPr>
              <a:t>Estabelecer critérios de expansão para novas regiões; e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pt-BR" sz="2400">
                <a:latin typeface="Calibri" pitchFamily="34" charset="0"/>
              </a:rPr>
              <a:t>Aprimorar suas políticas de incentivo à pesquisa, à pós-graduação e à extensão tecnológica; </a:t>
            </a:r>
          </a:p>
        </p:txBody>
      </p:sp>
      <p:sp>
        <p:nvSpPr>
          <p:cNvPr id="37897" name="CaixaDeTexto 5"/>
          <p:cNvSpPr txBox="1">
            <a:spLocks noChangeArrowheads="1"/>
          </p:cNvSpPr>
          <p:nvPr/>
        </p:nvSpPr>
        <p:spPr bwMode="auto">
          <a:xfrm>
            <a:off x="0" y="40767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Outros objetivos da Udesc</a:t>
            </a:r>
          </a:p>
        </p:txBody>
      </p:sp>
      <p:sp>
        <p:nvSpPr>
          <p:cNvPr id="37898" name="Retângulo 12"/>
          <p:cNvSpPr>
            <a:spLocks noChangeArrowheads="1"/>
          </p:cNvSpPr>
          <p:nvPr/>
        </p:nvSpPr>
        <p:spPr bwMode="auto">
          <a:xfrm>
            <a:off x="0" y="4652963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378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CaixaDeTexto 5"/>
          <p:cNvSpPr txBox="1">
            <a:spLocks noChangeArrowheads="1"/>
          </p:cNvSpPr>
          <p:nvPr/>
        </p:nvSpPr>
        <p:spPr bwMode="auto">
          <a:xfrm>
            <a:off x="26988" y="817563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Vinculação à RLD – Receita Líquida Disponível</a:t>
            </a:r>
          </a:p>
        </p:txBody>
      </p:sp>
      <p:sp>
        <p:nvSpPr>
          <p:cNvPr id="23555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23556" name="Picture 7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8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/>
              <a:t/>
            </a:r>
            <a:br>
              <a:rPr lang="pt-BR"/>
            </a:br>
            <a:endParaRPr lang="pt-BR"/>
          </a:p>
        </p:txBody>
      </p:sp>
      <p:sp>
        <p:nvSpPr>
          <p:cNvPr id="23559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1470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>
                <a:sym typeface="Wingdings" pitchFamily="2" charset="2"/>
              </a:rPr>
              <a:t></a:t>
            </a:r>
            <a:r>
              <a:rPr lang="pt-BR"/>
              <a:t> Acompanha o ritmo da economia (impostos)</a:t>
            </a:r>
          </a:p>
          <a:p>
            <a:pPr marL="342900" indent="-342900">
              <a:spcBef>
                <a:spcPct val="20000"/>
              </a:spcBef>
            </a:pPr>
            <a:r>
              <a:rPr lang="pt-BR">
                <a:sym typeface="Wingdings" pitchFamily="2" charset="2"/>
              </a:rPr>
              <a:t></a:t>
            </a:r>
            <a:r>
              <a:rPr lang="pt-BR"/>
              <a:t> Vulnerável às políticas de isenções e incentivos e à inadimplência</a:t>
            </a:r>
          </a:p>
          <a:p>
            <a:pPr marL="342900" indent="-342900">
              <a:spcBef>
                <a:spcPct val="20000"/>
              </a:spcBef>
            </a:pPr>
            <a:r>
              <a:rPr lang="pt-BR">
                <a:sym typeface="Wingdings" pitchFamily="2" charset="2"/>
              </a:rPr>
              <a:t></a:t>
            </a:r>
            <a:r>
              <a:rPr lang="pt-BR"/>
              <a:t> Dependência da base de cálculo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>
                <a:sym typeface="Wingdings" pitchFamily="2" charset="2"/>
              </a:rPr>
              <a:t></a:t>
            </a:r>
            <a:r>
              <a:rPr lang="pt-BR"/>
              <a:t> </a:t>
            </a:r>
            <a:r>
              <a:rPr lang="pt-BR">
                <a:solidFill>
                  <a:srgbClr val="FF0000"/>
                </a:solidFill>
              </a:rPr>
              <a:t>Descompasso entre queda de arrecadação e crescimento da universidade</a:t>
            </a:r>
            <a:endParaRPr lang="pt-BR" sz="1400"/>
          </a:p>
        </p:txBody>
      </p:sp>
      <p:sp>
        <p:nvSpPr>
          <p:cNvPr id="23560" name="Retângulo 10"/>
          <p:cNvSpPr>
            <a:spLocks noChangeArrowheads="1"/>
          </p:cNvSpPr>
          <p:nvPr/>
        </p:nvSpPr>
        <p:spPr bwMode="auto">
          <a:xfrm>
            <a:off x="468313" y="5013325"/>
            <a:ext cx="8137525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Vantagens do aumento da RLD:</a:t>
            </a:r>
          </a:p>
          <a:p>
            <a:endParaRPr lang="pt-BR" sz="1000" b="1"/>
          </a:p>
          <a:p>
            <a:r>
              <a:rPr lang="pt-BR"/>
              <a:t>- Atualização salarial e ampliação do quadro de servidores</a:t>
            </a:r>
          </a:p>
          <a:p>
            <a:pPr>
              <a:buFontTx/>
              <a:buChar char="-"/>
            </a:pPr>
            <a:r>
              <a:rPr lang="pt-BR"/>
              <a:t> Investimentos em obras e equipamentos</a:t>
            </a:r>
          </a:p>
          <a:p>
            <a:pPr>
              <a:buFontTx/>
              <a:buChar char="-"/>
            </a:pPr>
            <a:r>
              <a:rPr lang="pt-BR"/>
              <a:t> Planejamento de superávit  (estabilidade)</a:t>
            </a:r>
          </a:p>
          <a:p>
            <a:pPr>
              <a:buFontTx/>
              <a:buChar char="-"/>
            </a:pPr>
            <a:r>
              <a:rPr lang="pt-BR"/>
              <a:t> Expansão da graduação e da pós-graduação </a:t>
            </a:r>
          </a:p>
        </p:txBody>
      </p:sp>
      <p:pic>
        <p:nvPicPr>
          <p:cNvPr id="2356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3" name="Rectangle 3"/>
          <p:cNvSpPr txBox="1">
            <a:spLocks noChangeArrowheads="1"/>
          </p:cNvSpPr>
          <p:nvPr/>
        </p:nvSpPr>
        <p:spPr bwMode="auto">
          <a:xfrm>
            <a:off x="395288" y="3141663"/>
            <a:ext cx="85693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500" b="1" u="sng"/>
              <a:t>Exemplos</a:t>
            </a:r>
            <a:r>
              <a:rPr lang="pt-BR" sz="1500"/>
              <a:t>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500"/>
              <a:t>- Res. 72 do Senado - Guerra dos Portos (25/04/2012): redução na arrecadação R$15 milhões a menos para a UDESC;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500"/>
              <a:t>- Redução escalonada e posterior unificação das alíquotas interestaduais do ICMS:  mesmo com as compensações federais à SC, a RLD vai diminuir;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500"/>
              <a:t>- Retirada do Fundeb da base de cálculo: negociação para redefinição do percentual da UDESC;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500"/>
              <a:t>- Campanhas de fiscalizações e renegociação de dívidas de impostos: aumento da RLD.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/>
      <p:bldP spid="2356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CaixaDeTexto 5"/>
          <p:cNvSpPr txBox="1">
            <a:spLocks noChangeArrowheads="1"/>
          </p:cNvSpPr>
          <p:nvPr/>
        </p:nvSpPr>
        <p:spPr bwMode="auto">
          <a:xfrm>
            <a:off x="25400" y="8128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Vinculação à RLD – Riscos da vinculação à RLD</a:t>
            </a:r>
          </a:p>
        </p:txBody>
      </p:sp>
      <p:sp>
        <p:nvSpPr>
          <p:cNvPr id="24579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24580" name="Picture 7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8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/>
              <a:t/>
            </a:r>
            <a:br>
              <a:rPr lang="pt-BR"/>
            </a:br>
            <a:endParaRPr lang="pt-BR"/>
          </a:p>
        </p:txBody>
      </p:sp>
      <p:graphicFrame>
        <p:nvGraphicFramePr>
          <p:cNvPr id="12" name="Gráfico 11"/>
          <p:cNvGraphicFramePr>
            <a:graphicFrameLocks/>
          </p:cNvGraphicFramePr>
          <p:nvPr/>
        </p:nvGraphicFramePr>
        <p:xfrm>
          <a:off x="684238" y="4149080"/>
          <a:ext cx="640871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áfico 12"/>
          <p:cNvGraphicFramePr>
            <a:graphicFrameLocks/>
          </p:cNvGraphicFramePr>
          <p:nvPr/>
        </p:nvGraphicFramePr>
        <p:xfrm>
          <a:off x="539552" y="1628800"/>
          <a:ext cx="6912768" cy="2414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458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CaixaDeTexto 5"/>
          <p:cNvSpPr txBox="1">
            <a:spLocks noChangeArrowheads="1"/>
          </p:cNvSpPr>
          <p:nvPr/>
        </p:nvSpPr>
        <p:spPr bwMode="auto">
          <a:xfrm>
            <a:off x="0" y="8128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Vinculação à RLD – Riscos da vinculação à RLD</a:t>
            </a:r>
          </a:p>
        </p:txBody>
      </p:sp>
      <p:sp>
        <p:nvSpPr>
          <p:cNvPr id="25603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25604" name="Picture 7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8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/>
              <a:t/>
            </a:r>
            <a:br>
              <a:rPr lang="pt-BR"/>
            </a:br>
            <a:endParaRPr lang="pt-BR"/>
          </a:p>
        </p:txBody>
      </p:sp>
      <p:pic>
        <p:nvPicPr>
          <p:cNvPr id="2560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0438" y="2636838"/>
            <a:ext cx="6896100" cy="370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68313" y="1931988"/>
            <a:ext cx="741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spc="-100" dirty="0">
                <a:latin typeface="+mj-lt"/>
                <a:ea typeface="+mj-ea"/>
                <a:cs typeface="+mj-cs"/>
              </a:rPr>
              <a:t>Evolução das Despesas e das Receitas</a:t>
            </a:r>
          </a:p>
        </p:txBody>
      </p:sp>
      <p:pic>
        <p:nvPicPr>
          <p:cNvPr id="2560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CaixaDeTexto 5"/>
          <p:cNvSpPr txBox="1">
            <a:spLocks noChangeArrowheads="1"/>
          </p:cNvSpPr>
          <p:nvPr/>
        </p:nvSpPr>
        <p:spPr bwMode="auto">
          <a:xfrm>
            <a:off x="11113" y="8128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Vinculação à RLD – Riscos da vinculação à RLD</a:t>
            </a:r>
          </a:p>
        </p:txBody>
      </p:sp>
      <p:sp>
        <p:nvSpPr>
          <p:cNvPr id="26627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26628" name="Picture 7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8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/>
              <a:t/>
            </a:r>
            <a:br>
              <a:rPr lang="pt-BR"/>
            </a:br>
            <a:endParaRPr lang="pt-BR"/>
          </a:p>
        </p:txBody>
      </p:sp>
      <p:pic>
        <p:nvPicPr>
          <p:cNvPr id="26631" name="Imagem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1844675"/>
            <a:ext cx="6811962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CaixaDeTexto 5"/>
          <p:cNvSpPr txBox="1">
            <a:spLocks noChangeArrowheads="1"/>
          </p:cNvSpPr>
          <p:nvPr/>
        </p:nvSpPr>
        <p:spPr bwMode="auto">
          <a:xfrm>
            <a:off x="22225" y="808038"/>
            <a:ext cx="9144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Desafios da autonomia: Processo dinâmico e contínuo </a:t>
            </a:r>
          </a:p>
        </p:txBody>
      </p:sp>
      <p:sp>
        <p:nvSpPr>
          <p:cNvPr id="44036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44037" name="Picture 7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8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/>
              <a:t/>
            </a:r>
            <a:br>
              <a:rPr lang="pt-BR"/>
            </a:br>
            <a:endParaRPr lang="pt-BR"/>
          </a:p>
        </p:txBody>
      </p:sp>
      <p:sp>
        <p:nvSpPr>
          <p:cNvPr id="44040" name="Retângulo 16"/>
          <p:cNvSpPr>
            <a:spLocks noChangeArrowheads="1"/>
          </p:cNvSpPr>
          <p:nvPr/>
        </p:nvSpPr>
        <p:spPr bwMode="auto">
          <a:xfrm>
            <a:off x="9525" y="1484313"/>
            <a:ext cx="902652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Lei 345/2006 – PCS UDESC: </a:t>
            </a:r>
          </a:p>
          <a:p>
            <a:r>
              <a:rPr lang="pt-BR">
                <a:sym typeface="Wingdings" pitchFamily="2" charset="2"/>
              </a:rPr>
              <a:t></a:t>
            </a:r>
            <a:r>
              <a:rPr lang="pt-BR"/>
              <a:t> O Consuni define o percentual de </a:t>
            </a:r>
            <a:r>
              <a:rPr lang="pt-BR">
                <a:solidFill>
                  <a:srgbClr val="FF0000"/>
                </a:solidFill>
              </a:rPr>
              <a:t>reajuste</a:t>
            </a:r>
            <a:r>
              <a:rPr lang="pt-BR"/>
              <a:t>, no limite de 75% das disponibilidades financeiras e orçamentárias da UDESC e encaminha para o Governo, que envia para a ALESC.</a:t>
            </a:r>
          </a:p>
          <a:p>
            <a:endParaRPr lang="pt-BR"/>
          </a:p>
          <a:p>
            <a:pPr>
              <a:buFont typeface="Wingdings" pitchFamily="2" charset="2"/>
              <a:buChar char="ü"/>
            </a:pPr>
            <a:r>
              <a:rPr lang="pt-BR"/>
              <a:t> O Consuni define o percentual da Gratificação de Dedicação Integral, que não pode ultrapassar 40% do vencimento do docente.</a:t>
            </a:r>
          </a:p>
          <a:p>
            <a:pPr>
              <a:buFont typeface="Wingdings" pitchFamily="2" charset="2"/>
              <a:buNone/>
            </a:pPr>
            <a:endParaRPr lang="pt-BR"/>
          </a:p>
          <a:p>
            <a:pPr>
              <a:buFont typeface="Wingdings" pitchFamily="2" charset="2"/>
              <a:buNone/>
            </a:pPr>
            <a:r>
              <a:rPr lang="pt-BR">
                <a:sym typeface="Wingdings" pitchFamily="2" charset="2"/>
              </a:rPr>
              <a:t> Estabelece quantitativos de cargos e funções, dando autonomia para abertura de concursos e contratações.</a:t>
            </a:r>
          </a:p>
        </p:txBody>
      </p:sp>
      <p:pic>
        <p:nvPicPr>
          <p:cNvPr id="4404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3" name="Retângulo 16"/>
          <p:cNvSpPr>
            <a:spLocks noChangeArrowheads="1"/>
          </p:cNvSpPr>
          <p:nvPr/>
        </p:nvSpPr>
        <p:spPr bwMode="auto">
          <a:xfrm>
            <a:off x="117475" y="4508500"/>
            <a:ext cx="902652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Lei 15.695/2011 – revisão salarial dos servidores de SC:</a:t>
            </a:r>
          </a:p>
          <a:p>
            <a:pPr>
              <a:buFont typeface="Wingdings" pitchFamily="2" charset="2"/>
              <a:buChar char="ü"/>
            </a:pPr>
            <a:r>
              <a:rPr lang="pt-BR"/>
              <a:t>Com base no artigo 37, inciso X, da Constituição Federal, estabelece percentual de reajuste dos servidores do poder executivo.</a:t>
            </a:r>
          </a:p>
          <a:p>
            <a:pPr>
              <a:buFont typeface="Wingdings" pitchFamily="2" charset="2"/>
              <a:buNone/>
            </a:pPr>
            <a:endParaRPr lang="pt-BR"/>
          </a:p>
          <a:p>
            <a:pPr>
              <a:buFont typeface="Wingdings" pitchFamily="2" charset="2"/>
              <a:buNone/>
            </a:pPr>
            <a:r>
              <a:rPr lang="pt-BR">
                <a:solidFill>
                  <a:srgbClr val="444444"/>
                </a:solidFill>
              </a:rPr>
              <a:t>X - a remuneração dos servidores públicos...somente poderão ser fixados ou alterados por lei específica, observada a iniciativa privativa em cada caso, assegurada revisão geral anual, sempre na mesma data e sem distinção de índices; 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CaixaDeTexto 5"/>
          <p:cNvSpPr txBox="1">
            <a:spLocks noChangeArrowheads="1"/>
          </p:cNvSpPr>
          <p:nvPr/>
        </p:nvSpPr>
        <p:spPr bwMode="auto">
          <a:xfrm>
            <a:off x="0" y="8128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Desafios da autonomia: Processo dinâmico e contínuo </a:t>
            </a:r>
          </a:p>
        </p:txBody>
      </p:sp>
      <p:sp>
        <p:nvSpPr>
          <p:cNvPr id="39939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39940" name="Picture 7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8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/>
              <a:t/>
            </a:r>
            <a:br>
              <a:rPr lang="pt-BR"/>
            </a:br>
            <a:endParaRPr lang="pt-BR"/>
          </a:p>
        </p:txBody>
      </p:sp>
      <p:sp>
        <p:nvSpPr>
          <p:cNvPr id="15367" name="Retângulo 16"/>
          <p:cNvSpPr>
            <a:spLocks noChangeArrowheads="1"/>
          </p:cNvSpPr>
          <p:nvPr/>
        </p:nvSpPr>
        <p:spPr bwMode="auto">
          <a:xfrm>
            <a:off x="33339" y="1504951"/>
            <a:ext cx="902697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1600" b="1" cap="all" dirty="0"/>
              <a:t>LEI Complementar SC 485/</a:t>
            </a:r>
            <a:r>
              <a:rPr lang="pt-BR" sz="1600" b="1" dirty="0"/>
              <a:t>2010</a:t>
            </a:r>
            <a:r>
              <a:rPr lang="pt-BR" sz="1600" dirty="0"/>
              <a:t> - Dispõe sobre o Quadro de Pessoal dos Serviços Jurídicos das Autarquias e Fundações e adota outras providências, Art. 1</a:t>
            </a:r>
            <a:r>
              <a:rPr lang="pt-BR" sz="1600" strike="sngStrike" dirty="0"/>
              <a:t>º</a:t>
            </a:r>
            <a:r>
              <a:rPr lang="pt-BR" sz="1600" dirty="0"/>
              <a:t>:</a:t>
            </a:r>
          </a:p>
          <a:p>
            <a:pPr>
              <a:defRPr/>
            </a:pPr>
            <a:r>
              <a:rPr lang="pt-BR" sz="1600" dirty="0"/>
              <a:t>“Os serviços jurídicos das Autarquias e Fundações Públicas do Estado de Santa Catarina, órgãos seccionais do Sistema de Serviços Jurídicos do Estado, serão organizados e estruturados nos termos desta Lei Complementar, observando o quantitativo fixado nos Anexos I e II.”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547813" y="2924175"/>
          <a:ext cx="6308725" cy="492125"/>
        </p:xfrm>
        <a:graphic>
          <a:graphicData uri="http://schemas.openxmlformats.org/drawingml/2006/table">
            <a:tbl>
              <a:tblPr/>
              <a:tblGrid>
                <a:gridCol w="4984750"/>
                <a:gridCol w="132397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ÓRGÃO/Entidade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Quantidade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Fundação Universidade do Estado de Santa Catarina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tângulo 16"/>
          <p:cNvSpPr>
            <a:spLocks noChangeArrowheads="1"/>
          </p:cNvSpPr>
          <p:nvPr/>
        </p:nvSpPr>
        <p:spPr bwMode="auto">
          <a:xfrm>
            <a:off x="80518" y="3668836"/>
            <a:ext cx="9026969" cy="830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1600" b="1" cap="all" dirty="0"/>
              <a:t>LEI Complementar SC 585/</a:t>
            </a:r>
            <a:r>
              <a:rPr lang="pt-BR" sz="1600" b="1" dirty="0"/>
              <a:t>2012 </a:t>
            </a:r>
            <a:r>
              <a:rPr lang="pt-BR" sz="1600" dirty="0"/>
              <a:t>- Altera a Lei Complementar n</a:t>
            </a:r>
            <a:r>
              <a:rPr lang="pt-BR" sz="1600" strike="sngStrike" dirty="0"/>
              <a:t>º</a:t>
            </a:r>
            <a:r>
              <a:rPr lang="pt-BR" sz="1600" dirty="0"/>
              <a:t> 485/2010, que dispõe sobre o Quadro de Pessoal dos Serviços Jurídicos das Autarquias e Fundações e adota outras providências.</a:t>
            </a:r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547813" y="4652963"/>
          <a:ext cx="6308725" cy="492125"/>
        </p:xfrm>
        <a:graphic>
          <a:graphicData uri="http://schemas.openxmlformats.org/drawingml/2006/table">
            <a:tbl>
              <a:tblPr/>
              <a:tblGrid>
                <a:gridCol w="4984750"/>
                <a:gridCol w="132397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ÓRGÃO/Entidade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Quantidade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Fundação Universidade do Estado de Santa Catarina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99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CaixaDeTexto 5"/>
          <p:cNvSpPr txBox="1">
            <a:spLocks noChangeArrowheads="1"/>
          </p:cNvSpPr>
          <p:nvPr/>
        </p:nvSpPr>
        <p:spPr bwMode="auto">
          <a:xfrm>
            <a:off x="22225" y="808038"/>
            <a:ext cx="9144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Desafios da autonomia: Processo dinâmico e contínuo </a:t>
            </a:r>
          </a:p>
        </p:txBody>
      </p:sp>
      <p:sp>
        <p:nvSpPr>
          <p:cNvPr id="38915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38916" name="Picture 7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8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/>
              <a:t/>
            </a:r>
            <a:br>
              <a:rPr lang="pt-BR"/>
            </a:br>
            <a:endParaRPr lang="pt-BR"/>
          </a:p>
        </p:txBody>
      </p:sp>
      <p:sp>
        <p:nvSpPr>
          <p:cNvPr id="38919" name="Retângulo 16"/>
          <p:cNvSpPr>
            <a:spLocks noChangeArrowheads="1"/>
          </p:cNvSpPr>
          <p:nvPr/>
        </p:nvSpPr>
        <p:spPr bwMode="auto">
          <a:xfrm>
            <a:off x="9525" y="1484313"/>
            <a:ext cx="9026525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500">
                <a:sym typeface="Wingdings" pitchFamily="2" charset="2"/>
              </a:rPr>
              <a:t></a:t>
            </a:r>
            <a:r>
              <a:rPr lang="pt-BR" sz="1500"/>
              <a:t> </a:t>
            </a:r>
            <a:r>
              <a:rPr lang="pt-BR" sz="1500" b="1"/>
              <a:t>DECRETO SC 938/2012</a:t>
            </a:r>
            <a:r>
              <a:rPr lang="pt-BR" sz="1500"/>
              <a:t> - Dispõe sobre a necessidade de autorização prévia do Chefe do Poder Executivo estadual nos casos que menciona e estabelece outras providências, Art. 1º:</a:t>
            </a:r>
          </a:p>
          <a:p>
            <a:r>
              <a:rPr lang="pt-BR" sz="1500"/>
              <a:t>“Os órgãos da administração direta, as entidades autárquicas e </a:t>
            </a:r>
            <a:r>
              <a:rPr lang="pt-BR" sz="1500" b="1"/>
              <a:t>fundacionais</a:t>
            </a:r>
            <a:r>
              <a:rPr lang="pt-BR" sz="1500"/>
              <a:t> da administração indireta e as empresas dependentes do Tesouro do Estado devem </a:t>
            </a:r>
            <a:r>
              <a:rPr lang="pt-BR" sz="1500" b="1"/>
              <a:t>solicitar autorização </a:t>
            </a:r>
            <a:r>
              <a:rPr lang="pt-BR" sz="1500"/>
              <a:t>prévia</a:t>
            </a:r>
            <a:r>
              <a:rPr lang="pt-BR" sz="1500" b="1"/>
              <a:t> </a:t>
            </a:r>
            <a:r>
              <a:rPr lang="pt-BR" sz="1500"/>
              <a:t>ao Chefe do Poder Executivo estadual para </a:t>
            </a:r>
            <a:r>
              <a:rPr lang="pt-BR" sz="1500" b="1"/>
              <a:t>início dos procedimentos administrativos </a:t>
            </a:r>
            <a:r>
              <a:rPr lang="pt-BR" sz="1500"/>
              <a:t>de análise de:</a:t>
            </a:r>
          </a:p>
          <a:p>
            <a:r>
              <a:rPr lang="pt-BR" sz="1500"/>
              <a:t>I – pedidos de aquisição de materiais permanentes, autorização para contratação direta, alteração de contratos e instrumentos congêneres, nos termos do Decreto nº 1.945, de 5 de dezembro de 2008; e</a:t>
            </a:r>
          </a:p>
          <a:p>
            <a:r>
              <a:rPr lang="pt-BR" sz="1500"/>
              <a:t>II – abertura de procedimento licitatório, com valor igual ou superior a R$ 1.000.000,00 (um milhão de reais). 			</a:t>
            </a:r>
            <a:r>
              <a:rPr lang="pt-BR" sz="1500" b="1"/>
              <a:t>OBS.: Esse Decreto foi revogado pelo Decreto 1.045/2012</a:t>
            </a:r>
          </a:p>
        </p:txBody>
      </p:sp>
      <p:sp>
        <p:nvSpPr>
          <p:cNvPr id="32776" name="Retângulo 16"/>
          <p:cNvSpPr>
            <a:spLocks noChangeArrowheads="1"/>
          </p:cNvSpPr>
          <p:nvPr/>
        </p:nvSpPr>
        <p:spPr bwMode="auto">
          <a:xfrm>
            <a:off x="22225" y="3789363"/>
            <a:ext cx="9026525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>
                <a:sym typeface="Wingdings" pitchFamily="2" charset="2"/>
              </a:rPr>
              <a:t></a:t>
            </a:r>
            <a:r>
              <a:rPr lang="pt-BR"/>
              <a:t> </a:t>
            </a:r>
            <a:r>
              <a:rPr lang="pt-BR" sz="1500" b="1"/>
              <a:t>DECRETO SC 1.045/2012</a:t>
            </a:r>
            <a:r>
              <a:rPr lang="pt-BR" sz="1500"/>
              <a:t> - Dispõe sobre a aprovação para a aquisição de materiais, contratação de serviços e obras, alteração de contratos e instrumentos congêneres, no âmbito da administração direta e indireta do Poder Executivo, nos casos que menciona, e estabelece outras providências.</a:t>
            </a:r>
          </a:p>
          <a:p>
            <a:pPr algn="just"/>
            <a:endParaRPr lang="pt-BR" sz="1500"/>
          </a:p>
          <a:p>
            <a:pPr algn="just"/>
            <a:r>
              <a:rPr lang="pt-BR" sz="1500"/>
              <a:t>Art. 1º A aquisição, contratação e alteração de contratos e instrumentos congêneres de materiais, serviços e obras, independentemente de seu valor, realizados por órgãos e entidades da administração direta e indireta do Poder Executivo obedecerão ao disposto neste Decreto.</a:t>
            </a:r>
          </a:p>
          <a:p>
            <a:pPr algn="just"/>
            <a:endParaRPr lang="pt-BR" sz="1500"/>
          </a:p>
          <a:p>
            <a:r>
              <a:rPr lang="pt-BR" sz="1500"/>
              <a:t>Art. 18. O disposto neste </a:t>
            </a:r>
            <a:r>
              <a:rPr lang="pt-BR" sz="1500" b="1"/>
              <a:t>Decreto não se aplica</a:t>
            </a:r>
            <a:r>
              <a:rPr lang="pt-BR" sz="1500"/>
              <a:t>:</a:t>
            </a:r>
          </a:p>
          <a:p>
            <a:r>
              <a:rPr lang="pt-BR" sz="1500"/>
              <a:t>I – à Fundação Universidade do Estado de Santa Catarina (</a:t>
            </a:r>
            <a:r>
              <a:rPr lang="pt-BR" sz="1500" b="1"/>
              <a:t>UDESC</a:t>
            </a:r>
            <a:r>
              <a:rPr lang="pt-BR" sz="1500"/>
              <a:t>); e</a:t>
            </a:r>
          </a:p>
          <a:p>
            <a:r>
              <a:rPr lang="pt-BR" sz="1500"/>
              <a:t>II – às sociedades de economia mista, arroladas no art. 105-A da Lei Complementar nº 381, de 07 de maio de 2007, exceto às dependentes do Tesouro do Estado.</a:t>
            </a:r>
          </a:p>
        </p:txBody>
      </p:sp>
      <p:pic>
        <p:nvPicPr>
          <p:cNvPr id="3892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CaixaDeTexto 5"/>
          <p:cNvSpPr txBox="1">
            <a:spLocks noChangeArrowheads="1"/>
          </p:cNvSpPr>
          <p:nvPr/>
        </p:nvSpPr>
        <p:spPr bwMode="auto">
          <a:xfrm>
            <a:off x="0" y="8128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Desafios da autonomia: autofagia de recursos</a:t>
            </a:r>
          </a:p>
        </p:txBody>
      </p:sp>
      <p:sp>
        <p:nvSpPr>
          <p:cNvPr id="40963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40964" name="Picture 7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8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/>
              <a:t/>
            </a:r>
            <a:br>
              <a:rPr lang="pt-BR"/>
            </a:br>
            <a:endParaRPr lang="pt-BR"/>
          </a:p>
        </p:txBody>
      </p:sp>
      <p:sp>
        <p:nvSpPr>
          <p:cNvPr id="2" name="Elipse 1"/>
          <p:cNvSpPr/>
          <p:nvPr/>
        </p:nvSpPr>
        <p:spPr>
          <a:xfrm>
            <a:off x="1187624" y="2132856"/>
            <a:ext cx="1584176" cy="100811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0970" name="CaixaDeTexto 2"/>
          <p:cNvSpPr txBox="1">
            <a:spLocks noChangeArrowheads="1"/>
          </p:cNvSpPr>
          <p:nvPr/>
        </p:nvSpPr>
        <p:spPr bwMode="auto">
          <a:xfrm>
            <a:off x="1287463" y="2452688"/>
            <a:ext cx="1384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/>
              <a:t>Servidores</a:t>
            </a:r>
          </a:p>
        </p:txBody>
      </p:sp>
      <p:sp>
        <p:nvSpPr>
          <p:cNvPr id="11" name="Elipse 10"/>
          <p:cNvSpPr/>
          <p:nvPr/>
        </p:nvSpPr>
        <p:spPr>
          <a:xfrm>
            <a:off x="3627959" y="2169368"/>
            <a:ext cx="1584176" cy="100811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0974" name="CaixaDeTexto 11"/>
          <p:cNvSpPr txBox="1">
            <a:spLocks noChangeArrowheads="1"/>
          </p:cNvSpPr>
          <p:nvPr/>
        </p:nvSpPr>
        <p:spPr bwMode="auto">
          <a:xfrm>
            <a:off x="3735388" y="2452688"/>
            <a:ext cx="13858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/>
              <a:t>PCS</a:t>
            </a:r>
          </a:p>
        </p:txBody>
      </p:sp>
      <p:sp>
        <p:nvSpPr>
          <p:cNvPr id="13" name="Elipse 12"/>
          <p:cNvSpPr/>
          <p:nvPr/>
        </p:nvSpPr>
        <p:spPr>
          <a:xfrm>
            <a:off x="6084168" y="2132856"/>
            <a:ext cx="1584176" cy="100811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0978" name="CaixaDeTexto 13"/>
          <p:cNvSpPr txBox="1">
            <a:spLocks noChangeArrowheads="1"/>
          </p:cNvSpPr>
          <p:nvPr/>
        </p:nvSpPr>
        <p:spPr bwMode="auto">
          <a:xfrm>
            <a:off x="6183313" y="2312988"/>
            <a:ext cx="13858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/>
              <a:t>Falhas jurídicas</a:t>
            </a:r>
          </a:p>
        </p:txBody>
      </p:sp>
      <p:sp>
        <p:nvSpPr>
          <p:cNvPr id="15" name="Elipse 14"/>
          <p:cNvSpPr/>
          <p:nvPr/>
        </p:nvSpPr>
        <p:spPr>
          <a:xfrm>
            <a:off x="3635894" y="3676382"/>
            <a:ext cx="1584176" cy="100811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0982" name="CaixaDeTexto 15"/>
          <p:cNvSpPr txBox="1">
            <a:spLocks noChangeArrowheads="1"/>
          </p:cNvSpPr>
          <p:nvPr/>
        </p:nvSpPr>
        <p:spPr bwMode="auto">
          <a:xfrm>
            <a:off x="3613150" y="3887788"/>
            <a:ext cx="16287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/>
              <a:t>Vantagens não planejadas</a:t>
            </a:r>
          </a:p>
        </p:txBody>
      </p:sp>
      <p:sp>
        <p:nvSpPr>
          <p:cNvPr id="17" name="Elipse 16"/>
          <p:cNvSpPr/>
          <p:nvPr/>
        </p:nvSpPr>
        <p:spPr>
          <a:xfrm>
            <a:off x="6084166" y="3676382"/>
            <a:ext cx="1584176" cy="100811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0986" name="CaixaDeTexto 17"/>
          <p:cNvSpPr txBox="1">
            <a:spLocks noChangeArrowheads="1"/>
          </p:cNvSpPr>
          <p:nvPr/>
        </p:nvSpPr>
        <p:spPr bwMode="auto">
          <a:xfrm>
            <a:off x="6183313" y="3705225"/>
            <a:ext cx="13858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/>
              <a:t>Novos direitos via ação judicial</a:t>
            </a:r>
          </a:p>
        </p:txBody>
      </p:sp>
      <p:sp>
        <p:nvSpPr>
          <p:cNvPr id="19" name="Elipse 18"/>
          <p:cNvSpPr/>
          <p:nvPr/>
        </p:nvSpPr>
        <p:spPr>
          <a:xfrm>
            <a:off x="3635896" y="5229200"/>
            <a:ext cx="1584176" cy="100811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6084168" y="5229200"/>
            <a:ext cx="1584176" cy="100811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0993" name="CaixaDeTexto 21"/>
          <p:cNvSpPr txBox="1">
            <a:spLocks noChangeArrowheads="1"/>
          </p:cNvSpPr>
          <p:nvPr/>
        </p:nvSpPr>
        <p:spPr bwMode="auto">
          <a:xfrm>
            <a:off x="6183313" y="5376863"/>
            <a:ext cx="13858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/>
              <a:t>Possível déficit</a:t>
            </a:r>
          </a:p>
        </p:txBody>
      </p:sp>
      <p:cxnSp>
        <p:nvCxnSpPr>
          <p:cNvPr id="5" name="Conector de seta reta 4"/>
          <p:cNvCxnSpPr>
            <a:stCxn id="2" idx="6"/>
            <a:endCxn id="11" idx="2"/>
          </p:cNvCxnSpPr>
          <p:nvPr/>
        </p:nvCxnSpPr>
        <p:spPr>
          <a:xfrm>
            <a:off x="2771775" y="2636838"/>
            <a:ext cx="86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5219700" y="2636838"/>
            <a:ext cx="8651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>
            <a:stCxn id="11" idx="4"/>
            <a:endCxn id="15" idx="0"/>
          </p:cNvCxnSpPr>
          <p:nvPr/>
        </p:nvCxnSpPr>
        <p:spPr>
          <a:xfrm flipH="1">
            <a:off x="4427538" y="3141663"/>
            <a:ext cx="0" cy="534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13" idx="4"/>
            <a:endCxn id="17" idx="0"/>
          </p:cNvCxnSpPr>
          <p:nvPr/>
        </p:nvCxnSpPr>
        <p:spPr>
          <a:xfrm flipH="1">
            <a:off x="6875463" y="3141663"/>
            <a:ext cx="0" cy="534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>
            <a:stCxn id="15" idx="4"/>
            <a:endCxn id="19" idx="0"/>
          </p:cNvCxnSpPr>
          <p:nvPr/>
        </p:nvCxnSpPr>
        <p:spPr>
          <a:xfrm>
            <a:off x="4427538" y="4684713"/>
            <a:ext cx="0" cy="54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0" idx="3"/>
            <a:endCxn id="19" idx="7"/>
          </p:cNvCxnSpPr>
          <p:nvPr/>
        </p:nvCxnSpPr>
        <p:spPr>
          <a:xfrm flipH="1">
            <a:off x="4987925" y="4537075"/>
            <a:ext cx="1328738" cy="839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19" idx="6"/>
            <a:endCxn id="21" idx="2"/>
          </p:cNvCxnSpPr>
          <p:nvPr/>
        </p:nvCxnSpPr>
        <p:spPr>
          <a:xfrm>
            <a:off x="5219700" y="5732463"/>
            <a:ext cx="8651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001" name="CaixaDeTexto 35"/>
          <p:cNvSpPr txBox="1">
            <a:spLocks noChangeArrowheads="1"/>
          </p:cNvSpPr>
          <p:nvPr/>
        </p:nvSpPr>
        <p:spPr bwMode="auto">
          <a:xfrm>
            <a:off x="3613150" y="5443538"/>
            <a:ext cx="16287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/>
              <a:t>Dispêndio não planejado</a:t>
            </a:r>
          </a:p>
        </p:txBody>
      </p:sp>
      <p:pic>
        <p:nvPicPr>
          <p:cNvPr id="4100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CaixaDeTexto 5"/>
          <p:cNvSpPr txBox="1">
            <a:spLocks noChangeArrowheads="1"/>
          </p:cNvSpPr>
          <p:nvPr/>
        </p:nvSpPr>
        <p:spPr bwMode="auto">
          <a:xfrm>
            <a:off x="0" y="8128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Desafios da autonomia</a:t>
            </a:r>
          </a:p>
        </p:txBody>
      </p:sp>
      <p:sp>
        <p:nvSpPr>
          <p:cNvPr id="41987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41988" name="Picture 7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8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/>
              <a:t/>
            </a:r>
            <a:br>
              <a:rPr lang="pt-BR"/>
            </a:br>
            <a:endParaRPr lang="pt-BR"/>
          </a:p>
        </p:txBody>
      </p:sp>
      <p:sp>
        <p:nvSpPr>
          <p:cNvPr id="41991" name="Retângulo 16"/>
          <p:cNvSpPr>
            <a:spLocks noChangeArrowheads="1"/>
          </p:cNvSpPr>
          <p:nvPr/>
        </p:nvSpPr>
        <p:spPr bwMode="auto">
          <a:xfrm>
            <a:off x="9525" y="1484313"/>
            <a:ext cx="9026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ym typeface="Wingdings" pitchFamily="2" charset="2"/>
              </a:rPr>
              <a:t></a:t>
            </a:r>
            <a:r>
              <a:rPr lang="pt-BR"/>
              <a:t> Expansão desarticulada entre os sistemas - sobreamento</a:t>
            </a:r>
          </a:p>
          <a:p>
            <a:r>
              <a:rPr lang="pt-BR"/>
              <a:t> (autofagia do sistema universitário)</a:t>
            </a:r>
          </a:p>
        </p:txBody>
      </p:sp>
      <p:sp>
        <p:nvSpPr>
          <p:cNvPr id="10" name="Retângulo 16"/>
          <p:cNvSpPr>
            <a:spLocks noChangeArrowheads="1"/>
          </p:cNvSpPr>
          <p:nvPr/>
        </p:nvSpPr>
        <p:spPr bwMode="auto">
          <a:xfrm>
            <a:off x="179388" y="4581525"/>
            <a:ext cx="3914775" cy="2127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sz="2200" i="1">
                <a:solidFill>
                  <a:srgbClr val="000000"/>
                </a:solidFill>
                <a:cs typeface="Arial" charset="0"/>
              </a:rPr>
              <a:t>A Autonomia Universitária não se consegue de forma permanente e definitiva, pois ela é o resultado de um processo político, econômico e social, que é dinâmico e contínuo.</a:t>
            </a:r>
          </a:p>
        </p:txBody>
      </p:sp>
      <p:sp>
        <p:nvSpPr>
          <p:cNvPr id="11" name="Retângulo 16"/>
          <p:cNvSpPr>
            <a:spLocks noChangeArrowheads="1"/>
          </p:cNvSpPr>
          <p:nvPr/>
        </p:nvSpPr>
        <p:spPr bwMode="auto">
          <a:xfrm>
            <a:off x="4500563" y="4652963"/>
            <a:ext cx="4103687" cy="1946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pt-BR" sz="2000" i="1">
                <a:solidFill>
                  <a:srgbClr val="000000"/>
                </a:solidFill>
                <a:cs typeface="Arial" charset="0"/>
              </a:rPr>
              <a:t>É necessário um permanente diálogo entre a Universidade e a Sociedade, sob o prisma da avaliação do que se investe e do que se produz em contrapartida, principalmente, a médio e longo prazo.</a:t>
            </a:r>
          </a:p>
        </p:txBody>
      </p:sp>
      <p:pic>
        <p:nvPicPr>
          <p:cNvPr id="4199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2" name="Retângulo 16"/>
          <p:cNvSpPr>
            <a:spLocks noChangeArrowheads="1"/>
          </p:cNvSpPr>
          <p:nvPr/>
        </p:nvSpPr>
        <p:spPr bwMode="auto">
          <a:xfrm>
            <a:off x="0" y="2060575"/>
            <a:ext cx="9026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ym typeface="Wingdings" pitchFamily="2" charset="2"/>
              </a:rPr>
              <a:t></a:t>
            </a:r>
            <a:r>
              <a:rPr lang="pt-BR"/>
              <a:t> Autonomia e a vinculação com a sociedade </a:t>
            </a:r>
          </a:p>
          <a:p>
            <a:r>
              <a:rPr lang="pt-BR"/>
              <a:t>(a Universidade pertence ao povo que a financia)</a:t>
            </a:r>
          </a:p>
        </p:txBody>
      </p:sp>
      <p:sp>
        <p:nvSpPr>
          <p:cNvPr id="35853" name="Retângulo 16"/>
          <p:cNvSpPr>
            <a:spLocks noChangeArrowheads="1"/>
          </p:cNvSpPr>
          <p:nvPr/>
        </p:nvSpPr>
        <p:spPr bwMode="auto">
          <a:xfrm>
            <a:off x="0" y="2636838"/>
            <a:ext cx="9026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ym typeface="Wingdings" pitchFamily="2" charset="2"/>
              </a:rPr>
              <a:t></a:t>
            </a:r>
            <a:r>
              <a:rPr lang="pt-BR"/>
              <a:t> Autonomia e a captação de recursos externos</a:t>
            </a:r>
          </a:p>
          <a:p>
            <a:r>
              <a:rPr lang="pt-BR"/>
              <a:t> (buscar fontes alternativas aumenta a sustentabilidade financeira)</a:t>
            </a:r>
          </a:p>
        </p:txBody>
      </p:sp>
      <p:sp>
        <p:nvSpPr>
          <p:cNvPr id="35854" name="Retângulo 16"/>
          <p:cNvSpPr>
            <a:spLocks noChangeArrowheads="1"/>
          </p:cNvSpPr>
          <p:nvPr/>
        </p:nvSpPr>
        <p:spPr bwMode="auto">
          <a:xfrm>
            <a:off x="0" y="3213100"/>
            <a:ext cx="9026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ym typeface="Wingdings" pitchFamily="2" charset="2"/>
              </a:rPr>
              <a:t></a:t>
            </a:r>
            <a:r>
              <a:rPr lang="pt-BR"/>
              <a:t> Autonomia e a vinculação com o governo: relacionamento  </a:t>
            </a:r>
          </a:p>
          <a:p>
            <a:r>
              <a:rPr lang="pt-BR"/>
              <a:t> (SED, CEE, FAPESC, Colegiado de Governo, políticas de estado)</a:t>
            </a:r>
          </a:p>
        </p:txBody>
      </p:sp>
      <p:sp>
        <p:nvSpPr>
          <p:cNvPr id="35855" name="Retângulo 16"/>
          <p:cNvSpPr>
            <a:spLocks noChangeArrowheads="1"/>
          </p:cNvSpPr>
          <p:nvPr/>
        </p:nvSpPr>
        <p:spPr bwMode="auto">
          <a:xfrm>
            <a:off x="0" y="3789363"/>
            <a:ext cx="9026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ym typeface="Wingdings" pitchFamily="2" charset="2"/>
              </a:rPr>
              <a:t></a:t>
            </a:r>
            <a:r>
              <a:rPr lang="pt-BR"/>
              <a:t> Autonomia e a autosuficiência (fazer para ela mesma – Ex. sistemas, projetos)</a:t>
            </a:r>
          </a:p>
        </p:txBody>
      </p:sp>
      <p:sp>
        <p:nvSpPr>
          <p:cNvPr id="2" name="Retângulo 16"/>
          <p:cNvSpPr>
            <a:spLocks noChangeArrowheads="1"/>
          </p:cNvSpPr>
          <p:nvPr/>
        </p:nvSpPr>
        <p:spPr bwMode="auto">
          <a:xfrm>
            <a:off x="0" y="4149725"/>
            <a:ext cx="902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FF0000"/>
                </a:solidFill>
                <a:sym typeface="Wingdings" pitchFamily="2" charset="2"/>
              </a:rPr>
              <a:t></a:t>
            </a:r>
            <a:r>
              <a:rPr lang="pt-BR">
                <a:solidFill>
                  <a:srgbClr val="FF0000"/>
                </a:solidFill>
              </a:rPr>
              <a:t> O modelo de sustentabilidade financeira precisa estar em uma de Lei Orgânica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5852" grpId="0"/>
      <p:bldP spid="35853" grpId="0"/>
      <p:bldP spid="35854" grpId="0"/>
      <p:bldP spid="35855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CaixaDeTexto 5"/>
          <p:cNvSpPr txBox="1">
            <a:spLocks noChangeArrowheads="1"/>
          </p:cNvSpPr>
          <p:nvPr/>
        </p:nvSpPr>
        <p:spPr bwMode="auto">
          <a:xfrm>
            <a:off x="0" y="863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Legislação: Autonomia Universitária</a:t>
            </a:r>
          </a:p>
        </p:txBody>
      </p:sp>
      <p:sp>
        <p:nvSpPr>
          <p:cNvPr id="16387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16388" name="Picture 7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8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/>
              <a:t/>
            </a:r>
            <a:br>
              <a:rPr lang="pt-BR"/>
            </a:br>
            <a:endParaRPr lang="pt-BR"/>
          </a:p>
        </p:txBody>
      </p:sp>
      <p:sp>
        <p:nvSpPr>
          <p:cNvPr id="16391" name="Retângulo 16"/>
          <p:cNvSpPr>
            <a:spLocks noChangeArrowheads="1"/>
          </p:cNvSpPr>
          <p:nvPr/>
        </p:nvSpPr>
        <p:spPr bwMode="auto">
          <a:xfrm>
            <a:off x="9525" y="1484313"/>
            <a:ext cx="90265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Clr>
                <a:srgbClr val="000099"/>
              </a:buClr>
              <a:buFont typeface="ZapfDingbats"/>
              <a:buNone/>
            </a:pPr>
            <a:r>
              <a:rPr lang="pt-BR" sz="1600" b="1"/>
              <a:t>A Constituição Federal, artigo 207:</a:t>
            </a:r>
          </a:p>
          <a:p>
            <a:pPr marL="457200" indent="-457200" algn="just">
              <a:buClr>
                <a:srgbClr val="000099"/>
              </a:buClr>
              <a:buFont typeface="ZapfDingbats"/>
              <a:buNone/>
            </a:pPr>
            <a:r>
              <a:rPr lang="pt-BR" sz="1600"/>
              <a:t>“As universidades gozam de </a:t>
            </a:r>
            <a:r>
              <a:rPr lang="pt-BR" sz="1600" b="1">
                <a:solidFill>
                  <a:srgbClr val="FF0000"/>
                </a:solidFill>
              </a:rPr>
              <a:t>autonomia</a:t>
            </a:r>
            <a:r>
              <a:rPr lang="pt-BR" sz="1600">
                <a:solidFill>
                  <a:srgbClr val="FF0000"/>
                </a:solidFill>
              </a:rPr>
              <a:t> </a:t>
            </a:r>
            <a:r>
              <a:rPr lang="pt-BR" sz="1600"/>
              <a:t>didático-científica, administrativa e de </a:t>
            </a:r>
            <a:r>
              <a:rPr lang="pt-BR" sz="1600">
                <a:solidFill>
                  <a:srgbClr val="FF0000"/>
                </a:solidFill>
              </a:rPr>
              <a:t>gestão financeira </a:t>
            </a:r>
            <a:r>
              <a:rPr lang="pt-BR" sz="1600"/>
              <a:t>e patrimonial, e obedecerão ao princípio de indissociabilidade entre ensino, pesquisa e extensão”</a:t>
            </a:r>
          </a:p>
        </p:txBody>
      </p:sp>
      <p:pic>
        <p:nvPicPr>
          <p:cNvPr id="1639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Retângulo 16"/>
          <p:cNvSpPr>
            <a:spLocks noChangeArrowheads="1"/>
          </p:cNvSpPr>
          <p:nvPr/>
        </p:nvSpPr>
        <p:spPr bwMode="auto">
          <a:xfrm>
            <a:off x="0" y="2781300"/>
            <a:ext cx="90265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Clr>
                <a:srgbClr val="000099"/>
              </a:buClr>
              <a:buFont typeface="ZapfDingbats"/>
              <a:buNone/>
            </a:pPr>
            <a:r>
              <a:rPr lang="pt-BR" sz="1600" b="1"/>
              <a:t>Lei de diretrizes e bases da educação (LDB-1996), artigos 53 a 55.</a:t>
            </a:r>
            <a:r>
              <a:rPr lang="pt-BR" sz="1600"/>
              <a:t> Exemplo do artigo 54, §1º:</a:t>
            </a:r>
          </a:p>
          <a:p>
            <a:pPr marL="457200" indent="-457200" algn="just">
              <a:buClr>
                <a:srgbClr val="000099"/>
              </a:buClr>
              <a:buFont typeface="ZapfDingbats"/>
              <a:buNone/>
            </a:pPr>
            <a:r>
              <a:rPr lang="pt-BR" sz="1600"/>
              <a:t>“No exercício da sua </a:t>
            </a:r>
            <a:r>
              <a:rPr lang="pt-BR" sz="1600" b="1">
                <a:solidFill>
                  <a:srgbClr val="FF0000"/>
                </a:solidFill>
              </a:rPr>
              <a:t>autonomia</a:t>
            </a:r>
            <a:r>
              <a:rPr lang="pt-BR" sz="1600"/>
              <a:t>, além das atribuições asseguradas pelo artigo anterior, as universidades públicas poderão:</a:t>
            </a:r>
          </a:p>
          <a:p>
            <a:pPr marL="457200" indent="-457200" algn="just">
              <a:buClr>
                <a:srgbClr val="000099"/>
              </a:buClr>
              <a:buFont typeface="ZapfDingbats"/>
              <a:buNone/>
            </a:pPr>
            <a:r>
              <a:rPr lang="pt-BR" sz="1600"/>
              <a:t>	IV - </a:t>
            </a:r>
            <a:r>
              <a:rPr lang="pt-BR" sz="1600">
                <a:solidFill>
                  <a:srgbClr val="FF0000"/>
                </a:solidFill>
              </a:rPr>
              <a:t>elaborar seus orçamentos </a:t>
            </a:r>
            <a:r>
              <a:rPr lang="pt-BR" sz="1600"/>
              <a:t>anuais e plurianuais;</a:t>
            </a:r>
          </a:p>
          <a:p>
            <a:pPr marL="457200" indent="-457200" algn="just">
              <a:buClr>
                <a:srgbClr val="000099"/>
              </a:buClr>
              <a:buFont typeface="ZapfDingbats"/>
              <a:buNone/>
            </a:pPr>
            <a:r>
              <a:rPr lang="pt-BR" sz="1600"/>
              <a:t>	V - </a:t>
            </a:r>
            <a:r>
              <a:rPr lang="pt-BR" sz="1600">
                <a:solidFill>
                  <a:srgbClr val="FF0000"/>
                </a:solidFill>
              </a:rPr>
              <a:t>adotar regime financeiro e contábil </a:t>
            </a:r>
            <a:r>
              <a:rPr lang="pt-BR" sz="1600"/>
              <a:t>que atenda às suas peculiaridades de organização;</a:t>
            </a:r>
          </a:p>
          <a:p>
            <a:pPr marL="457200" indent="-457200" algn="just">
              <a:buClr>
                <a:srgbClr val="000099"/>
              </a:buClr>
              <a:buFont typeface="ZapfDingbats"/>
              <a:buNone/>
            </a:pPr>
            <a:r>
              <a:rPr lang="pt-BR" sz="1600"/>
              <a:t>	...</a:t>
            </a:r>
          </a:p>
          <a:p>
            <a:pPr marL="457200" indent="-457200" algn="just">
              <a:buClr>
                <a:srgbClr val="000099"/>
              </a:buClr>
              <a:buFont typeface="ZapfDingbats"/>
              <a:buNone/>
            </a:pPr>
            <a:r>
              <a:rPr lang="pt-BR" sz="1600"/>
              <a:t>	X – </a:t>
            </a:r>
            <a:r>
              <a:rPr lang="pt-BR" sz="1600">
                <a:solidFill>
                  <a:srgbClr val="FF0000"/>
                </a:solidFill>
              </a:rPr>
              <a:t>receber</a:t>
            </a:r>
            <a:r>
              <a:rPr lang="pt-BR" sz="1600"/>
              <a:t> subvenções, doações, heranças, legados e cooperação financeira resultante de </a:t>
            </a:r>
            <a:r>
              <a:rPr lang="pt-BR" sz="1600">
                <a:solidFill>
                  <a:srgbClr val="FF0000"/>
                </a:solidFill>
              </a:rPr>
              <a:t>convênios</a:t>
            </a:r>
            <a:r>
              <a:rPr lang="pt-BR" sz="1600"/>
              <a:t> com entidades </a:t>
            </a:r>
            <a:r>
              <a:rPr lang="pt-BR" sz="1600">
                <a:solidFill>
                  <a:srgbClr val="FF0000"/>
                </a:solidFill>
              </a:rPr>
              <a:t>públicas</a:t>
            </a:r>
            <a:r>
              <a:rPr lang="pt-BR" sz="1600"/>
              <a:t> e </a:t>
            </a:r>
            <a:r>
              <a:rPr lang="pt-BR" sz="1600">
                <a:solidFill>
                  <a:srgbClr val="FF0000"/>
                </a:solidFill>
              </a:rPr>
              <a:t>privadas</a:t>
            </a:r>
            <a:r>
              <a:rPr lang="pt-BR" sz="1600"/>
              <a:t>.</a:t>
            </a:r>
            <a:endParaRPr lang="pt-BR" sz="1600" b="1"/>
          </a:p>
        </p:txBody>
      </p:sp>
      <p:sp>
        <p:nvSpPr>
          <p:cNvPr id="16395" name="Retângulo 16"/>
          <p:cNvSpPr>
            <a:spLocks noChangeArrowheads="1"/>
          </p:cNvSpPr>
          <p:nvPr/>
        </p:nvSpPr>
        <p:spPr bwMode="auto">
          <a:xfrm>
            <a:off x="0" y="5157788"/>
            <a:ext cx="90265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Clr>
                <a:srgbClr val="000099"/>
              </a:buClr>
            </a:pPr>
            <a:r>
              <a:rPr lang="pt-BR" sz="1600" b="1"/>
              <a:t>A Constituição do Estado de SC, artigo 169:</a:t>
            </a:r>
            <a:endParaRPr lang="pt-BR" sz="1600" b="1" i="1">
              <a:solidFill>
                <a:schemeClr val="bg1"/>
              </a:solidFill>
            </a:endParaRPr>
          </a:p>
          <a:p>
            <a:pPr marL="457200" indent="-457200" algn="just">
              <a:buClr>
                <a:srgbClr val="000099"/>
              </a:buClr>
            </a:pPr>
            <a:r>
              <a:rPr lang="pt-BR" sz="1600"/>
              <a:t>“As instituições universitárias do Estado exercerão sua </a:t>
            </a:r>
            <a:r>
              <a:rPr lang="pt-BR" sz="1600" b="1">
                <a:solidFill>
                  <a:srgbClr val="FF0000"/>
                </a:solidFill>
              </a:rPr>
              <a:t>autonomia</a:t>
            </a:r>
            <a:r>
              <a:rPr lang="pt-BR" sz="1600">
                <a:solidFill>
                  <a:srgbClr val="FF0000"/>
                </a:solidFill>
              </a:rPr>
              <a:t> </a:t>
            </a:r>
            <a:r>
              <a:rPr lang="pt-BR" sz="1600"/>
              <a:t>didático-científica, administrativa e de </a:t>
            </a:r>
            <a:r>
              <a:rPr lang="pt-BR" sz="1600">
                <a:solidFill>
                  <a:srgbClr val="FF0000"/>
                </a:solidFill>
              </a:rPr>
              <a:t>gestão financeira </a:t>
            </a:r>
            <a:r>
              <a:rPr lang="pt-BR" sz="1600"/>
              <a:t>e patrimonial na forma de seus </a:t>
            </a:r>
            <a:r>
              <a:rPr lang="pt-BR" sz="1600" b="1"/>
              <a:t>estatutos e regimentos</a:t>
            </a:r>
            <a:r>
              <a:rPr lang="pt-BR" sz="1600"/>
              <a:t>, garantida a gestão democrática do ensino através de: ...”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/>
      <p:bldP spid="163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graphicFrame>
        <p:nvGraphicFramePr>
          <p:cNvPr id="38997" name="Group 85"/>
          <p:cNvGraphicFramePr>
            <a:graphicFrameLocks noGrp="1"/>
          </p:cNvGraphicFramePr>
          <p:nvPr/>
        </p:nvGraphicFramePr>
        <p:xfrm>
          <a:off x="358775" y="2133600"/>
          <a:ext cx="8496300" cy="2130425"/>
        </p:xfrm>
        <a:graphic>
          <a:graphicData uri="http://schemas.openxmlformats.org/drawingml/2006/table">
            <a:tbl>
              <a:tblPr/>
              <a:tblGrid>
                <a:gridCol w="2016224"/>
                <a:gridCol w="3960440"/>
                <a:gridCol w="2520280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GOVERNO</a:t>
                      </a:r>
                    </a:p>
                  </a:txBody>
                  <a:tcPr marL="6120" marR="6120" marT="61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MODALIDADE (prioritária)</a:t>
                      </a:r>
                    </a:p>
                  </a:txBody>
                  <a:tcPr marL="6120" marR="6120" marT="61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PERCENTUAL MÍNIMO</a:t>
                      </a:r>
                    </a:p>
                  </a:txBody>
                  <a:tcPr marL="6120" marR="6120" marT="61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FEDERAL</a:t>
                      </a:r>
                    </a:p>
                  </a:txBody>
                  <a:tcPr marL="6120" marR="6120" marT="61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charset="0"/>
                        </a:rPr>
                        <a:t>Ensino</a:t>
                      </a: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 médio, profissionalizante e </a:t>
                      </a: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charset="0"/>
                        </a:rPr>
                        <a:t>superior</a:t>
                      </a:r>
                    </a:p>
                  </a:txBody>
                  <a:tcPr marL="6120" marR="6120" marT="61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18%</a:t>
                      </a:r>
                    </a:p>
                  </a:txBody>
                  <a:tcPr marL="6120" marR="6120" marT="61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ESTADUAL</a:t>
                      </a:r>
                    </a:p>
                  </a:txBody>
                  <a:tcPr marL="6120" marR="6120" marT="61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Ensino fundamental e médio</a:t>
                      </a:r>
                    </a:p>
                  </a:txBody>
                  <a:tcPr marL="6120" marR="6120" marT="61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25%</a:t>
                      </a:r>
                    </a:p>
                  </a:txBody>
                  <a:tcPr marL="6120" marR="6120" marT="61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MUNICIPAL</a:t>
                      </a:r>
                    </a:p>
                  </a:txBody>
                  <a:tcPr marL="6120" marR="6120" marT="61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Ensino fundamental e educação infantil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120" marR="6120" marT="61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25%</a:t>
                      </a:r>
                    </a:p>
                  </a:txBody>
                  <a:tcPr marL="6120" marR="6120" marT="61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3" name="CaixaDeTexto 1"/>
          <p:cNvSpPr txBox="1">
            <a:spLocks noChangeArrowheads="1"/>
          </p:cNvSpPr>
          <p:nvPr/>
        </p:nvSpPr>
        <p:spPr bwMode="auto">
          <a:xfrm>
            <a:off x="0" y="81756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Legislação: Dever do Governo na Educação</a:t>
            </a:r>
          </a:p>
        </p:txBody>
      </p:sp>
      <p:sp>
        <p:nvSpPr>
          <p:cNvPr id="17434" name="Retângulo 1"/>
          <p:cNvSpPr>
            <a:spLocks noChangeArrowheads="1"/>
          </p:cNvSpPr>
          <p:nvPr/>
        </p:nvSpPr>
        <p:spPr bwMode="auto">
          <a:xfrm>
            <a:off x="250825" y="1628775"/>
            <a:ext cx="8713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A Constituição Federal, artigo 211 e 212:  </a:t>
            </a:r>
          </a:p>
        </p:txBody>
      </p:sp>
      <p:sp>
        <p:nvSpPr>
          <p:cNvPr id="10" name="Retângulo 16"/>
          <p:cNvSpPr>
            <a:spLocks noChangeArrowheads="1"/>
          </p:cNvSpPr>
          <p:nvPr/>
        </p:nvSpPr>
        <p:spPr bwMode="auto">
          <a:xfrm>
            <a:off x="4787900" y="5229225"/>
            <a:ext cx="3914775" cy="482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sz="2400" i="1">
                <a:solidFill>
                  <a:srgbClr val="000000"/>
                </a:solidFill>
                <a:cs typeface="Arial" charset="0"/>
              </a:rPr>
              <a:t>Como seria SC sem a UDESC ? </a:t>
            </a:r>
          </a:p>
        </p:txBody>
      </p:sp>
      <p:sp>
        <p:nvSpPr>
          <p:cNvPr id="8" name="Retângulo 16"/>
          <p:cNvSpPr>
            <a:spLocks noChangeArrowheads="1"/>
          </p:cNvSpPr>
          <p:nvPr/>
        </p:nvSpPr>
        <p:spPr bwMode="auto">
          <a:xfrm>
            <a:off x="323850" y="4868863"/>
            <a:ext cx="3914775" cy="1212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sz="2400" i="1" dirty="0">
                <a:solidFill>
                  <a:srgbClr val="000000"/>
                </a:solidFill>
                <a:cs typeface="Arial" charset="0"/>
              </a:rPr>
              <a:t>Por quase 50 anos as IES federais de SC não saíram da capital.</a:t>
            </a:r>
          </a:p>
        </p:txBody>
      </p:sp>
      <p:pic>
        <p:nvPicPr>
          <p:cNvPr id="1743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CaixaDeTexto 5"/>
          <p:cNvSpPr txBox="1">
            <a:spLocks noChangeArrowheads="1"/>
          </p:cNvSpPr>
          <p:nvPr/>
        </p:nvSpPr>
        <p:spPr bwMode="auto">
          <a:xfrm>
            <a:off x="9525" y="82867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Aspectos da Autonomia</a:t>
            </a:r>
          </a:p>
        </p:txBody>
      </p:sp>
      <p:sp>
        <p:nvSpPr>
          <p:cNvPr id="18435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18436" name="Picture 7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8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/>
              <a:t/>
            </a:r>
            <a:br>
              <a:rPr lang="pt-BR"/>
            </a:br>
            <a:endParaRPr lang="pt-BR"/>
          </a:p>
        </p:txBody>
      </p:sp>
      <p:sp>
        <p:nvSpPr>
          <p:cNvPr id="18439" name="Retângulo 16"/>
          <p:cNvSpPr>
            <a:spLocks noChangeArrowheads="1"/>
          </p:cNvSpPr>
          <p:nvPr/>
        </p:nvSpPr>
        <p:spPr bwMode="auto">
          <a:xfrm>
            <a:off x="9525" y="1484313"/>
            <a:ext cx="90265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Clr>
                <a:srgbClr val="000099"/>
              </a:buClr>
              <a:buFont typeface="ZapfDingbats"/>
              <a:buNone/>
            </a:pPr>
            <a:r>
              <a:rPr lang="pt-BR" sz="1600" b="1"/>
              <a:t>DIDÁTICO-CIENTÍFICA:</a:t>
            </a:r>
            <a:endParaRPr lang="pt-BR" sz="1600"/>
          </a:p>
          <a:p>
            <a:pPr marL="457200" indent="-457200" algn="just">
              <a:buClr>
                <a:srgbClr val="000099"/>
              </a:buClr>
              <a:buFont typeface="ZapfDingbats"/>
              <a:buNone/>
            </a:pPr>
            <a:r>
              <a:rPr lang="pt-BR" sz="1600"/>
              <a:t>- Liberdade na criação de cursos e programas (disciplinas, métodos e avaliação)</a:t>
            </a:r>
          </a:p>
          <a:p>
            <a:pPr marL="457200" indent="-457200" algn="just">
              <a:buClr>
                <a:srgbClr val="000099"/>
              </a:buClr>
              <a:buFont typeface="ZapfDingbats"/>
              <a:buNone/>
            </a:pPr>
            <a:r>
              <a:rPr lang="pt-BR" sz="1600"/>
              <a:t>- Independência no estabelecimento de linhas e métodos de pesquisa e extensão</a:t>
            </a:r>
          </a:p>
        </p:txBody>
      </p:sp>
      <p:sp>
        <p:nvSpPr>
          <p:cNvPr id="10" name="Retângulo 16"/>
          <p:cNvSpPr>
            <a:spLocks noChangeArrowheads="1"/>
          </p:cNvSpPr>
          <p:nvPr/>
        </p:nvSpPr>
        <p:spPr bwMode="auto">
          <a:xfrm>
            <a:off x="3779838" y="6130925"/>
            <a:ext cx="5364162" cy="7270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pt-BR" sz="2000" i="1">
                <a:solidFill>
                  <a:srgbClr val="000000"/>
                </a:solidFill>
                <a:cs typeface="Arial" charset="0"/>
              </a:rPr>
              <a:t>“Não existe autonomia sem um modelo de sustentabilidade financeira.” </a:t>
            </a:r>
          </a:p>
        </p:txBody>
      </p:sp>
      <p:pic>
        <p:nvPicPr>
          <p:cNvPr id="1844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3" name="Retângulo 16"/>
          <p:cNvSpPr>
            <a:spLocks noChangeArrowheads="1"/>
          </p:cNvSpPr>
          <p:nvPr/>
        </p:nvSpPr>
        <p:spPr bwMode="auto">
          <a:xfrm>
            <a:off x="0" y="2276475"/>
            <a:ext cx="902652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Clr>
                <a:srgbClr val="000099"/>
              </a:buClr>
              <a:buFont typeface="ZapfDingbats"/>
              <a:buNone/>
            </a:pPr>
            <a:r>
              <a:rPr lang="pt-BR" sz="1600" b="1"/>
              <a:t>ADMINISTRATIVA:</a:t>
            </a:r>
          </a:p>
          <a:p>
            <a:pPr marL="457200" indent="-457200"/>
            <a:r>
              <a:rPr lang="pt-BR" sz="1600"/>
              <a:t>- Proposta e execução de política de pessoal e de remuneração</a:t>
            </a:r>
          </a:p>
          <a:p>
            <a:pPr marL="457200" indent="-457200"/>
            <a:r>
              <a:rPr lang="pt-BR" sz="1600"/>
              <a:t>  (Ex.: autonomia na contratação, dentro do PCS – qtd e %)</a:t>
            </a:r>
          </a:p>
          <a:p>
            <a:pPr marL="457200" indent="-457200"/>
            <a:r>
              <a:rPr lang="pt-BR" sz="1600"/>
              <a:t>- Formulação da ocupação docente e programas de bolsas estudantis</a:t>
            </a:r>
          </a:p>
          <a:p>
            <a:pPr marL="457200" indent="-457200"/>
            <a:r>
              <a:rPr lang="pt-BR" sz="1600"/>
              <a:t>- Contratação de serviços e compra de materiais</a:t>
            </a:r>
          </a:p>
          <a:p>
            <a:pPr marL="457200" indent="-457200"/>
            <a:r>
              <a:rPr lang="pt-BR" sz="1600"/>
              <a:t>- Definição de modelo organizacional</a:t>
            </a:r>
          </a:p>
        </p:txBody>
      </p:sp>
      <p:sp>
        <p:nvSpPr>
          <p:cNvPr id="18444" name="Retângulo 16"/>
          <p:cNvSpPr>
            <a:spLocks noChangeArrowheads="1"/>
          </p:cNvSpPr>
          <p:nvPr/>
        </p:nvSpPr>
        <p:spPr bwMode="auto">
          <a:xfrm>
            <a:off x="0" y="3789363"/>
            <a:ext cx="90265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Clr>
                <a:srgbClr val="000099"/>
              </a:buClr>
              <a:buFont typeface="ZapfDingbats"/>
              <a:buNone/>
            </a:pPr>
            <a:r>
              <a:rPr lang="pt-BR" sz="1600" b="1"/>
              <a:t>GESTÃO PATRIMONIAL:</a:t>
            </a:r>
          </a:p>
          <a:p>
            <a:pPr marL="457200" indent="-457200" algn="just">
              <a:buClr>
                <a:srgbClr val="000099"/>
              </a:buClr>
              <a:buFont typeface="ZapfDingbats"/>
              <a:buNone/>
            </a:pPr>
            <a:r>
              <a:rPr lang="pt-BR" sz="1600"/>
              <a:t>- Gestão de bens imóveis (venda depender de aprovação da ALESC)</a:t>
            </a:r>
          </a:p>
          <a:p>
            <a:pPr marL="457200" indent="-457200" algn="just">
              <a:buClr>
                <a:srgbClr val="000099"/>
              </a:buClr>
              <a:buFont typeface="ZapfDingbats"/>
              <a:buNone/>
            </a:pPr>
            <a:r>
              <a:rPr lang="pt-BR" sz="1600"/>
              <a:t>- Gestão de bens móveis</a:t>
            </a:r>
          </a:p>
          <a:p>
            <a:pPr marL="457200" indent="-457200" algn="just">
              <a:buClr>
                <a:srgbClr val="000099"/>
              </a:buClr>
            </a:pPr>
            <a:r>
              <a:rPr lang="pt-BR" sz="1600"/>
              <a:t>- Gestão da propriedade intelectual</a:t>
            </a:r>
          </a:p>
        </p:txBody>
      </p:sp>
      <p:sp>
        <p:nvSpPr>
          <p:cNvPr id="18445" name="Retângulo 16"/>
          <p:cNvSpPr>
            <a:spLocks noChangeArrowheads="1"/>
          </p:cNvSpPr>
          <p:nvPr/>
        </p:nvSpPr>
        <p:spPr bwMode="auto">
          <a:xfrm>
            <a:off x="0" y="4797425"/>
            <a:ext cx="90265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Clr>
                <a:srgbClr val="000099"/>
              </a:buClr>
              <a:buFont typeface="ZapfDingbats"/>
              <a:buNone/>
            </a:pPr>
            <a:r>
              <a:rPr lang="pt-BR" sz="1600" b="1">
                <a:solidFill>
                  <a:srgbClr val="FF0000"/>
                </a:solidFill>
              </a:rPr>
              <a:t>GESTÃO FINANCEIRA:</a:t>
            </a:r>
          </a:p>
          <a:p>
            <a:pPr marL="457200" indent="-457200" algn="just">
              <a:buClr>
                <a:srgbClr val="000099"/>
              </a:buClr>
              <a:buFont typeface="ZapfDingbats"/>
              <a:buNone/>
            </a:pPr>
            <a:r>
              <a:rPr lang="pt-BR" sz="1600"/>
              <a:t>- Dotação específica de recursos (governo de SC)</a:t>
            </a:r>
          </a:p>
          <a:p>
            <a:pPr marL="457200" indent="-457200" algn="just">
              <a:buClr>
                <a:srgbClr val="000099"/>
              </a:buClr>
              <a:buFont typeface="ZapfDingbats"/>
              <a:buNone/>
            </a:pPr>
            <a:r>
              <a:rPr lang="pt-BR" sz="1600"/>
              <a:t>- Capacidade de planejamento e execução das receitas e das despesas</a:t>
            </a:r>
          </a:p>
          <a:p>
            <a:pPr marL="457200" indent="-457200" algn="just">
              <a:buClr>
                <a:srgbClr val="000099"/>
              </a:buClr>
            </a:pPr>
            <a:r>
              <a:rPr lang="pt-BR" sz="1600"/>
              <a:t>  (com pessoal, custeio e investimentos)</a:t>
            </a:r>
          </a:p>
          <a:p>
            <a:pPr marL="457200" indent="-457200" algn="just">
              <a:buClr>
                <a:srgbClr val="000099"/>
              </a:buClr>
              <a:buFont typeface="ZapfDingbats"/>
              <a:buNone/>
            </a:pPr>
            <a:r>
              <a:rPr lang="pt-BR" sz="1600"/>
              <a:t>- Possibilidade de captação de recursos externos (projetos e serviços)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443" grpId="0"/>
      <p:bldP spid="18444" grpId="0"/>
      <p:bldP spid="184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CaixaDeTexto 5"/>
          <p:cNvSpPr txBox="1">
            <a:spLocks noChangeArrowheads="1"/>
          </p:cNvSpPr>
          <p:nvPr/>
        </p:nvSpPr>
        <p:spPr bwMode="auto">
          <a:xfrm>
            <a:off x="14288" y="81756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Autonomia não é Soberania</a:t>
            </a:r>
          </a:p>
        </p:txBody>
      </p:sp>
      <p:sp>
        <p:nvSpPr>
          <p:cNvPr id="19459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19460" name="Picture 7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8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/>
              <a:t/>
            </a:r>
            <a:br>
              <a:rPr lang="pt-BR"/>
            </a:br>
            <a:endParaRPr lang="pt-BR"/>
          </a:p>
        </p:txBody>
      </p:sp>
      <p:sp>
        <p:nvSpPr>
          <p:cNvPr id="19463" name="Rectangle 3"/>
          <p:cNvSpPr txBox="1">
            <a:spLocks noChangeArrowheads="1"/>
          </p:cNvSpPr>
          <p:nvPr/>
        </p:nvSpPr>
        <p:spPr bwMode="auto">
          <a:xfrm>
            <a:off x="323850" y="1628775"/>
            <a:ext cx="85693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pt-BR" sz="2000">
                <a:sym typeface="Wingdings" pitchFamily="2" charset="2"/>
              </a:rPr>
              <a:t></a:t>
            </a:r>
            <a:r>
              <a:rPr lang="pt-BR" sz="2000" b="1"/>
              <a:t> A autonomia está inserida em um sistema de leis e normas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pt-BR" sz="800"/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pt-BR" sz="1600"/>
              <a:t>a) PCS –  Proposta de Lei do executivo para a ALESC;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pt-BR" sz="1600"/>
              <a:t>b) Aquisição de materiais e serviços via Lei 8.666/93;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pt-BR" sz="1600"/>
              <a:t>c) LDB – Lei de Diretrizes e Bases da Educação Nacional.</a:t>
            </a:r>
          </a:p>
        </p:txBody>
      </p:sp>
      <p:sp>
        <p:nvSpPr>
          <p:cNvPr id="10" name="Retângulo 16"/>
          <p:cNvSpPr>
            <a:spLocks noChangeArrowheads="1"/>
          </p:cNvSpPr>
          <p:nvPr/>
        </p:nvSpPr>
        <p:spPr bwMode="auto">
          <a:xfrm>
            <a:off x="3276600" y="5445125"/>
            <a:ext cx="5364163" cy="847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sz="2400" i="1">
                <a:solidFill>
                  <a:srgbClr val="000000"/>
                </a:solidFill>
                <a:cs typeface="Arial" charset="0"/>
              </a:rPr>
              <a:t>“Não existe autonomia sustentável sem coerência com a legislação” </a:t>
            </a:r>
          </a:p>
        </p:txBody>
      </p:sp>
      <p:pic>
        <p:nvPicPr>
          <p:cNvPr id="1946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7" name="Rectangle 3"/>
          <p:cNvSpPr txBox="1">
            <a:spLocks noChangeArrowheads="1"/>
          </p:cNvSpPr>
          <p:nvPr/>
        </p:nvSpPr>
        <p:spPr bwMode="auto">
          <a:xfrm>
            <a:off x="323850" y="3068638"/>
            <a:ext cx="8569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pt-BR">
                <a:sym typeface="Wingdings" pitchFamily="2" charset="2"/>
              </a:rPr>
              <a:t></a:t>
            </a:r>
            <a:r>
              <a:rPr lang="pt-BR"/>
              <a:t> </a:t>
            </a:r>
            <a:r>
              <a:rPr lang="pt-BR" sz="2000" b="1"/>
              <a:t>Necessidade de Hierarquia e Controle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pt-BR" sz="800"/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pt-BR" sz="1600"/>
              <a:t>a) CEE é instância recursal ao Consuni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BR" sz="1600"/>
              <a:t>b) Gov. nomeia Reitor após eleição direta;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BR" sz="1600"/>
              <a:t>c) Reitor autoriza servidor para exterior e Gov. autoriza Reitor para exterior;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pt-BR" sz="1600"/>
              <a:t>d) Submissão ao controle do Tribunal de Contas Estado e União.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4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CaixaDeTexto 5"/>
          <p:cNvSpPr txBox="1">
            <a:spLocks noChangeArrowheads="1"/>
          </p:cNvSpPr>
          <p:nvPr/>
        </p:nvSpPr>
        <p:spPr bwMode="auto">
          <a:xfrm>
            <a:off x="9525" y="86677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O modelo de financiamento da UDESC</a:t>
            </a:r>
          </a:p>
        </p:txBody>
      </p:sp>
      <p:sp>
        <p:nvSpPr>
          <p:cNvPr id="20483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20484" name="Picture 7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8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/>
              <a:t/>
            </a:r>
            <a:br>
              <a:rPr lang="pt-BR"/>
            </a:br>
            <a:endParaRPr lang="pt-BR"/>
          </a:p>
        </p:txBody>
      </p:sp>
      <p:sp>
        <p:nvSpPr>
          <p:cNvPr id="20487" name="Retângulo 16"/>
          <p:cNvSpPr>
            <a:spLocks noChangeArrowheads="1"/>
          </p:cNvSpPr>
          <p:nvPr/>
        </p:nvSpPr>
        <p:spPr bwMode="auto">
          <a:xfrm>
            <a:off x="9525" y="1484313"/>
            <a:ext cx="9026525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Clr>
                <a:srgbClr val="000099"/>
              </a:buClr>
            </a:pPr>
            <a:r>
              <a:rPr lang="pt-BR">
                <a:sym typeface="Wingdings" pitchFamily="2" charset="2"/>
              </a:rPr>
              <a:t></a:t>
            </a:r>
            <a:r>
              <a:rPr lang="pt-BR"/>
              <a:t> </a:t>
            </a:r>
            <a:r>
              <a:rPr lang="pt-BR" sz="1500" b="1"/>
              <a:t>DECRETO SC 6.401/1990</a:t>
            </a:r>
            <a:r>
              <a:rPr lang="pt-BR" sz="1500"/>
              <a:t> - Aprova o Estatuto da Fundação UDESC, como universidade pública, desvinculada da FESC.</a:t>
            </a:r>
            <a:endParaRPr lang="pt-BR" sz="1500" b="1"/>
          </a:p>
          <a:p>
            <a:pPr marL="457200" indent="-457200" algn="just">
              <a:buClr>
                <a:srgbClr val="000099"/>
              </a:buClr>
            </a:pPr>
            <a:r>
              <a:rPr lang="pt-BR" sz="1500"/>
              <a:t>Art. 6º - A UDESC goza de </a:t>
            </a:r>
            <a:r>
              <a:rPr lang="pt-BR" sz="1500">
                <a:solidFill>
                  <a:srgbClr val="FF0000"/>
                </a:solidFill>
              </a:rPr>
              <a:t>autonomia</a:t>
            </a:r>
            <a:r>
              <a:rPr lang="pt-BR" sz="1500"/>
              <a:t> didático-científica, administrativa e de </a:t>
            </a:r>
            <a:r>
              <a:rPr lang="pt-BR" sz="1500">
                <a:solidFill>
                  <a:srgbClr val="FF0000"/>
                </a:solidFill>
              </a:rPr>
              <a:t>gestão financeira</a:t>
            </a:r>
            <a:r>
              <a:rPr lang="pt-BR" sz="1500"/>
              <a:t>, patrimonial e disciplinar, nos termos da Lei e deste Estatuto.</a:t>
            </a:r>
            <a:endParaRPr lang="pt-PT" sz="1500"/>
          </a:p>
        </p:txBody>
      </p:sp>
      <p:sp>
        <p:nvSpPr>
          <p:cNvPr id="9" name="Retângulo 16"/>
          <p:cNvSpPr>
            <a:spLocks noChangeArrowheads="1"/>
          </p:cNvSpPr>
          <p:nvPr/>
        </p:nvSpPr>
        <p:spPr bwMode="auto">
          <a:xfrm>
            <a:off x="0" y="4652963"/>
            <a:ext cx="9026525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ym typeface="Wingdings" pitchFamily="2" charset="2"/>
              </a:rPr>
              <a:t></a:t>
            </a:r>
            <a:r>
              <a:rPr lang="pt-BR"/>
              <a:t> </a:t>
            </a:r>
            <a:r>
              <a:rPr lang="pt-BR" sz="1500" b="1"/>
              <a:t>Atual Estatuto da UDESC (Decreto SC 4.184/2006), parágrafo 2º:</a:t>
            </a:r>
          </a:p>
          <a:p>
            <a:pPr algn="just"/>
            <a:r>
              <a:rPr lang="pt-BR" sz="1500"/>
              <a:t>“A UDESC é uma instituição pública de educação, sem fins lucrativos, com prazo de duração indeterminado, que goza de </a:t>
            </a:r>
            <a:r>
              <a:rPr lang="pt-BR" sz="1500">
                <a:solidFill>
                  <a:srgbClr val="FF0000"/>
                </a:solidFill>
              </a:rPr>
              <a:t>autonomia </a:t>
            </a:r>
            <a:r>
              <a:rPr lang="pt-BR" sz="1500"/>
              <a:t>didático-científica, administrativa e de </a:t>
            </a:r>
            <a:r>
              <a:rPr lang="pt-BR" sz="1500">
                <a:solidFill>
                  <a:srgbClr val="FF0000"/>
                </a:solidFill>
              </a:rPr>
              <a:t>gestão financeira</a:t>
            </a:r>
            <a:r>
              <a:rPr lang="pt-BR" sz="1500"/>
              <a:t>, disciplinar e patrimonial .....”</a:t>
            </a:r>
          </a:p>
        </p:txBody>
      </p:sp>
      <p:pic>
        <p:nvPicPr>
          <p:cNvPr id="2048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ângulo 16"/>
          <p:cNvSpPr>
            <a:spLocks noChangeArrowheads="1"/>
          </p:cNvSpPr>
          <p:nvPr/>
        </p:nvSpPr>
        <p:spPr bwMode="auto">
          <a:xfrm>
            <a:off x="0" y="2492375"/>
            <a:ext cx="9026525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Clr>
                <a:srgbClr val="000099"/>
              </a:buClr>
            </a:pPr>
            <a:r>
              <a:rPr lang="pt-BR">
                <a:sym typeface="Wingdings" pitchFamily="2" charset="2"/>
              </a:rPr>
              <a:t></a:t>
            </a:r>
            <a:r>
              <a:rPr lang="pt-PT"/>
              <a:t> </a:t>
            </a:r>
            <a:r>
              <a:rPr lang="pt-PT" sz="1500" b="1"/>
              <a:t>LEI SC 8.332/1991</a:t>
            </a:r>
            <a:r>
              <a:rPr lang="pt-BR" sz="1500"/>
              <a:t> – </a:t>
            </a:r>
            <a:r>
              <a:rPr lang="pt-PT" sz="1500">
                <a:solidFill>
                  <a:srgbClr val="FF0000"/>
                </a:solidFill>
              </a:rPr>
              <a:t>Cria o Quadro de Pessoal Permanente </a:t>
            </a:r>
            <a:r>
              <a:rPr lang="pt-PT" sz="1500"/>
              <a:t>e o Plano de Cargos e Salários da Fundação Universidade do Estado de Santa Catarina - UDESC.</a:t>
            </a:r>
            <a:endParaRPr lang="pt-BR" sz="1500"/>
          </a:p>
          <a:p>
            <a:pPr marL="457200" indent="-457200" algn="just">
              <a:buClr>
                <a:srgbClr val="000099"/>
              </a:buClr>
            </a:pPr>
            <a:r>
              <a:rPr lang="pt-PT" sz="1500"/>
              <a:t>Art. 9º - Para fazer face às </a:t>
            </a:r>
            <a:r>
              <a:rPr lang="pt-PT" sz="1500">
                <a:solidFill>
                  <a:srgbClr val="FF0000"/>
                </a:solidFill>
              </a:rPr>
              <a:t>despesas</a:t>
            </a:r>
            <a:r>
              <a:rPr lang="pt-PT" sz="1500"/>
              <a:t> decorrentes</a:t>
            </a:r>
            <a:r>
              <a:rPr lang="pt-PT" sz="1500">
                <a:solidFill>
                  <a:srgbClr val="FF0000"/>
                </a:solidFill>
              </a:rPr>
              <a:t> desta Lei </a:t>
            </a:r>
            <a:r>
              <a:rPr lang="pt-PT" sz="1500"/>
              <a:t>e da </a:t>
            </a:r>
            <a:r>
              <a:rPr lang="pt-PT" sz="1500">
                <a:solidFill>
                  <a:srgbClr val="FF0000"/>
                </a:solidFill>
              </a:rPr>
              <a:t>manutenção da UDESC</a:t>
            </a:r>
            <a:r>
              <a:rPr lang="pt-PT" sz="1500"/>
              <a:t>, o Governo do Estado repassará...:</a:t>
            </a:r>
          </a:p>
          <a:p>
            <a:pPr marL="457200" indent="-457200"/>
            <a:r>
              <a:rPr lang="pt-PT" sz="1500"/>
              <a:t>I – </a:t>
            </a:r>
            <a:r>
              <a:rPr lang="pt-PT" sz="1500">
                <a:solidFill>
                  <a:srgbClr val="FF0000"/>
                </a:solidFill>
              </a:rPr>
              <a:t>1% (um por cento) </a:t>
            </a:r>
            <a:r>
              <a:rPr lang="pt-PT" sz="1500"/>
              <a:t>nos meses de Julho, agosto e setembro de 1991;</a:t>
            </a:r>
          </a:p>
          <a:p>
            <a:pPr marL="457200" indent="-457200"/>
            <a:r>
              <a:rPr lang="pt-PT" sz="1500"/>
              <a:t>II ‑ </a:t>
            </a:r>
            <a:r>
              <a:rPr lang="pt-PT" sz="1500">
                <a:solidFill>
                  <a:srgbClr val="FF0000"/>
                </a:solidFill>
              </a:rPr>
              <a:t>1,2% (um virgula dois por cento) </a:t>
            </a:r>
            <a:r>
              <a:rPr lang="pt-PT" sz="1500"/>
              <a:t>nos meses de outubro, novembro e dezembro de 1991.</a:t>
            </a:r>
          </a:p>
          <a:p>
            <a:pPr marL="457200" indent="-457200" algn="just">
              <a:buClr>
                <a:srgbClr val="000099"/>
              </a:buClr>
            </a:pPr>
            <a:r>
              <a:rPr lang="pt-PT" sz="1500"/>
              <a:t>Art. 12 ‑ Por ato do Governador do Estado será constituído Grupo de Trabalho, composto por representantes do Governo e da Universidade, para propor percentuais e valores de participação na Receita Líquida do Estado ... “  =&gt; </a:t>
            </a:r>
            <a:r>
              <a:rPr lang="pt-PT" sz="1500" b="1">
                <a:solidFill>
                  <a:srgbClr val="FF0000"/>
                </a:solidFill>
              </a:rPr>
              <a:t>Percentual de 1,95% em 1992</a:t>
            </a:r>
          </a:p>
        </p:txBody>
      </p:sp>
      <p:sp>
        <p:nvSpPr>
          <p:cNvPr id="3" name="Retângulo 16"/>
          <p:cNvSpPr>
            <a:spLocks noChangeArrowheads="1"/>
          </p:cNvSpPr>
          <p:nvPr/>
        </p:nvSpPr>
        <p:spPr bwMode="auto">
          <a:xfrm>
            <a:off x="0" y="5661025"/>
            <a:ext cx="9026525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>
                <a:sym typeface="Wingdings" pitchFamily="2" charset="2"/>
              </a:rPr>
              <a:t></a:t>
            </a:r>
            <a:r>
              <a:rPr lang="pt-BR"/>
              <a:t> </a:t>
            </a:r>
            <a:r>
              <a:rPr lang="pt-BR" sz="1500" b="1"/>
              <a:t>Mudanças do Percentual da Udesc (via LDO):</a:t>
            </a:r>
          </a:p>
          <a:p>
            <a:pPr algn="just">
              <a:buFontTx/>
              <a:buChar char="-"/>
            </a:pPr>
            <a:r>
              <a:rPr lang="pt-BR" sz="1500"/>
              <a:t> Em 2007, passou para </a:t>
            </a:r>
            <a:r>
              <a:rPr lang="pt-BR" sz="1500">
                <a:solidFill>
                  <a:srgbClr val="FF0000"/>
                </a:solidFill>
              </a:rPr>
              <a:t>2,05%</a:t>
            </a:r>
            <a:r>
              <a:rPr lang="pt-BR" sz="1500"/>
              <a:t> com a expansão para Ibirama e Laguna</a:t>
            </a:r>
          </a:p>
          <a:p>
            <a:pPr algn="just">
              <a:buFontTx/>
              <a:buChar char="-"/>
            </a:pPr>
            <a:r>
              <a:rPr lang="pt-BR" sz="1500"/>
              <a:t> Em 2011, passou para </a:t>
            </a:r>
            <a:r>
              <a:rPr lang="pt-BR" sz="1500">
                <a:solidFill>
                  <a:srgbClr val="FF0000"/>
                </a:solidFill>
              </a:rPr>
              <a:t>2,10%</a:t>
            </a:r>
            <a:r>
              <a:rPr lang="pt-BR" sz="1500"/>
              <a:t> com a expansão para Bal. Camboriú</a:t>
            </a:r>
          </a:p>
          <a:p>
            <a:pPr algn="just">
              <a:buFontTx/>
              <a:buChar char="-"/>
            </a:pPr>
            <a:r>
              <a:rPr lang="pt-BR" sz="1500"/>
              <a:t> Em 2012, passou para </a:t>
            </a:r>
            <a:r>
              <a:rPr lang="pt-BR" sz="1500">
                <a:solidFill>
                  <a:srgbClr val="FF0000"/>
                </a:solidFill>
              </a:rPr>
              <a:t>2,49%</a:t>
            </a:r>
            <a:r>
              <a:rPr lang="pt-BR" sz="1500"/>
              <a:t> com a retirada do Fundeb do cálculo da 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CaixaDeTexto 5"/>
          <p:cNvSpPr txBox="1">
            <a:spLocks noChangeArrowheads="1"/>
          </p:cNvSpPr>
          <p:nvPr/>
        </p:nvSpPr>
        <p:spPr bwMode="auto">
          <a:xfrm>
            <a:off x="0" y="8128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Sustentabilidade financeira – LDO SC</a:t>
            </a:r>
          </a:p>
        </p:txBody>
      </p:sp>
      <p:sp>
        <p:nvSpPr>
          <p:cNvPr id="21507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21508" name="Picture 7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8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/>
              <a:t/>
            </a:r>
            <a:br>
              <a:rPr lang="pt-BR"/>
            </a:br>
            <a:endParaRPr lang="pt-BR"/>
          </a:p>
        </p:txBody>
      </p:sp>
      <p:sp>
        <p:nvSpPr>
          <p:cNvPr id="21511" name="Retângulo 16"/>
          <p:cNvSpPr>
            <a:spLocks noChangeArrowheads="1"/>
          </p:cNvSpPr>
          <p:nvPr/>
        </p:nvSpPr>
        <p:spPr bwMode="auto">
          <a:xfrm>
            <a:off x="9525" y="1484313"/>
            <a:ext cx="90265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b="1"/>
              <a:t>LEI SC 15.857/2012 </a:t>
            </a:r>
            <a:r>
              <a:rPr lang="pt-BR" sz="1600"/>
              <a:t>- Dispõe sobre as diretrizes orçamentárias para o exercício financeiro do ano de 2013:  </a:t>
            </a:r>
            <a:r>
              <a:rPr lang="pt-BR" sz="1600" b="1"/>
              <a:t>Art. 24: </a:t>
            </a:r>
            <a:r>
              <a:rPr lang="pt-BR" sz="1600"/>
              <a:t>Na elaboração dos orçamentos...serão observados os seguintes limites percentuais de despesas em relação à Receita Líquida Disponível (</a:t>
            </a:r>
            <a:r>
              <a:rPr lang="pt-BR" sz="1600" b="1"/>
              <a:t>RLD</a:t>
            </a:r>
            <a:r>
              <a:rPr lang="pt-BR" sz="1600"/>
              <a:t>):</a:t>
            </a:r>
            <a:endParaRPr lang="pt-BR" sz="1000"/>
          </a:p>
          <a:p>
            <a:r>
              <a:rPr lang="pt-BR" sz="1600"/>
              <a:t>I - Assembleia Legislativa do Estado: 4,51%;</a:t>
            </a:r>
          </a:p>
          <a:p>
            <a:r>
              <a:rPr lang="pt-BR" sz="1600"/>
              <a:t>II - Tribunal de Contas do Estado: 1,66%;</a:t>
            </a:r>
          </a:p>
          <a:p>
            <a:r>
              <a:rPr lang="pt-BR" sz="1600"/>
              <a:t>III - Tribunal de Justiça do Estado: 9,31% </a:t>
            </a:r>
          </a:p>
          <a:p>
            <a:r>
              <a:rPr lang="pt-BR" sz="1600"/>
              <a:t>IV - Ministério Público: 3,91% ; e</a:t>
            </a:r>
          </a:p>
          <a:p>
            <a:r>
              <a:rPr lang="pt-BR" sz="1600">
                <a:solidFill>
                  <a:srgbClr val="FF0000"/>
                </a:solidFill>
              </a:rPr>
              <a:t>V - Fundação UDESC: 2,49%.</a:t>
            </a:r>
          </a:p>
        </p:txBody>
      </p:sp>
      <p:pic>
        <p:nvPicPr>
          <p:cNvPr id="21512" name="tabl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4365625"/>
            <a:ext cx="8426450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tângulo 16"/>
          <p:cNvSpPr>
            <a:spLocks noChangeArrowheads="1"/>
          </p:cNvSpPr>
          <p:nvPr/>
        </p:nvSpPr>
        <p:spPr bwMode="auto">
          <a:xfrm>
            <a:off x="179388" y="6308725"/>
            <a:ext cx="8724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buFont typeface="Arial" charset="0"/>
              <a:buNone/>
            </a:pPr>
            <a:r>
              <a:rPr lang="pt-BR">
                <a:sym typeface="Wingdings" pitchFamily="2" charset="2"/>
              </a:rPr>
              <a:t> Não estão computadas as emendas parlamentares (~R$15milhões)</a:t>
            </a:r>
            <a:endParaRPr lang="pt-BR"/>
          </a:p>
        </p:txBody>
      </p:sp>
      <p:pic>
        <p:nvPicPr>
          <p:cNvPr id="21514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6" name="Retângulo 16"/>
          <p:cNvSpPr>
            <a:spLocks noChangeArrowheads="1"/>
          </p:cNvSpPr>
          <p:nvPr/>
        </p:nvSpPr>
        <p:spPr bwMode="auto">
          <a:xfrm>
            <a:off x="0" y="3644900"/>
            <a:ext cx="9026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b="1"/>
              <a:t>Art. 171 - Constituição SC </a:t>
            </a:r>
            <a:r>
              <a:rPr lang="pt-BR" sz="1600"/>
              <a:t>– Cria o </a:t>
            </a:r>
            <a:r>
              <a:rPr lang="pt-BR" sz="1600">
                <a:solidFill>
                  <a:srgbClr val="000000"/>
                </a:solidFill>
                <a:latin typeface="Verdana" pitchFamily="34" charset="0"/>
              </a:rPr>
              <a:t>Fundo de Apoio </a:t>
            </a:r>
            <a:r>
              <a:rPr lang="pt-BR" sz="1600">
                <a:solidFill>
                  <a:srgbClr val="000000"/>
                </a:solidFill>
                <a:latin typeface="Arial"/>
              </a:rPr>
              <a:t>à</a:t>
            </a:r>
            <a:r>
              <a:rPr lang="pt-BR" sz="1600">
                <a:solidFill>
                  <a:srgbClr val="000000"/>
                </a:solidFill>
                <a:latin typeface="Verdana" pitchFamily="34" charset="0"/>
              </a:rPr>
              <a:t> Manuten</a:t>
            </a:r>
            <a:r>
              <a:rPr lang="pt-BR" sz="1600">
                <a:solidFill>
                  <a:srgbClr val="000000"/>
                </a:solidFill>
                <a:latin typeface="Arial"/>
              </a:rPr>
              <a:t>ç</a:t>
            </a:r>
            <a:r>
              <a:rPr lang="pt-BR" sz="1600">
                <a:solidFill>
                  <a:srgbClr val="000000"/>
                </a:solidFill>
                <a:latin typeface="Verdana" pitchFamily="34" charset="0"/>
              </a:rPr>
              <a:t>ão e ao Desenvolvimento da Educa</a:t>
            </a:r>
            <a:r>
              <a:rPr lang="pt-BR" sz="1600">
                <a:solidFill>
                  <a:srgbClr val="000000"/>
                </a:solidFill>
                <a:latin typeface="Arial"/>
              </a:rPr>
              <a:t>ç</a:t>
            </a:r>
            <a:r>
              <a:rPr lang="pt-BR" sz="1600">
                <a:solidFill>
                  <a:srgbClr val="000000"/>
                </a:solidFill>
                <a:latin typeface="Verdana" pitchFamily="34" charset="0"/>
              </a:rPr>
              <a:t>ão Superior no Estado de Santa Catarina:</a:t>
            </a:r>
            <a:r>
              <a:rPr lang="pt-BR" sz="1600">
                <a:solidFill>
                  <a:srgbClr val="FF0000"/>
                </a:solidFill>
              </a:rPr>
              <a:t> 10% para a UDESC (Lei 375/2007)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/>
      <p:bldP spid="215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5" descr="http://www.udesc.br/imagens/secao/administracao_servicos/marca_udesc/Marca_UDESC_vertical_assin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38" y="0"/>
            <a:ext cx="12874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CaixaDeTexto 5"/>
          <p:cNvSpPr txBox="1">
            <a:spLocks noChangeArrowheads="1"/>
          </p:cNvSpPr>
          <p:nvPr/>
        </p:nvSpPr>
        <p:spPr bwMode="auto">
          <a:xfrm>
            <a:off x="9525" y="8128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rgbClr val="003300"/>
                </a:solidFill>
                <a:latin typeface="Calibri" pitchFamily="34" charset="0"/>
              </a:rPr>
              <a:t>Sustentabilidade financeira – Cotas financeiras</a:t>
            </a:r>
          </a:p>
        </p:txBody>
      </p:sp>
      <p:sp>
        <p:nvSpPr>
          <p:cNvPr id="22531" name="Retângulo 12"/>
          <p:cNvSpPr>
            <a:spLocks noChangeArrowheads="1"/>
          </p:cNvSpPr>
          <p:nvPr/>
        </p:nvSpPr>
        <p:spPr bwMode="auto">
          <a:xfrm>
            <a:off x="0" y="1341438"/>
            <a:ext cx="7092950" cy="1428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22532" name="Picture 7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8" descr="http://www.joinville.udesc.br/portal/img/dot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/>
              <a:t/>
            </a:r>
            <a:br>
              <a:rPr lang="pt-BR"/>
            </a:br>
            <a:endParaRPr lang="pt-BR"/>
          </a:p>
        </p:txBody>
      </p:sp>
      <p:sp>
        <p:nvSpPr>
          <p:cNvPr id="15367" name="Retângulo 16"/>
          <p:cNvSpPr>
            <a:spLocks noChangeArrowheads="1"/>
          </p:cNvSpPr>
          <p:nvPr/>
        </p:nvSpPr>
        <p:spPr bwMode="auto">
          <a:xfrm>
            <a:off x="9526" y="1484313"/>
            <a:ext cx="902697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1600" b="1" dirty="0"/>
              <a:t>DECRETO SC 1.364/2013 </a:t>
            </a:r>
            <a:r>
              <a:rPr lang="pt-BR" sz="1600" dirty="0"/>
              <a:t>(com base no Art. 17 da LDO) - Aprova a programação financeira e o cronograma de execução mensal de desembolso de recursos estaduais para o exercício financeiro de 2013 ,  Art. 1</a:t>
            </a:r>
            <a:r>
              <a:rPr lang="pt-BR" sz="1600" strike="sngStrike" dirty="0"/>
              <a:t>º</a:t>
            </a:r>
            <a:r>
              <a:rPr lang="pt-BR" sz="1600" dirty="0"/>
              <a:t> : “Ficam aprovados a programação financeira e o cronograma de execução mensal de desembolso de recursos estaduais para o exercício financeiro de 2013, na forma do Anexo I deste Decreto.” </a:t>
            </a:r>
          </a:p>
        </p:txBody>
      </p:sp>
      <p:graphicFrame>
        <p:nvGraphicFramePr>
          <p:cNvPr id="22575" name="Group 47"/>
          <p:cNvGraphicFramePr>
            <a:graphicFrameLocks noGrp="1"/>
          </p:cNvGraphicFramePr>
          <p:nvPr/>
        </p:nvGraphicFramePr>
        <p:xfrm>
          <a:off x="1042988" y="3357563"/>
          <a:ext cx="6454775" cy="2805112"/>
        </p:xfrm>
        <a:graphic>
          <a:graphicData uri="http://schemas.openxmlformats.org/drawingml/2006/table">
            <a:tbl>
              <a:tblPr/>
              <a:tblGrid>
                <a:gridCol w="1374775"/>
                <a:gridCol w="1835150"/>
                <a:gridCol w="1697037"/>
                <a:gridCol w="1547813"/>
              </a:tblGrid>
              <a:tr h="7889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Fonte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Valor Previsto LOA 2013 (R$)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Cota Financeira Liberada (R$)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Diferença(R$)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259.127.204,00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247.034.259,00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-12.092.945,00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7.515.849,00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6.764.264,16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-751.584,84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4.188.916,00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3.824.884,80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-364.031,20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Outras Fontes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13.650.420,00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13.650.420,00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284.482.389,00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271.273.827,96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-13.208.561,04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57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334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2869</TotalTime>
  <Words>1969</Words>
  <Application>Microsoft Office PowerPoint</Application>
  <PresentationFormat>On-screen Show (4:3)</PresentationFormat>
  <Paragraphs>302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Modelo de design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7" baseType="lpstr">
      <vt:lpstr>Arial</vt:lpstr>
      <vt:lpstr>Calibri</vt:lpstr>
      <vt:lpstr>ZapfDingbats</vt:lpstr>
      <vt:lpstr>Wingdings</vt:lpstr>
      <vt:lpstr>MyriadPro-Bold</vt:lpstr>
      <vt:lpstr>Times New Roman</vt:lpstr>
      <vt:lpstr>Verdana</vt:lpstr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Universidade do Estado de Santa Catarina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r4crm</dc:creator>
  <cp:lastModifiedBy>Heron</cp:lastModifiedBy>
  <cp:revision>283</cp:revision>
  <dcterms:created xsi:type="dcterms:W3CDTF">2012-07-30T21:29:09Z</dcterms:created>
  <dcterms:modified xsi:type="dcterms:W3CDTF">2013-04-17T22:29:38Z</dcterms:modified>
</cp:coreProperties>
</file>