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272" r:id="rId2"/>
    <p:sldId id="257" r:id="rId3"/>
    <p:sldId id="259" r:id="rId4"/>
    <p:sldId id="260" r:id="rId5"/>
    <p:sldId id="279" r:id="rId6"/>
    <p:sldId id="258" r:id="rId7"/>
    <p:sldId id="262" r:id="rId8"/>
    <p:sldId id="280" r:id="rId9"/>
    <p:sldId id="263" r:id="rId10"/>
    <p:sldId id="261" r:id="rId11"/>
    <p:sldId id="281" r:id="rId12"/>
    <p:sldId id="264" r:id="rId13"/>
    <p:sldId id="282" r:id="rId14"/>
    <p:sldId id="269" r:id="rId15"/>
    <p:sldId id="265" r:id="rId16"/>
    <p:sldId id="266" r:id="rId17"/>
    <p:sldId id="268" r:id="rId18"/>
    <p:sldId id="267" r:id="rId19"/>
    <p:sldId id="283" r:id="rId20"/>
    <p:sldId id="273" r:id="rId21"/>
    <p:sldId id="284" r:id="rId22"/>
    <p:sldId id="275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00" autoAdjust="0"/>
  </p:normalViewPr>
  <p:slideViewPr>
    <p:cSldViewPr snapToGrid="0" snapToObjects="1">
      <p:cViewPr>
        <p:scale>
          <a:sx n="77" d="100"/>
          <a:sy n="77" d="100"/>
        </p:scale>
        <p:origin x="-156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Plan1!$A$2:$A$5</c:f>
              <c:strCache>
                <c:ptCount val="4"/>
                <c:pt idx="0">
                  <c:v>SSA 1</c:v>
                </c:pt>
                <c:pt idx="1">
                  <c:v>SSA 2</c:v>
                </c:pt>
                <c:pt idx="2">
                  <c:v>SSA 3</c:v>
                </c:pt>
                <c:pt idx="3">
                  <c:v>Vestibular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22936.0</c:v>
                </c:pt>
                <c:pt idx="1">
                  <c:v>15591.0</c:v>
                </c:pt>
                <c:pt idx="2">
                  <c:v>10611.0</c:v>
                </c:pt>
                <c:pt idx="3">
                  <c:v>41551.0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F338D-381E-5442-B014-625B20647504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A2319-14FE-E548-BA4F-6DAF9097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577D8-F191-4E4A-91BA-1F95E0EE416B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18/10/12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rocessodeingresso.upe.pe.gov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6076" y="4134318"/>
            <a:ext cx="6400800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Sistema Seriado de Avaliação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SSA</a:t>
            </a:r>
          </a:p>
          <a:p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276456" cy="147002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Processo de Ingresso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76" y="517805"/>
            <a:ext cx="3984193" cy="1831075"/>
          </a:xfrm>
          <a:prstGeom prst="rect">
            <a:avLst/>
          </a:prstGeom>
          <a:noFill/>
        </p:spPr>
      </p:pic>
      <p:pic>
        <p:nvPicPr>
          <p:cNvPr id="5" name="Imagem 4" descr="prograd[1]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69" y="5993523"/>
            <a:ext cx="2016224" cy="82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CP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861504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805" y="5570891"/>
            <a:ext cx="2061936" cy="128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87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CAMINHOS TRILHADOS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Diálogo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com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gestores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professores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das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redes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pública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privada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À Universidade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coube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não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apenas ouvir o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Ensino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M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édio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, mas compartilhar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decisões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Base -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referências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nacionais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Educação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Básicas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 e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atrizes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H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abilidades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C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ompetências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do ENEM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05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Capacitação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Professores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elaboradores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itens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Ensino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Médio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Seleção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Elaboradores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experiência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Educação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Básica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espírito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inovador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  e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humildade</a:t>
            </a: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Pactos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492198"/>
            <a:ext cx="7583487" cy="38263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sz="7200" dirty="0" smtClean="0"/>
          </a:p>
          <a:p>
            <a:pPr algn="just"/>
            <a:r>
              <a:rPr lang="pt-BR" sz="8800" dirty="0">
                <a:solidFill>
                  <a:srgbClr val="000000"/>
                </a:solidFill>
                <a:latin typeface="Arial Black"/>
                <a:cs typeface="Arial Black"/>
              </a:rPr>
              <a:t>F</a:t>
            </a:r>
            <a:r>
              <a:rPr lang="pt-BR" sz="8800" dirty="0" smtClean="0">
                <a:solidFill>
                  <a:srgbClr val="000000"/>
                </a:solidFill>
                <a:latin typeface="Arial Black"/>
                <a:cs typeface="Arial Black"/>
              </a:rPr>
              <a:t>oco do processo</a:t>
            </a:r>
            <a:r>
              <a:rPr lang="pt-BR" sz="88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pt-BR" sz="8800" dirty="0" smtClean="0">
                <a:solidFill>
                  <a:srgbClr val="000000"/>
                </a:solidFill>
                <a:latin typeface="Arial Black"/>
                <a:cs typeface="Arial Black"/>
              </a:rPr>
              <a:t>- um novo modelo de avaliação</a:t>
            </a:r>
            <a:r>
              <a:rPr lang="pt-BR" sz="88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</a:p>
          <a:p>
            <a:pPr algn="just"/>
            <a:endParaRPr lang="pt-BR" sz="88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indent="0" algn="just">
              <a:buNone/>
            </a:pPr>
            <a:r>
              <a:rPr lang="pt-BR" sz="8800" dirty="0" smtClean="0">
                <a:solidFill>
                  <a:srgbClr val="000000"/>
                </a:solidFill>
                <a:latin typeface="Arial Black"/>
                <a:cs typeface="Arial Black"/>
              </a:rPr>
              <a:t>colaboração, complementariedade e integração dos conteúdos das diferentes áreas interdisciplinares</a:t>
            </a:r>
            <a:r>
              <a:rPr lang="pt-BR" sz="8800" dirty="0" smtClean="0">
                <a:solidFill>
                  <a:srgbClr val="000000"/>
                </a:solidFill>
                <a:latin typeface="Arial Black"/>
                <a:cs typeface="Arial Black"/>
              </a:rPr>
              <a:t>.</a:t>
            </a:r>
          </a:p>
          <a:p>
            <a:pPr marL="0" indent="0" algn="just">
              <a:buNone/>
            </a:pPr>
            <a:endParaRPr lang="pt-BR" sz="88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sz="8800" dirty="0" smtClean="0">
                <a:solidFill>
                  <a:srgbClr val="000000"/>
                </a:solidFill>
                <a:latin typeface="Arial Black"/>
                <a:cs typeface="Arial Black"/>
              </a:rPr>
              <a:t>Conteúdos servindo de suporte para o desenvolvimento de competências e habilidades</a:t>
            </a:r>
            <a:r>
              <a:rPr lang="pt-BR" sz="8800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pt-BR" sz="88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indent="0" algn="just">
              <a:buNone/>
            </a:pPr>
            <a:r>
              <a:rPr lang="pt-BR" sz="8800" dirty="0" smtClean="0">
                <a:solidFill>
                  <a:srgbClr val="000000"/>
                </a:solidFill>
                <a:latin typeface="Arial Black"/>
                <a:cs typeface="Arial Black"/>
              </a:rPr>
              <a:t>Conhecimento a serviço da transformação da sociedade e da cultura e do desenvolvimento do estado;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endParaRPr lang="pt-BR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28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P</a:t>
            </a:r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erspectiva </a:t>
            </a:r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de contextualização, criando oportunidades para o estudante, a partir de experiências concretas, significativas de sua aprendizagem</a:t>
            </a:r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indent="0" algn="just">
              <a:buNone/>
            </a:pPr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specificidades </a:t>
            </a:r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de áreas, tais como:  Linguagens, Códigos e suas Tecnologias; Ciências da Natureza, Matemática e suas Tecnologias e Ciências Humanas e suas tecnologias.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5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MODELO DE AVALIAÇÃO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REALIZADO EM TRÊS ANOS CONSECUTIVOS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20% do total de </a:t>
            </a:r>
            <a:r>
              <a:rPr lang="en-US" dirty="0" err="1" smtClean="0">
                <a:solidFill>
                  <a:srgbClr val="000000"/>
                </a:solidFill>
              </a:rPr>
              <a:t>vagas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inicialmente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40% 2014, </a:t>
            </a:r>
            <a:r>
              <a:rPr lang="en-US" dirty="0" err="1" smtClean="0">
                <a:solidFill>
                  <a:srgbClr val="000000"/>
                </a:solidFill>
              </a:rPr>
              <a:t>composição</a:t>
            </a:r>
            <a:r>
              <a:rPr lang="en-US" dirty="0" smtClean="0">
                <a:solidFill>
                  <a:srgbClr val="000000"/>
                </a:solidFill>
              </a:rPr>
              <a:t> da nota com o ENEM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20%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alunos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escola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pública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Conteúdo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Programático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pactuado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todo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ciclo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485571" y="4880429"/>
            <a:ext cx="4154715" cy="115730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685142" y="4880429"/>
            <a:ext cx="410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Iniciado</a:t>
            </a:r>
            <a:r>
              <a:rPr lang="en-US" sz="3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em</a:t>
            </a:r>
            <a:r>
              <a:rPr lang="en-US" sz="3200" dirty="0" smtClean="0">
                <a:solidFill>
                  <a:srgbClr val="000000"/>
                </a:solidFill>
                <a:latin typeface="Arial Black"/>
                <a:cs typeface="Arial Black"/>
              </a:rPr>
              <a:t> 2008</a:t>
            </a:r>
          </a:p>
          <a:p>
            <a:r>
              <a:rPr lang="en-US" sz="3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Ciclos</a:t>
            </a:r>
            <a:r>
              <a:rPr lang="en-US" sz="3200" dirty="0" smtClean="0">
                <a:solidFill>
                  <a:srgbClr val="000000"/>
                </a:solidFill>
                <a:latin typeface="Arial Black"/>
                <a:cs typeface="Arial Black"/>
              </a:rPr>
              <a:t> - 3</a:t>
            </a:r>
            <a:endParaRPr lang="en-US"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28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MODELO DE AVALIAÇÃO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Avaliações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realizadas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ao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término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cada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ano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Ensino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Médio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Inexistência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Provas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Específicas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- </a:t>
            </a:r>
            <a:r>
              <a:rPr lang="pt-BR" sz="2400" dirty="0">
                <a:solidFill>
                  <a:srgbClr val="142A49"/>
                </a:solidFill>
                <a:latin typeface="Arial Black"/>
                <a:cs typeface="Arial Black"/>
              </a:rPr>
              <a:t>O diferencial está no domínio que o candidato deverá ter em determinadas áreas do conhecimento, tidas como basilares para sua formação na graduação, e não no nível de prova que é </a:t>
            </a:r>
            <a:r>
              <a:rPr lang="pt-BR" sz="2400" dirty="0" smtClean="0">
                <a:solidFill>
                  <a:srgbClr val="142A49"/>
                </a:solidFill>
                <a:latin typeface="Arial Black"/>
                <a:cs typeface="Arial Black"/>
              </a:rPr>
              <a:t>aplicada</a:t>
            </a:r>
            <a:r>
              <a:rPr lang="pt-BR" sz="2400" dirty="0" smtClean="0">
                <a:solidFill>
                  <a:srgbClr val="142A49"/>
                </a:solidFill>
                <a:latin typeface="Arial Black"/>
                <a:cs typeface="Arial Black"/>
              </a:rPr>
              <a:t>;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142A49"/>
              </a:solidFill>
              <a:latin typeface="Arial Black"/>
              <a:cs typeface="Arial Black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Escolha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Profissão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conclusão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processo</a:t>
            </a: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90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565025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Provas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realizadas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dias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SSA 1 e 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7758" b="-7758"/>
          <a:stretch>
            <a:fillRect/>
          </a:stretch>
        </p:blipFill>
        <p:spPr/>
      </p:pic>
      <p:pic>
        <p:nvPicPr>
          <p:cNvPr id="7" name="Picture 8" descr="CP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3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SSA 3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466" b="3466"/>
          <a:stretch>
            <a:fillRect/>
          </a:stretch>
        </p:blipFill>
        <p:spPr/>
      </p:pic>
      <p:pic>
        <p:nvPicPr>
          <p:cNvPr id="5" name="Picture 8" descr="CP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50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COMPOSIÇÃO DA NOTA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00676"/>
            <a:ext cx="7583487" cy="420893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Arial Black"/>
                <a:cs typeface="Arial Black"/>
              </a:rPr>
              <a:t>A </a:t>
            </a:r>
            <a:r>
              <a:rPr lang="pt-BR" sz="2800" dirty="0">
                <a:solidFill>
                  <a:srgbClr val="000000"/>
                </a:solidFill>
                <a:latin typeface="Arial Black"/>
                <a:cs typeface="Arial Black"/>
              </a:rPr>
              <a:t>nota final do candidato será a média aritmética ponderada das notas de cada uma das três fases</a:t>
            </a:r>
            <a:r>
              <a:rPr lang="pt-BR" sz="2800" dirty="0" smtClean="0">
                <a:solidFill>
                  <a:srgbClr val="000000"/>
                </a:solidFill>
                <a:latin typeface="Arial Black"/>
                <a:cs typeface="Arial Black"/>
              </a:rPr>
              <a:t>.</a:t>
            </a:r>
          </a:p>
          <a:p>
            <a:pPr marL="114300" indent="0" algn="just">
              <a:buNone/>
            </a:pPr>
            <a:endParaRPr lang="pt-BR" sz="28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Arial Black"/>
                <a:cs typeface="Arial Black"/>
              </a:rPr>
              <a:t>1ª fase - peso </a:t>
            </a:r>
            <a:r>
              <a:rPr lang="pt-BR" sz="2800" dirty="0" smtClean="0">
                <a:solidFill>
                  <a:srgbClr val="000000"/>
                </a:solidFill>
                <a:latin typeface="Arial Black"/>
                <a:cs typeface="Arial Black"/>
              </a:rPr>
              <a:t>3 </a:t>
            </a:r>
            <a:endParaRPr lang="pt-BR" sz="28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Arial Black"/>
                <a:cs typeface="Arial Black"/>
              </a:rPr>
              <a:t>2ª fase - peso 3</a:t>
            </a: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Arial Black"/>
                <a:cs typeface="Arial Black"/>
              </a:rPr>
              <a:t>3ª fase - peso </a:t>
            </a:r>
            <a:r>
              <a:rPr lang="pt-BR" sz="2800" dirty="0" smtClean="0">
                <a:solidFill>
                  <a:srgbClr val="000000"/>
                </a:solidFill>
                <a:latin typeface="Arial Black"/>
                <a:cs typeface="Arial Black"/>
              </a:rPr>
              <a:t>4</a:t>
            </a:r>
            <a:endParaRPr lang="pt-BR" sz="28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>
              <a:buFont typeface="Arial" pitchFamily="34" charset="0"/>
              <a:buChar char="•"/>
            </a:pPr>
            <a:endParaRPr lang="pt-BR" sz="28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endParaRPr lang="en-US" sz="4000" dirty="0"/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11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Arial Black"/>
                <a:cs typeface="Arial Black"/>
              </a:rPr>
              <a:t>As notas da 1ª e da 2ª fase - somatório dos números de pontos  obtidos no conjunto de blocos de questões das provas de cada uma dessas fases;</a:t>
            </a:r>
          </a:p>
          <a:p>
            <a:pPr algn="just"/>
            <a:endParaRPr lang="pt-BR" sz="28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sz="2800" dirty="0" smtClean="0">
                <a:solidFill>
                  <a:srgbClr val="000000"/>
                </a:solidFill>
                <a:latin typeface="Arial Black"/>
                <a:cs typeface="Arial Black"/>
              </a:rPr>
              <a:t>A nota dos candidatos na 3ª fase será a média aritmética ponderada- Provas e Redação;</a:t>
            </a:r>
          </a:p>
          <a:p>
            <a:pPr algn="just"/>
            <a:endParaRPr lang="pt-BR" sz="28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 Black"/>
                <a:cs typeface="Arial Black"/>
              </a:rPr>
              <a:t>Reprovação – Não alcançar o mínimo de 20% de acertos nos três anos, não obtiver pelo menos um acerto em cada um dos blocos de questões das disciplinas que compõem as provas do SSA da 3ª fase.; na redação da 3ª fase, não alcançar o mínimo de 2 (dois) pontos.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9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Fundamentação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O acesso à Universidade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e a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seus diferentes modelos de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seleção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organização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da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Educação Básica – Ensino Médio.</a:t>
            </a:r>
          </a:p>
          <a:p>
            <a:pPr algn="just"/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Conteúdos Trabalhados;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Enfoque Pedagógico;</a:t>
            </a:r>
          </a:p>
          <a:p>
            <a:pPr algn="just"/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Evidencias da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falência da Educação Básica – equivocadamente atribuída ao processo de acesso (fragilidade da formulação das questões).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220160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1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RESULTADOS ESPERADOS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Construir  </a:t>
            </a:r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um novo modelo de acesso à Educação </a:t>
            </a:r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Superior</a:t>
            </a:r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pt-BR" sz="22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Qualifica</a:t>
            </a:r>
            <a:r>
              <a:rPr lang="en-US" sz="2200" dirty="0" err="1">
                <a:solidFill>
                  <a:srgbClr val="000000"/>
                </a:solidFill>
                <a:latin typeface="Arial Black"/>
                <a:cs typeface="Arial Black"/>
              </a:rPr>
              <a:t>r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a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Educação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Básica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–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Ensino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Médio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en-US" sz="22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Influenciar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na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Matriz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Conhecimento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; </a:t>
            </a:r>
            <a:endParaRPr lang="en-US" sz="22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endParaRPr lang="en-US" sz="22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Imprimir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qualidade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na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formação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Profissional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  <a:endParaRPr lang="en-US" sz="22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endParaRPr lang="en-US" sz="2200" dirty="0">
              <a:latin typeface="Arial Black"/>
              <a:cs typeface="Arial Black"/>
            </a:endParaRPr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734503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Avaliar os resultados alcançados pelos estudantes- Situação Atual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Retroalimentar o Sistema Educacional, mensurando os efeitos da Educação Básica nos estudantes submetidos ao SSA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Interagir com a comunidade científica – estimular estudos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Componentes da comunidade escolar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Pais de alunos .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6392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Inscrições</a:t>
            </a:r>
            <a:endParaRPr lang="pt-BR" sz="28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457200" y="2788136"/>
          <a:ext cx="4038600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Processo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N°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Candidatos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SSA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22936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SSA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15591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SSA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10611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Vestibular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41551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90689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CP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969000"/>
            <a:ext cx="11874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98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pt-BR" sz="2400" b="1" dirty="0" smtClean="0">
                <a:solidFill>
                  <a:schemeClr val="accent2"/>
                </a:solidFill>
              </a:rPr>
              <a:t>                    </a:t>
            </a:r>
            <a:r>
              <a:rPr lang="pt-BR" sz="2400" b="1" dirty="0" smtClean="0">
                <a:solidFill>
                  <a:schemeClr val="accent2"/>
                </a:solidFill>
                <a:latin typeface="Century Gothic" pitchFamily="34" charset="0"/>
              </a:rPr>
              <a:t>PRINCIPAIS CANAIS DE COMUNICAÇÃO</a:t>
            </a:r>
            <a:br>
              <a:rPr lang="pt-BR" sz="2400" b="1" dirty="0" smtClean="0">
                <a:solidFill>
                  <a:schemeClr val="accent2"/>
                </a:solidFill>
                <a:latin typeface="Century Gothic" pitchFamily="34" charset="0"/>
              </a:rPr>
            </a:br>
            <a:r>
              <a:rPr lang="pt-BR" sz="2400" b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435975" cy="5257800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</a:pPr>
            <a:r>
              <a:rPr lang="pt-BR" sz="2000" b="1" dirty="0" smtClean="0">
                <a:latin typeface="Century Gothic" pitchFamily="34" charset="0"/>
              </a:rPr>
              <a:t>        </a:t>
            </a:r>
          </a:p>
          <a:p>
            <a:pPr marL="114300" indent="0" eaLnBrk="1" hangingPunct="1">
              <a:buNone/>
            </a:pPr>
            <a:r>
              <a:rPr lang="pt-BR" sz="2000" b="1" dirty="0" smtClean="0">
                <a:latin typeface="Century Gothic" pitchFamily="34" charset="0"/>
              </a:rPr>
              <a:t>                   </a:t>
            </a:r>
          </a:p>
          <a:p>
            <a:pPr eaLnBrk="1" hangingPunct="1"/>
            <a:endParaRPr lang="pt-BR" sz="2000" b="1" dirty="0">
              <a:latin typeface="Century Gothic" pitchFamily="34" charset="0"/>
              <a:hlinkClick r:id="rId2"/>
            </a:endParaRPr>
          </a:p>
          <a:p>
            <a:pPr eaLnBrk="1" hangingPunct="1"/>
            <a:r>
              <a:rPr lang="pt-BR" sz="2000" b="1" dirty="0" smtClean="0">
                <a:latin typeface="Century Gothic" pitchFamily="34" charset="0"/>
                <a:hlinkClick r:id="rId2"/>
              </a:rPr>
              <a:t>            http</a:t>
            </a:r>
            <a:r>
              <a:rPr lang="pt-BR" sz="2000" b="1" dirty="0" smtClean="0">
                <a:latin typeface="Century Gothic" pitchFamily="34" charset="0"/>
                <a:hlinkClick r:id="rId2"/>
              </a:rPr>
              <a:t>://</a:t>
            </a:r>
            <a:r>
              <a:rPr lang="pt-BR" sz="2000" b="1" dirty="0" smtClean="0">
                <a:latin typeface="Century Gothic" pitchFamily="34" charset="0"/>
                <a:hlinkClick r:id="rId2"/>
              </a:rPr>
              <a:t>processodeingresso.upe.pe.gov.br</a:t>
            </a:r>
            <a:endParaRPr lang="pt-BR" sz="2000" b="1" dirty="0" smtClean="0">
              <a:latin typeface="Century Gothic" pitchFamily="34" charset="0"/>
            </a:endParaRPr>
          </a:p>
          <a:p>
            <a:pPr eaLnBrk="1" hangingPunct="1"/>
            <a:endParaRPr lang="pt-BR" sz="2000" b="1" dirty="0">
              <a:latin typeface="Century Gothic" pitchFamily="34" charset="0"/>
            </a:endParaRPr>
          </a:p>
          <a:p>
            <a:pPr eaLnBrk="1" hangingPunct="1"/>
            <a:endParaRPr lang="pt-BR" sz="2000" b="1" dirty="0" smtClean="0">
              <a:latin typeface="Century Gothic" pitchFamily="34" charset="0"/>
            </a:endParaRPr>
          </a:p>
          <a:p>
            <a:pPr eaLnBrk="1" hangingPunct="1"/>
            <a:endParaRPr lang="pt-BR" sz="2000" dirty="0" smtClean="0">
              <a:latin typeface="Century Gothic" pitchFamily="34" charset="0"/>
            </a:endParaRPr>
          </a:p>
          <a:p>
            <a:pPr eaLnBrk="1" hangingPunct="1"/>
            <a:r>
              <a:rPr lang="pt-BR" sz="2000" b="1" dirty="0" smtClean="0">
                <a:latin typeface="Century Gothic" pitchFamily="34" charset="0"/>
              </a:rPr>
              <a:t>              </a:t>
            </a:r>
            <a:r>
              <a:rPr lang="pt-BR" sz="2000" b="1" dirty="0" err="1" smtClean="0">
                <a:latin typeface="Century Gothic" pitchFamily="34" charset="0"/>
              </a:rPr>
              <a:t>processodeingresso@upe.pe.gov.br</a:t>
            </a:r>
            <a:r>
              <a:rPr lang="pt-BR" sz="2000" b="1" dirty="0" smtClean="0">
                <a:latin typeface="Century Gothic" pitchFamily="34" charset="0"/>
              </a:rPr>
              <a:t> </a:t>
            </a:r>
          </a:p>
          <a:p>
            <a:pPr eaLnBrk="1" hangingPunct="1"/>
            <a:endParaRPr lang="pt-BR" sz="2000" b="1" dirty="0" smtClean="0">
              <a:latin typeface="Century Gothic" pitchFamily="34" charset="0"/>
            </a:endParaRPr>
          </a:p>
          <a:p>
            <a:pPr eaLnBrk="1" hangingPunct="1"/>
            <a:r>
              <a:rPr lang="pt-BR" sz="2000" dirty="0" smtClean="0">
                <a:latin typeface="Century Gothic" pitchFamily="34" charset="0"/>
              </a:rPr>
              <a:t>              </a:t>
            </a:r>
            <a:r>
              <a:rPr lang="pt-BR" sz="2000" b="1" dirty="0" smtClean="0">
                <a:latin typeface="Century Gothic" pitchFamily="34" charset="0"/>
              </a:rPr>
              <a:t>Ingresso UPE</a:t>
            </a:r>
          </a:p>
          <a:p>
            <a:pPr eaLnBrk="1" hangingPunct="1"/>
            <a:endParaRPr lang="pt-BR" sz="2000" dirty="0" smtClean="0">
              <a:latin typeface="Century Gothic" pitchFamily="34" charset="0"/>
            </a:endParaRPr>
          </a:p>
          <a:p>
            <a:pPr eaLnBrk="1" hangingPunct="1"/>
            <a:r>
              <a:rPr lang="pt-BR" sz="2000" dirty="0" smtClean="0">
                <a:latin typeface="Century Gothic" pitchFamily="34" charset="0"/>
              </a:rPr>
              <a:t>              </a:t>
            </a:r>
            <a:r>
              <a:rPr lang="pt-BR" sz="2000" b="1" dirty="0" smtClean="0">
                <a:latin typeface="Century Gothic" pitchFamily="34" charset="0"/>
              </a:rPr>
              <a:t>@Ingresso_UPE_20</a:t>
            </a:r>
          </a:p>
          <a:p>
            <a:pPr eaLnBrk="1" hangingPunct="1">
              <a:buFontTx/>
              <a:buNone/>
            </a:pPr>
            <a:endParaRPr lang="pt-BR" sz="2000" dirty="0" smtClean="0">
              <a:latin typeface="Century Gothic" pitchFamily="34" charset="0"/>
            </a:endParaRPr>
          </a:p>
          <a:p>
            <a:pPr marL="0" indent="0" eaLnBrk="1" hangingPunct="1">
              <a:buNone/>
            </a:pPr>
            <a:endParaRPr lang="pt-BR" sz="2000" b="1" dirty="0" smtClean="0">
              <a:latin typeface="Century Gothic" pitchFamily="34" charset="0"/>
            </a:endParaRPr>
          </a:p>
          <a:p>
            <a:pPr eaLnBrk="1" hangingPunct="1"/>
            <a:endParaRPr lang="pt-BR" sz="2000" dirty="0" smtClean="0">
              <a:latin typeface="Century Gothic" pitchFamily="34" charset="0"/>
            </a:endParaRPr>
          </a:p>
          <a:p>
            <a:pPr eaLnBrk="1" hangingPunct="1"/>
            <a:endParaRPr lang="pt-BR" sz="2000" dirty="0" smtClean="0">
              <a:latin typeface="Century Gothic" pitchFamily="34" charset="0"/>
            </a:endParaRPr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</p:txBody>
      </p:sp>
      <p:pic>
        <p:nvPicPr>
          <p:cNvPr id="3076" name="Picture 2" descr="http://tudosobremarketingdigital.files.wordpress.com/2010/12/tudo_sobre_mkt_dig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681" y="4383711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http://3.bp.blogspot.com/_w7qaaNYrU40/TEnKfggFZCI/AAAAAAAAAJg/VKLH7Jef2G8/s1600/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206" y="5066505"/>
            <a:ext cx="495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CP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04" y="3880474"/>
            <a:ext cx="393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282" y="2176837"/>
            <a:ext cx="5318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692" y="0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2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99399"/>
            <a:ext cx="7583487" cy="949444"/>
          </a:xfrm>
        </p:spPr>
        <p:txBody>
          <a:bodyPr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busca</a:t>
            </a:r>
            <a:r>
              <a:rPr lang="en-US" sz="2400" dirty="0" smtClean="0">
                <a:solidFill>
                  <a:srgbClr val="000000"/>
                </a:solidFill>
                <a:latin typeface="Arial Black"/>
                <a:cs typeface="Arial Black"/>
              </a:rPr>
              <a:t> de um novo </a:t>
            </a:r>
            <a:r>
              <a:rPr lang="en-US" sz="24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modelo</a:t>
            </a:r>
            <a:r>
              <a:rPr lang="en-US" sz="2400" dirty="0" smtClean="0">
                <a:solidFill>
                  <a:srgbClr val="000000"/>
                </a:solidFill>
                <a:latin typeface="Arial Black"/>
                <a:cs typeface="Arial Black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Acesso</a:t>
            </a:r>
            <a:r>
              <a:rPr lang="en-US" sz="24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à</a:t>
            </a:r>
            <a:r>
              <a:rPr lang="en-US" sz="24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Educação</a:t>
            </a:r>
            <a:r>
              <a:rPr lang="en-US" sz="2400" dirty="0" smtClean="0">
                <a:solidFill>
                  <a:srgbClr val="000000"/>
                </a:solidFill>
                <a:latin typeface="Arial Black"/>
                <a:cs typeface="Arial Black"/>
              </a:rPr>
              <a:t> Superior</a:t>
            </a:r>
            <a:endParaRPr lang="en-US" sz="2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4229"/>
            <a:ext cx="7583487" cy="420893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Fuga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….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/>
                <a:cs typeface="Arial Black"/>
              </a:rPr>
              <a:t>A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destramento</a:t>
            </a: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Ensino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Livresco</a:t>
            </a: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Alienação</a:t>
            </a: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Memorização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Mecânica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9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Busca</a:t>
            </a:r>
            <a:r>
              <a:rPr lang="en-US" sz="3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por</a:t>
            </a:r>
            <a:r>
              <a:rPr lang="en-US" sz="3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 Black"/>
                <a:cs typeface="Arial Black"/>
              </a:rPr>
              <a:t>…</a:t>
            </a:r>
            <a:endParaRPr lang="en-US"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3961"/>
            <a:ext cx="8229600" cy="43735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C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onvergir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entre os sistemas de acesso à Educação superior e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à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Educação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Básica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pt-BR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Reconhecer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dos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objetivos próprios do Ensino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Médio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-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formação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da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cidadania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preparação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geral para o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trabalho-desenvolvimento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de competências e habilidades. </a:t>
            </a:r>
            <a:endParaRPr lang="pt-BR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endParaRPr lang="pt-BR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t-BR" dirty="0" smtClean="0">
              <a:latin typeface="Arial Black"/>
              <a:cs typeface="Arial Black"/>
            </a:endParaRPr>
          </a:p>
          <a:p>
            <a:pPr algn="just"/>
            <a:endParaRPr lang="pt-BR" dirty="0">
              <a:latin typeface="Arial Black"/>
              <a:cs typeface="Arial Black"/>
            </a:endParaRPr>
          </a:p>
          <a:p>
            <a:endParaRPr lang="en-US" dirty="0"/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163286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13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contribuir para tornar o educando um cidadão responsável, consciente de seus deveres e direitos, autônomo em suas escolhas e competente para a tomada de decisões e  resolução de problemas. </a:t>
            </a:r>
            <a:endParaRPr lang="pt-BR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Tudo isso exige  nova postura dos educadores. </a:t>
            </a:r>
          </a:p>
          <a:p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9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rial Black"/>
                <a:cs typeface="Arial Black"/>
              </a:rPr>
              <a:t>DILEMAS A RESPONDER</a:t>
            </a:r>
            <a:endParaRPr lang="en-US" sz="2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5286" y="2240340"/>
            <a:ext cx="72934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Como, </a:t>
            </a:r>
            <a:r>
              <a:rPr lang="pt-BR" sz="2000" dirty="0">
                <a:solidFill>
                  <a:srgbClr val="000000"/>
                </a:solidFill>
                <a:latin typeface="Arial Black"/>
                <a:cs typeface="Arial Black"/>
              </a:rPr>
              <a:t>de </a:t>
            </a:r>
            <a:r>
              <a:rPr lang="pt-BR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fato, </a:t>
            </a:r>
            <a:r>
              <a:rPr lang="pt-BR" sz="2000" dirty="0">
                <a:solidFill>
                  <a:srgbClr val="000000"/>
                </a:solidFill>
                <a:latin typeface="Arial Black"/>
                <a:cs typeface="Arial Black"/>
              </a:rPr>
              <a:t>a Educação Superior pode cumprir um papel de destaque, quando a Educação </a:t>
            </a:r>
            <a:r>
              <a:rPr lang="pt-BR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Básica </a:t>
            </a:r>
            <a:r>
              <a:rPr lang="pt-BR" sz="2000" dirty="0">
                <a:solidFill>
                  <a:srgbClr val="000000"/>
                </a:solidFill>
                <a:latin typeface="Arial Black"/>
                <a:cs typeface="Arial Black"/>
              </a:rPr>
              <a:t>N</a:t>
            </a:r>
            <a:r>
              <a:rPr lang="pt-BR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acional </a:t>
            </a:r>
            <a:r>
              <a:rPr lang="pt-BR" sz="2000" dirty="0">
                <a:solidFill>
                  <a:srgbClr val="000000"/>
                </a:solidFill>
                <a:latin typeface="Arial Black"/>
                <a:cs typeface="Arial Black"/>
              </a:rPr>
              <a:t>precisa de mudanças profundas e radicais? </a:t>
            </a:r>
            <a:endParaRPr lang="pt-BR" sz="20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endParaRPr lang="pt-BR" sz="20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Como </a:t>
            </a:r>
            <a:r>
              <a:rPr lang="pt-BR" sz="2000" dirty="0">
                <a:solidFill>
                  <a:srgbClr val="000000"/>
                </a:solidFill>
                <a:latin typeface="Arial Black"/>
                <a:cs typeface="Arial Black"/>
              </a:rPr>
              <a:t>colocar o Sistema </a:t>
            </a:r>
            <a:r>
              <a:rPr lang="pt-BR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de Ingresso ao Nível Superior </a:t>
            </a:r>
            <a:r>
              <a:rPr lang="pt-BR" sz="2000" dirty="0">
                <a:solidFill>
                  <a:srgbClr val="000000"/>
                </a:solidFill>
                <a:latin typeface="Arial Black"/>
                <a:cs typeface="Arial Black"/>
              </a:rPr>
              <a:t>a Serviço do Desenvolvimento </a:t>
            </a:r>
            <a:r>
              <a:rPr lang="pt-BR" sz="2000" dirty="0" smtClean="0">
                <a:solidFill>
                  <a:srgbClr val="000000"/>
                </a:solidFill>
                <a:latin typeface="Arial Black"/>
                <a:cs typeface="Arial Black"/>
              </a:rPr>
              <a:t>da Educação Básica e do País? </a:t>
            </a:r>
          </a:p>
          <a:p>
            <a:endParaRPr lang="pt-BR" sz="20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endParaRPr lang="pt-BR" sz="2000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5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2.bp.blogspot.com/-BFCHs3mJT0g/TafL3hISJgI/AAAAAAAABFk/ARxYOooh9e8/s1600/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61" y="181429"/>
            <a:ext cx="1431978" cy="9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57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Sistema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Seriado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Avaliação</a:t>
            </a:r>
            <a:r>
              <a:rPr lang="en-US" dirty="0" smtClean="0">
                <a:solidFill>
                  <a:srgbClr val="000000"/>
                </a:solidFill>
              </a:rPr>
              <a:t>/UPE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87" y="1828800"/>
            <a:ext cx="8726714" cy="420893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 Black"/>
                <a:cs typeface="Arial Black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Objetivos: </a:t>
            </a:r>
          </a:p>
          <a:p>
            <a:pPr algn="just"/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Implantar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um Processo Avaliativo do Ensino Médio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no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Estado de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Pernambuco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marL="114300" indent="0" algn="just">
              <a:buNone/>
            </a:pPr>
            <a:endParaRPr lang="pt-BR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 Estabelecer 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a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 verdadeira integração entre </a:t>
            </a:r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Educação Básica 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e a Superior;</a:t>
            </a:r>
          </a:p>
          <a:p>
            <a:pPr algn="just"/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4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36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Assumir, como eixo norteador, os Parâmetros Curriculares Nacionais para  e Ensino Médio  e a busca por uma Aprendizagem Significativa</a:t>
            </a:r>
            <a:r>
              <a:rPr lang="pt-BR" dirty="0" smtClean="0">
                <a:solidFill>
                  <a:srgbClr val="000000"/>
                </a:solidFill>
                <a:latin typeface="Arial Black"/>
                <a:cs typeface="Arial Black"/>
              </a:rPr>
              <a:t>;</a:t>
            </a:r>
          </a:p>
          <a:p>
            <a:pPr algn="just"/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Contribuir com a melhoria da qualidade da Educação Básica no Estado de Pernambuco e, consequentemente, com o seu desenvolvimento. </a:t>
            </a:r>
            <a:endParaRPr lang="pt-BR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114300" indent="0" algn="just">
              <a:buNone/>
            </a:pPr>
            <a:endParaRPr lang="pt-BR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 Black"/>
                <a:cs typeface="Arial Black"/>
              </a:rPr>
              <a:t>Selecionar para o ingresso  na  Educação Superior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6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Princípios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Filosóficos</a:t>
            </a:r>
            <a:r>
              <a:rPr lang="en-US" dirty="0" smtClean="0">
                <a:solidFill>
                  <a:srgbClr val="000000"/>
                </a:solidFill>
              </a:rPr>
              <a:t> - FUNDAMENTAIS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463" y="1990646"/>
            <a:ext cx="680425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M</a:t>
            </a:r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udanças </a:t>
            </a:r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no eixo das </a:t>
            </a:r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decisões- colegiadas</a:t>
            </a:r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, partilhadas entre os níveis educacionais. </a:t>
            </a:r>
            <a:endParaRPr lang="pt-BR" sz="22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endParaRPr lang="pt-BR" sz="22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endParaRPr lang="pt-BR" sz="220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endParaRPr lang="pt-BR" sz="22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just"/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Estímulo para novos </a:t>
            </a:r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modelos de avaliação e de metodologia de </a:t>
            </a:r>
            <a:r>
              <a:rPr lang="pt-BR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ensino, compreendendo a  Universidade como </a:t>
            </a:r>
            <a:r>
              <a:rPr lang="pt-BR" sz="2200" dirty="0">
                <a:solidFill>
                  <a:srgbClr val="000000"/>
                </a:solidFill>
                <a:latin typeface="Arial Black"/>
                <a:cs typeface="Arial Black"/>
              </a:rPr>
              <a:t>um lócus privilegiado de Inovações Pedagógicas </a:t>
            </a:r>
            <a:endParaRPr lang="en-US" sz="2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5" name="Picture 8" descr="C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07075"/>
            <a:ext cx="1403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3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280</TotalTime>
  <Words>887</Words>
  <Application>Microsoft Macintosh PowerPoint</Application>
  <PresentationFormat>On-screen Show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Processo de Ingresso</vt:lpstr>
      <vt:lpstr>Fundamentação</vt:lpstr>
      <vt:lpstr>Em busca de um novo modelo de Acesso à Educação Superior</vt:lpstr>
      <vt:lpstr>  Busca por …</vt:lpstr>
      <vt:lpstr>…</vt:lpstr>
      <vt:lpstr>DILEMAS A RESPONDER</vt:lpstr>
      <vt:lpstr> Sistema Seriado de Avaliação/UPE</vt:lpstr>
      <vt:lpstr>…</vt:lpstr>
      <vt:lpstr>Princípios Filosóficos - FUNDAMENTAIS</vt:lpstr>
      <vt:lpstr>CAMINHOS TRILHADOS</vt:lpstr>
      <vt:lpstr>…</vt:lpstr>
      <vt:lpstr>Pactos</vt:lpstr>
      <vt:lpstr>…</vt:lpstr>
      <vt:lpstr>MODELO DE AVALIAÇÃO</vt:lpstr>
      <vt:lpstr>MODELO DE AVALIAÇÃO</vt:lpstr>
      <vt:lpstr>Provas realizadas em dois dias SSA 1 e 2</vt:lpstr>
      <vt:lpstr>SSA 3</vt:lpstr>
      <vt:lpstr>COMPOSIÇÃO DA NOTA</vt:lpstr>
      <vt:lpstr>…</vt:lpstr>
      <vt:lpstr>RESULTADOS ESPERADOS</vt:lpstr>
      <vt:lpstr>…</vt:lpstr>
      <vt:lpstr>Inscrições</vt:lpstr>
      <vt:lpstr>                    PRINCIPAIS CANAIS DE COMUNICAÇÃO  </vt:lpstr>
    </vt:vector>
  </TitlesOfParts>
  <Company>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SERIADO DE AVALIAÇÃO</dc:title>
  <dc:creator>Izabel Avelar</dc:creator>
  <cp:lastModifiedBy>Izabel Avelar</cp:lastModifiedBy>
  <cp:revision>89</cp:revision>
  <dcterms:created xsi:type="dcterms:W3CDTF">2012-10-17T14:25:31Z</dcterms:created>
  <dcterms:modified xsi:type="dcterms:W3CDTF">2012-10-18T17:22:42Z</dcterms:modified>
</cp:coreProperties>
</file>