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7"/>
  </p:notesMasterIdLst>
  <p:sldIdLst>
    <p:sldId id="256" r:id="rId3"/>
    <p:sldId id="298" r:id="rId4"/>
    <p:sldId id="301" r:id="rId5"/>
    <p:sldId id="300" r:id="rId6"/>
    <p:sldId id="299" r:id="rId7"/>
    <p:sldId id="302" r:id="rId8"/>
    <p:sldId id="307" r:id="rId9"/>
    <p:sldId id="257" r:id="rId10"/>
    <p:sldId id="303" r:id="rId11"/>
    <p:sldId id="258" r:id="rId12"/>
    <p:sldId id="309" r:id="rId13"/>
    <p:sldId id="260" r:id="rId14"/>
    <p:sldId id="263" r:id="rId15"/>
    <p:sldId id="310" r:id="rId16"/>
  </p:sldIdLst>
  <p:sldSz cx="9144000" cy="6858000" type="screen4x3"/>
  <p:notesSz cx="7302500" cy="95885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0000FF"/>
    <a:srgbClr val="339933"/>
    <a:srgbClr val="FFFF00"/>
    <a:srgbClr val="C0C0C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32" autoAdjust="0"/>
    <p:restoredTop sz="99709" autoAdjust="0"/>
  </p:normalViewPr>
  <p:slideViewPr>
    <p:cSldViewPr>
      <p:cViewPr>
        <p:scale>
          <a:sx n="85" d="100"/>
          <a:sy n="85" d="100"/>
        </p:scale>
        <p:origin x="-7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66"/>
        <p:guide pos="23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1" y="0"/>
            <a:ext cx="7302500" cy="95885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"/>
            <a:ext cx="3165213" cy="4803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37288" y="1"/>
            <a:ext cx="3163508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530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19138"/>
            <a:ext cx="4791075" cy="3594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29910" y="4554843"/>
            <a:ext cx="5842682" cy="43123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9106636"/>
            <a:ext cx="3165213" cy="4803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37288" y="9106636"/>
            <a:ext cx="3163508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19D5ACFD-EDBD-4EDA-B28B-ED82FF3B64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04/03/11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EA0A54A-0764-4CF2-B8AA-99700EA9098D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56324" name="Text Box 1"/>
          <p:cNvSpPr txBox="1">
            <a:spLocks noChangeArrowheads="1"/>
          </p:cNvSpPr>
          <p:nvPr/>
        </p:nvSpPr>
        <p:spPr bwMode="auto">
          <a:xfrm>
            <a:off x="970371" y="719748"/>
            <a:ext cx="5363466" cy="3595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body"/>
          </p:nvPr>
        </p:nvSpPr>
        <p:spPr>
          <a:xfrm>
            <a:off x="729910" y="4554843"/>
            <a:ext cx="5844388" cy="431391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04/03/11</a:t>
            </a:r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9C222A7-BEA8-471D-979C-0AA67BAFB012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60420" name="Text Box 1"/>
          <p:cNvSpPr txBox="1">
            <a:spLocks noChangeArrowheads="1"/>
          </p:cNvSpPr>
          <p:nvPr/>
        </p:nvSpPr>
        <p:spPr bwMode="auto">
          <a:xfrm>
            <a:off x="970371" y="719748"/>
            <a:ext cx="5363466" cy="3595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body"/>
          </p:nvPr>
        </p:nvSpPr>
        <p:spPr>
          <a:xfrm>
            <a:off x="729910" y="4554843"/>
            <a:ext cx="5844388" cy="431391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pt-BR"/>
              <a:t>04/03/11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0B5862-4CA9-4DA1-A4C9-8C7068EC3784}" type="slidenum">
              <a:rPr lang="pt-BR"/>
              <a:pPr/>
              <a:t>11</a:t>
            </a:fld>
            <a:endParaRPr lang="pt-BR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4138254" y="1"/>
            <a:ext cx="3164246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2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rPr>
              <a:t>04/03/11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138254" y="9106636"/>
            <a:ext cx="3164246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17693DA-A453-4394-8843-FA7079865736}" type="slidenum">
              <a:rPr lang="pt-BR" sz="12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pt-BR" sz="1200">
              <a:solidFill>
                <a:srgbClr val="000000"/>
              </a:solidFill>
              <a:latin typeface="Times New Roman" pitchFamily="16" charset="0"/>
              <a:cs typeface="Lucida Sans Unicode" pitchFamily="32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970597" y="719748"/>
            <a:ext cx="5364718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444" name="Rectangle 4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0080" y="4554843"/>
            <a:ext cx="5845753" cy="43139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04/03/11</a:t>
            </a:r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E80AB45-D028-4FB7-B92A-8067B1ACEA11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62468" name="Text Box 1"/>
          <p:cNvSpPr txBox="1">
            <a:spLocks noChangeArrowheads="1"/>
          </p:cNvSpPr>
          <p:nvPr/>
        </p:nvSpPr>
        <p:spPr bwMode="auto">
          <a:xfrm>
            <a:off x="970371" y="719748"/>
            <a:ext cx="5363466" cy="3595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body"/>
          </p:nvPr>
        </p:nvSpPr>
        <p:spPr>
          <a:xfrm>
            <a:off x="729910" y="4554843"/>
            <a:ext cx="5844388" cy="431391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04/03/11</a:t>
            </a: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332ACD6-3736-45D2-9E5B-84DB6AF8CF9F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64516" name="Text Box 1"/>
          <p:cNvSpPr txBox="1">
            <a:spLocks noChangeArrowheads="1"/>
          </p:cNvSpPr>
          <p:nvPr/>
        </p:nvSpPr>
        <p:spPr bwMode="auto">
          <a:xfrm>
            <a:off x="970371" y="719748"/>
            <a:ext cx="5363466" cy="3595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body"/>
          </p:nvPr>
        </p:nvSpPr>
        <p:spPr>
          <a:xfrm>
            <a:off x="729910" y="4554843"/>
            <a:ext cx="5844388" cy="431391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04/03/11</a:t>
            </a: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332ACD6-3736-45D2-9E5B-84DB6AF8CF9F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64516" name="Text Box 1"/>
          <p:cNvSpPr txBox="1">
            <a:spLocks noChangeArrowheads="1"/>
          </p:cNvSpPr>
          <p:nvPr/>
        </p:nvSpPr>
        <p:spPr bwMode="auto">
          <a:xfrm>
            <a:off x="970371" y="719748"/>
            <a:ext cx="5363466" cy="3595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body"/>
          </p:nvPr>
        </p:nvSpPr>
        <p:spPr>
          <a:xfrm>
            <a:off x="729910" y="4554843"/>
            <a:ext cx="5844388" cy="431391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 txBox="1">
            <a:spLocks noGrp="1" noChangeArrowheads="1"/>
          </p:cNvSpPr>
          <p:nvPr/>
        </p:nvSpPr>
        <p:spPr bwMode="auto">
          <a:xfrm>
            <a:off x="4137288" y="1"/>
            <a:ext cx="3163508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4137288" y="9106636"/>
            <a:ext cx="3163508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F247742F-CAC6-4F1B-8240-33921EB180B3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7348" name="Text Box 1"/>
          <p:cNvSpPr txBox="1">
            <a:spLocks noChangeArrowheads="1"/>
          </p:cNvSpPr>
          <p:nvPr/>
        </p:nvSpPr>
        <p:spPr bwMode="auto">
          <a:xfrm>
            <a:off x="970371" y="719748"/>
            <a:ext cx="5363466" cy="3595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body"/>
          </p:nvPr>
        </p:nvSpPr>
        <p:spPr>
          <a:xfrm>
            <a:off x="729910" y="4554843"/>
            <a:ext cx="5844388" cy="431391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 txBox="1">
            <a:spLocks noGrp="1" noChangeArrowheads="1"/>
          </p:cNvSpPr>
          <p:nvPr/>
        </p:nvSpPr>
        <p:spPr bwMode="auto">
          <a:xfrm>
            <a:off x="4137288" y="1"/>
            <a:ext cx="3163508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4137288" y="9106636"/>
            <a:ext cx="3163508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F247742F-CAC6-4F1B-8240-33921EB180B3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3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7348" name="Text Box 1"/>
          <p:cNvSpPr txBox="1">
            <a:spLocks noChangeArrowheads="1"/>
          </p:cNvSpPr>
          <p:nvPr/>
        </p:nvSpPr>
        <p:spPr bwMode="auto">
          <a:xfrm>
            <a:off x="970371" y="719748"/>
            <a:ext cx="5363466" cy="3595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body"/>
          </p:nvPr>
        </p:nvSpPr>
        <p:spPr>
          <a:xfrm>
            <a:off x="729910" y="4554843"/>
            <a:ext cx="5844388" cy="431391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 txBox="1">
            <a:spLocks noGrp="1" noChangeArrowheads="1"/>
          </p:cNvSpPr>
          <p:nvPr/>
        </p:nvSpPr>
        <p:spPr bwMode="auto">
          <a:xfrm>
            <a:off x="4137288" y="1"/>
            <a:ext cx="3163508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4137288" y="9106636"/>
            <a:ext cx="3163508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F247742F-CAC6-4F1B-8240-33921EB180B3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4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7348" name="Text Box 1"/>
          <p:cNvSpPr txBox="1">
            <a:spLocks noChangeArrowheads="1"/>
          </p:cNvSpPr>
          <p:nvPr/>
        </p:nvSpPr>
        <p:spPr bwMode="auto">
          <a:xfrm>
            <a:off x="970371" y="719748"/>
            <a:ext cx="5363466" cy="3595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body"/>
          </p:nvPr>
        </p:nvSpPr>
        <p:spPr>
          <a:xfrm>
            <a:off x="729910" y="4554843"/>
            <a:ext cx="5844388" cy="431391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 txBox="1">
            <a:spLocks noGrp="1" noChangeArrowheads="1"/>
          </p:cNvSpPr>
          <p:nvPr/>
        </p:nvSpPr>
        <p:spPr bwMode="auto">
          <a:xfrm>
            <a:off x="4137288" y="1"/>
            <a:ext cx="3163508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4137288" y="9106636"/>
            <a:ext cx="3163508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8CA27689-31D4-44C9-A939-96FC4D714210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5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8372" name="Text Box 1"/>
          <p:cNvSpPr txBox="1">
            <a:spLocks noChangeArrowheads="1"/>
          </p:cNvSpPr>
          <p:nvPr/>
        </p:nvSpPr>
        <p:spPr bwMode="auto">
          <a:xfrm>
            <a:off x="970371" y="719748"/>
            <a:ext cx="5363466" cy="3595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body"/>
          </p:nvPr>
        </p:nvSpPr>
        <p:spPr>
          <a:xfrm>
            <a:off x="729910" y="4554843"/>
            <a:ext cx="5844388" cy="431391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 txBox="1">
            <a:spLocks noGrp="1" noChangeArrowheads="1"/>
          </p:cNvSpPr>
          <p:nvPr/>
        </p:nvSpPr>
        <p:spPr bwMode="auto">
          <a:xfrm>
            <a:off x="4137288" y="1"/>
            <a:ext cx="3163508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4137288" y="9106636"/>
            <a:ext cx="3163508" cy="47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F247742F-CAC6-4F1B-8240-33921EB180B3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6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7348" name="Text Box 1"/>
          <p:cNvSpPr txBox="1">
            <a:spLocks noChangeArrowheads="1"/>
          </p:cNvSpPr>
          <p:nvPr/>
        </p:nvSpPr>
        <p:spPr bwMode="auto">
          <a:xfrm>
            <a:off x="970371" y="719748"/>
            <a:ext cx="5363466" cy="3595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body"/>
          </p:nvPr>
        </p:nvSpPr>
        <p:spPr>
          <a:xfrm>
            <a:off x="729910" y="4554843"/>
            <a:ext cx="5844388" cy="431391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04/03/11</a:t>
            </a:r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D6F5AA-5464-43C8-84CE-AF7F982CD7DF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59396" name="Text Box 1"/>
          <p:cNvSpPr txBox="1">
            <a:spLocks noChangeArrowheads="1"/>
          </p:cNvSpPr>
          <p:nvPr/>
        </p:nvSpPr>
        <p:spPr bwMode="auto">
          <a:xfrm>
            <a:off x="970371" y="719748"/>
            <a:ext cx="5363466" cy="3595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body"/>
          </p:nvPr>
        </p:nvSpPr>
        <p:spPr>
          <a:xfrm>
            <a:off x="729910" y="4554843"/>
            <a:ext cx="5844388" cy="431391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04/03/11</a:t>
            </a:r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D6F5AA-5464-43C8-84CE-AF7F982CD7DF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59396" name="Text Box 1"/>
          <p:cNvSpPr txBox="1">
            <a:spLocks noChangeArrowheads="1"/>
          </p:cNvSpPr>
          <p:nvPr/>
        </p:nvSpPr>
        <p:spPr bwMode="auto">
          <a:xfrm>
            <a:off x="970371" y="719748"/>
            <a:ext cx="5363466" cy="3595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body"/>
          </p:nvPr>
        </p:nvSpPr>
        <p:spPr>
          <a:xfrm>
            <a:off x="729910" y="4554843"/>
            <a:ext cx="5844388" cy="431391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A8874-3A8F-4D70-B263-9E91B6C259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A836A-945E-43DD-9129-EE91550653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097FB-CEE9-428D-8DA0-EC3BB544C0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30052-715B-4820-A14A-F5A332E920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60C63-E5CC-4318-ADFF-00D1B79198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56412-A6D7-4CA4-8226-74C0299439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53583-5E76-419E-9B57-7786F8E776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A45B-DE77-4E2F-A4B8-030ACEF67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1945D-050B-4BAB-BB20-B0AC0099BE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1530D-9F9E-43CD-A01F-2A8C327AD5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0C59-1F69-43E7-A18C-C16AA04FF5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24C6-2556-4A75-8B69-682CB7498B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7441D-CA44-4D0C-94B6-DB8CBEB7AA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86D3E-62A1-4E59-83DE-D718812AC5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31495-E8E2-44A0-86D1-8718E1B8AB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63C7-EA2B-4810-B269-71E9BE6BC2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60869-97A9-4749-906E-75745CA2C2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03C78-CCC9-4036-B46C-1C734F017E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CF870-A0BE-4921-928A-C3CA510461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C2E74-41F3-4042-83E1-C313541565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B10A0-5ADF-4D65-BF07-E76EC367F6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815EB-6489-4D66-B175-B9AFE0A2B0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3563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789CEC-61BF-4AB5-A3E4-DBBDABDE33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2700" y="0"/>
          <a:ext cx="9131300" cy="947738"/>
        </p:xfrm>
        <a:graphic>
          <a:graphicData uri="http://schemas.openxmlformats.org/presentationml/2006/ole">
            <p:oleObj spid="_x0000_s1026" r:id="rId14" imgW="8085714" imgH="838095" progId="PBrush">
              <p:embed/>
            </p:oleObj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Calibri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Calibri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C9120AA-44A3-474A-B3FC-27A9F5B772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1588" y="-142875"/>
            <a:ext cx="9142412" cy="6856413"/>
            <a:chOff x="0" y="-17"/>
            <a:chExt cx="5759" cy="4319"/>
          </a:xfrm>
        </p:grpSpPr>
        <p:pic>
          <p:nvPicPr>
            <p:cNvPr id="307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-17"/>
              <a:ext cx="5760" cy="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080" name="Text Box 3"/>
            <p:cNvSpPr txBox="1">
              <a:spLocks noChangeArrowheads="1"/>
            </p:cNvSpPr>
            <p:nvPr/>
          </p:nvSpPr>
          <p:spPr bwMode="auto">
            <a:xfrm>
              <a:off x="0" y="-17"/>
              <a:ext cx="5760" cy="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357313" y="546100"/>
            <a:ext cx="5929312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sz="2800" b="1" dirty="0">
                <a:solidFill>
                  <a:srgbClr val="144000"/>
                </a:solidFill>
              </a:rPr>
              <a:t>MINISTÉRIO DA </a:t>
            </a:r>
            <a:r>
              <a:rPr lang="pt-BR" sz="2800" b="1" dirty="0" smtClean="0">
                <a:solidFill>
                  <a:srgbClr val="144000"/>
                </a:solidFill>
              </a:rPr>
              <a:t>EDUCAÇÃO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sz="2800" b="1" dirty="0" smtClean="0">
                <a:solidFill>
                  <a:srgbClr val="144000"/>
                </a:solidFill>
              </a:rPr>
              <a:t>Secretaria de Educação Superior</a:t>
            </a:r>
            <a:endParaRPr lang="pt-BR" sz="2800" b="1" dirty="0">
              <a:solidFill>
                <a:srgbClr val="144000"/>
              </a:solidFill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79512" y="2054505"/>
            <a:ext cx="8358188" cy="48034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sz="3600" b="1" dirty="0" smtClean="0">
                <a:solidFill>
                  <a:srgbClr val="003300"/>
                </a:solidFill>
              </a:rPr>
              <a:t>As perspectivas da Educação Superior no Brasil</a:t>
            </a:r>
          </a:p>
          <a:p>
            <a:pPr algn="ctr"/>
            <a:endParaRPr lang="en-GB" sz="1400" b="1" dirty="0" smtClean="0">
              <a:solidFill>
                <a:srgbClr val="006600"/>
              </a:solidFill>
            </a:endParaRPr>
          </a:p>
          <a:p>
            <a:pPr algn="ctr"/>
            <a:endParaRPr lang="en-GB" sz="1400" b="1" dirty="0" smtClean="0">
              <a:solidFill>
                <a:srgbClr val="006600"/>
              </a:solidFill>
            </a:endParaRPr>
          </a:p>
          <a:p>
            <a:pPr algn="ctr"/>
            <a:endParaRPr lang="en-GB" sz="1400" b="1" dirty="0" smtClean="0">
              <a:solidFill>
                <a:srgbClr val="006600"/>
              </a:solidFill>
            </a:endParaRPr>
          </a:p>
          <a:p>
            <a:pPr algn="ctr"/>
            <a:endParaRPr lang="en-GB" sz="1400" b="1" dirty="0" smtClean="0">
              <a:solidFill>
                <a:srgbClr val="006600"/>
              </a:solidFill>
            </a:endParaRPr>
          </a:p>
          <a:p>
            <a:pPr algn="ctr"/>
            <a:r>
              <a:rPr lang="en-GB" sz="1400" b="1" dirty="0" smtClean="0">
                <a:solidFill>
                  <a:srgbClr val="006600"/>
                </a:solidFill>
              </a:rPr>
              <a:t> </a:t>
            </a:r>
          </a:p>
          <a:p>
            <a:pPr algn="ctr"/>
            <a:endParaRPr lang="en-GB" sz="1400" b="1" dirty="0" smtClean="0">
              <a:solidFill>
                <a:srgbClr val="006600"/>
              </a:solidFill>
            </a:endParaRPr>
          </a:p>
          <a:p>
            <a:pPr algn="ctr"/>
            <a:r>
              <a:rPr lang="en-GB" sz="1400" b="1" dirty="0" smtClean="0">
                <a:solidFill>
                  <a:srgbClr val="006600"/>
                </a:solidFill>
              </a:rPr>
              <a:t>Amaro Henrique Pessoa Lins</a:t>
            </a:r>
          </a:p>
          <a:p>
            <a:pPr algn="ctr"/>
            <a:r>
              <a:rPr lang="en-GB" sz="1400" b="1" dirty="0" err="1" smtClean="0">
                <a:solidFill>
                  <a:srgbClr val="006600"/>
                </a:solidFill>
              </a:rPr>
              <a:t>Secretário</a:t>
            </a:r>
            <a:r>
              <a:rPr lang="en-GB" sz="1400" b="1" dirty="0" smtClean="0">
                <a:solidFill>
                  <a:srgbClr val="006600"/>
                </a:solidFill>
              </a:rPr>
              <a:t> de </a:t>
            </a:r>
            <a:r>
              <a:rPr lang="en-GB" sz="1400" b="1" dirty="0" err="1" smtClean="0">
                <a:solidFill>
                  <a:srgbClr val="006600"/>
                </a:solidFill>
              </a:rPr>
              <a:t>Educação</a:t>
            </a:r>
            <a:r>
              <a:rPr lang="en-GB" sz="1400" b="1" dirty="0" smtClean="0">
                <a:solidFill>
                  <a:srgbClr val="006600"/>
                </a:solidFill>
              </a:rPr>
              <a:t> Superior </a:t>
            </a:r>
          </a:p>
          <a:p>
            <a:pPr algn="ctr"/>
            <a:r>
              <a:rPr lang="en-GB" sz="1400" b="1" dirty="0" err="1" smtClean="0">
                <a:solidFill>
                  <a:srgbClr val="006600"/>
                </a:solidFill>
              </a:rPr>
              <a:t>Ministério</a:t>
            </a:r>
            <a:r>
              <a:rPr lang="en-GB" sz="1400" b="1" dirty="0" smtClean="0">
                <a:solidFill>
                  <a:srgbClr val="006600"/>
                </a:solidFill>
              </a:rPr>
              <a:t> da </a:t>
            </a:r>
            <a:r>
              <a:rPr lang="en-GB" sz="1400" b="1" dirty="0" err="1" smtClean="0">
                <a:solidFill>
                  <a:srgbClr val="006600"/>
                </a:solidFill>
              </a:rPr>
              <a:t>Educação</a:t>
            </a:r>
            <a:endParaRPr lang="en-GB" sz="1400" b="1" dirty="0" smtClean="0">
              <a:solidFill>
                <a:srgbClr val="006600"/>
              </a:solidFill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pt-BR" sz="3600" b="1" dirty="0">
              <a:solidFill>
                <a:srgbClr val="003300"/>
              </a:solidFill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pt-BR" sz="3600" b="1" dirty="0">
              <a:solidFill>
                <a:srgbClr val="003300"/>
              </a:solidFill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pt-BR" sz="3600" b="1" dirty="0">
              <a:solidFill>
                <a:srgbClr val="0033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85750" y="6215063"/>
            <a:ext cx="8358188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sz="2000" b="1" dirty="0" smtClean="0">
                <a:solidFill>
                  <a:srgbClr val="003300"/>
                </a:solidFill>
              </a:rPr>
              <a:t>Maio  </a:t>
            </a:r>
            <a:r>
              <a:rPr lang="pt-BR" sz="2000" b="1" dirty="0">
                <a:solidFill>
                  <a:srgbClr val="003300"/>
                </a:solidFill>
              </a:rPr>
              <a:t>de </a:t>
            </a:r>
            <a:r>
              <a:rPr lang="pt-BR" sz="2000" b="1" dirty="0" smtClean="0">
                <a:solidFill>
                  <a:srgbClr val="003300"/>
                </a:solidFill>
              </a:rPr>
              <a:t>2012</a:t>
            </a:r>
            <a:endParaRPr lang="pt-BR" sz="2000" b="1" dirty="0">
              <a:solidFill>
                <a:srgbClr val="003300"/>
              </a:solidFill>
            </a:endParaRPr>
          </a:p>
        </p:txBody>
      </p:sp>
      <p:pic>
        <p:nvPicPr>
          <p:cNvPr id="307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63" y="6000750"/>
            <a:ext cx="23574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301208"/>
            <a:ext cx="87990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ixaDeTexto 10"/>
          <p:cNvSpPr txBox="1"/>
          <p:nvPr/>
        </p:nvSpPr>
        <p:spPr>
          <a:xfrm>
            <a:off x="251520" y="594928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accent2"/>
                </a:solidFill>
              </a:rPr>
              <a:t>50º Fórum Nacional de Reitores</a:t>
            </a:r>
            <a:endParaRPr lang="pt-BR" sz="1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57158" y="1214422"/>
            <a:ext cx="8135937" cy="37262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Times New Roman" pitchFamily="18" charset="0"/>
              <a:buChar char="•"/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000" b="1" dirty="0" smtClean="0">
                <a:solidFill>
                  <a:srgbClr val="953735"/>
                </a:solidFill>
              </a:rPr>
              <a:t>Para além da formação de professores o </a:t>
            </a:r>
            <a:r>
              <a:rPr lang="pt-BR" sz="2000" b="1" dirty="0" err="1" smtClean="0">
                <a:solidFill>
                  <a:srgbClr val="953735"/>
                </a:solidFill>
              </a:rPr>
              <a:t>PNE</a:t>
            </a:r>
            <a:r>
              <a:rPr lang="pt-BR" sz="2000" b="1" dirty="0" smtClean="0">
                <a:solidFill>
                  <a:srgbClr val="953735"/>
                </a:solidFill>
              </a:rPr>
              <a:t> preconiza o fortalecimento da Extensão Universitária. Esta estratégia tem um forte viés na </a:t>
            </a:r>
            <a:r>
              <a:rPr lang="pt-BR" sz="2000" b="1" dirty="0" smtClean="0">
                <a:solidFill>
                  <a:srgbClr val="953735"/>
                </a:solidFill>
                <a:ea typeface="Microsoft YaHei" charset="0"/>
                <a:cs typeface="Microsoft YaHei" charset="0"/>
              </a:rPr>
              <a:t>Articulação com Políticas Públicas e Promoção da Função Social da Universidade.</a:t>
            </a:r>
          </a:p>
          <a:p>
            <a:pPr marL="342900" indent="-342900" algn="just">
              <a:spcBef>
                <a:spcPct val="20000"/>
              </a:spcBef>
              <a:buFont typeface="Times New Roman" pitchFamily="18" charset="0"/>
              <a:buChar char="•"/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endParaRPr lang="pt-BR" sz="2000" b="1" dirty="0" smtClean="0">
              <a:solidFill>
                <a:srgbClr val="953735"/>
              </a:solidFill>
              <a:ea typeface="Microsoft YaHei" charset="0"/>
              <a:cs typeface="Microsoft YaHei" charset="0"/>
            </a:endParaRPr>
          </a:p>
          <a:p>
            <a:pPr marL="342900" indent="-342900" algn="just">
              <a:spcBef>
                <a:spcPct val="20000"/>
              </a:spcBef>
              <a:buFont typeface="Times New Roman" pitchFamily="18" charset="0"/>
              <a:buChar char="•"/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000" b="1" dirty="0" smtClean="0">
                <a:solidFill>
                  <a:srgbClr val="953735"/>
                </a:solidFill>
                <a:ea typeface="Microsoft YaHei" charset="0"/>
                <a:cs typeface="Microsoft YaHei" charset="0"/>
              </a:rPr>
              <a:t>Para tanto articula-se o Plano Nacional de Extensão – </a:t>
            </a:r>
            <a:r>
              <a:rPr lang="pt-BR" sz="2000" b="1" dirty="0" err="1" smtClean="0">
                <a:solidFill>
                  <a:srgbClr val="953735"/>
                </a:solidFill>
                <a:ea typeface="Microsoft YaHei" charset="0"/>
                <a:cs typeface="Microsoft YaHei" charset="0"/>
              </a:rPr>
              <a:t>PNExt</a:t>
            </a:r>
            <a:r>
              <a:rPr lang="pt-BR" sz="2000" b="1" dirty="0" smtClean="0">
                <a:solidFill>
                  <a:srgbClr val="953735"/>
                </a:solidFill>
                <a:ea typeface="Microsoft YaHei" charset="0"/>
                <a:cs typeface="Microsoft YaHei" charset="0"/>
              </a:rPr>
              <a:t>, que visa promover a política de extensão no âmbito das universidades  na vigência do Plano Nacional de Educação - </a:t>
            </a:r>
            <a:r>
              <a:rPr lang="pt-BR" sz="2000" b="1" dirty="0" err="1" smtClean="0">
                <a:solidFill>
                  <a:srgbClr val="953735"/>
                </a:solidFill>
                <a:ea typeface="Microsoft YaHei" charset="0"/>
                <a:cs typeface="Microsoft YaHei" charset="0"/>
              </a:rPr>
              <a:t>PNE</a:t>
            </a:r>
            <a:r>
              <a:rPr lang="pt-BR" sz="2000" b="1" dirty="0" smtClean="0">
                <a:solidFill>
                  <a:srgbClr val="953735"/>
                </a:solidFill>
                <a:ea typeface="Microsoft YaHei" charset="0"/>
                <a:cs typeface="Microsoft YaHei" charset="0"/>
              </a:rPr>
              <a:t> 2011-2020</a:t>
            </a:r>
          </a:p>
          <a:p>
            <a:pPr marL="342900" indent="-342900" algn="just">
              <a:spcBef>
                <a:spcPct val="20000"/>
              </a:spcBef>
              <a:buFont typeface="Times New Roman" pitchFamily="18" charset="0"/>
              <a:buChar char="•"/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endParaRPr lang="pt-BR" sz="2000" b="1" dirty="0" smtClean="0">
              <a:solidFill>
                <a:srgbClr val="953735"/>
              </a:solidFill>
              <a:ea typeface="Microsoft YaHei" charset="0"/>
              <a:cs typeface="Microsoft YaHei" charset="0"/>
            </a:endParaRPr>
          </a:p>
          <a:p>
            <a:pPr marL="342900" indent="-342900" algn="just">
              <a:spcBef>
                <a:spcPct val="20000"/>
              </a:spcBef>
              <a:buFont typeface="Times New Roman" pitchFamily="18" charset="0"/>
              <a:buChar char="•"/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endParaRPr lang="pt-BR" sz="2000" dirty="0">
              <a:solidFill>
                <a:srgbClr val="0000FF"/>
              </a:solidFill>
            </a:endParaRP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475656" y="404664"/>
            <a:ext cx="5503728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As perspectivas da Educação Superior no Brasil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EXTENSÃO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476672"/>
            <a:ext cx="838835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As perspectivas da Educação Superior no Brasil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EXTENSÃO</a:t>
            </a:r>
            <a:endParaRPr lang="pt-BR" b="1" dirty="0">
              <a:solidFill>
                <a:srgbClr val="003300"/>
              </a:solidFill>
              <a:ea typeface="Microsoft YaHei" charset="0"/>
              <a:cs typeface="Microsoft YaHei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2857500"/>
            <a:ext cx="9144000" cy="121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1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>
              <a:solidFill>
                <a:srgbClr val="000000"/>
              </a:solidFill>
              <a:ea typeface="Microsoft YaHei" charset="0"/>
              <a:cs typeface="Microsoft YaHei" charset="0"/>
            </a:endParaRPr>
          </a:p>
          <a:p>
            <a:pPr algn="just">
              <a:lnSpc>
                <a:spcPct val="11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i="1">
              <a:solidFill>
                <a:srgbClr val="000000"/>
              </a:solidFill>
              <a:ea typeface="Microsoft YaHei" charset="0"/>
              <a:cs typeface="Microsoft YaHei" charset="0"/>
            </a:endParaRPr>
          </a:p>
          <a:p>
            <a:pPr algn="just">
              <a:lnSpc>
                <a:spcPct val="11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i="1">
              <a:solidFill>
                <a:srgbClr val="000000"/>
              </a:solidFill>
              <a:ea typeface="Microsoft YaHei" charset="0"/>
              <a:cs typeface="Microsoft YaHei" charset="0"/>
            </a:endParaRPr>
          </a:p>
          <a:p>
            <a:pPr algn="just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600" i="1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/>
        </p:nvGraphicFramePr>
        <p:xfrm>
          <a:off x="1000125" y="2000250"/>
          <a:ext cx="6216650" cy="4357691"/>
        </p:xfrm>
        <a:graphic>
          <a:graphicData uri="http://schemas.openxmlformats.org/drawingml/2006/table">
            <a:tbl>
              <a:tblPr/>
              <a:tblGrid>
                <a:gridCol w="955675"/>
                <a:gridCol w="3171825"/>
                <a:gridCol w="2089150"/>
              </a:tblGrid>
              <a:tr h="461963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Edital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Número de Propostas Aprovadas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Recursos Totais (R$)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2003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89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4,5 milhões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2004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156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6,0 milhões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2005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178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6,0 milhões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2006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132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4,5 milhões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2007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179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6,0 milhões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2008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122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6,0 milhões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2009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414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19,2 milhões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2010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550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35,0 milhões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2011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709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70,0 milhões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TOTAL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2.529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156,7 milhões</a:t>
                      </a:r>
                    </a:p>
                  </a:txBody>
                  <a:tcPr marL="44280" marR="44280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67" name="Rectangle 119"/>
          <p:cNvSpPr>
            <a:spLocks noChangeArrowheads="1"/>
          </p:cNvSpPr>
          <p:nvPr/>
        </p:nvSpPr>
        <p:spPr bwMode="auto">
          <a:xfrm>
            <a:off x="285750" y="1214438"/>
            <a:ext cx="8429625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41313" algn="just">
              <a:spcBef>
                <a:spcPts val="22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2000" b="1" dirty="0" smtClean="0">
                <a:solidFill>
                  <a:srgbClr val="953735"/>
                </a:solidFill>
                <a:ea typeface="Microsoft YaHei" charset="0"/>
                <a:cs typeface="Microsoft YaHei" charset="0"/>
              </a:rPr>
              <a:t>Antecipando-se ao </a:t>
            </a:r>
            <a:r>
              <a:rPr lang="pt-BR" sz="2000" b="1" dirty="0" err="1" smtClean="0">
                <a:solidFill>
                  <a:srgbClr val="953735"/>
                </a:solidFill>
                <a:ea typeface="Microsoft YaHei" charset="0"/>
                <a:cs typeface="Microsoft YaHei" charset="0"/>
              </a:rPr>
              <a:t>PNExt</a:t>
            </a:r>
            <a:r>
              <a:rPr lang="pt-BR" sz="2000" b="1" dirty="0" smtClean="0">
                <a:solidFill>
                  <a:srgbClr val="953735"/>
                </a:solidFill>
                <a:ea typeface="Microsoft YaHei" charset="0"/>
                <a:cs typeface="Microsoft YaHei" charset="0"/>
              </a:rPr>
              <a:t> o </a:t>
            </a:r>
            <a:r>
              <a:rPr lang="pt-BR" sz="2000" b="1" dirty="0" err="1" smtClean="0">
                <a:solidFill>
                  <a:srgbClr val="953735"/>
                </a:solidFill>
                <a:ea typeface="Microsoft YaHei" charset="0"/>
                <a:cs typeface="Microsoft YaHei" charset="0"/>
              </a:rPr>
              <a:t>PROEXT</a:t>
            </a:r>
            <a:r>
              <a:rPr lang="pt-BR" sz="2000" b="1" dirty="0" smtClean="0">
                <a:solidFill>
                  <a:srgbClr val="953735"/>
                </a:solidFill>
                <a:ea typeface="Microsoft YaHei" charset="0"/>
                <a:cs typeface="Microsoft YaHei" charset="0"/>
              </a:rPr>
              <a:t> injetou recursos nas universidades públicas para estimular a Extensão Universitária</a:t>
            </a:r>
            <a:endParaRPr lang="pt-BR" sz="2000" b="1" dirty="0">
              <a:solidFill>
                <a:srgbClr val="953735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27768" name="Text Box 120"/>
          <p:cNvSpPr txBox="1">
            <a:spLocks noChangeArrowheads="1"/>
          </p:cNvSpPr>
          <p:nvPr/>
        </p:nvSpPr>
        <p:spPr bwMode="auto">
          <a:xfrm>
            <a:off x="7308850" y="4652963"/>
            <a:ext cx="1835150" cy="1465262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100000">
                <a:srgbClr val="BCBCBC"/>
              </a:gs>
            </a:gsLst>
            <a:lin ang="162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solidFill>
                  <a:srgbClr val="262699"/>
                </a:solidFill>
                <a:ea typeface="Microsoft YaHei" charset="0"/>
                <a:cs typeface="Microsoft YaHei" charset="0"/>
              </a:rPr>
              <a:t>Ponto de Inflexão: Mudança na política de extensão</a:t>
            </a:r>
          </a:p>
        </p:txBody>
      </p:sp>
      <p:sp>
        <p:nvSpPr>
          <p:cNvPr id="27769" name="AutoShape 121"/>
          <p:cNvSpPr>
            <a:spLocks/>
          </p:cNvSpPr>
          <p:nvPr/>
        </p:nvSpPr>
        <p:spPr bwMode="auto">
          <a:xfrm>
            <a:off x="755650" y="4797425"/>
            <a:ext cx="215900" cy="1152525"/>
          </a:xfrm>
          <a:prstGeom prst="leftBrace">
            <a:avLst>
              <a:gd name="adj1" fmla="val 8329"/>
              <a:gd name="adj2" fmla="val 50000"/>
            </a:avLst>
          </a:prstGeom>
          <a:noFill/>
          <a:ln w="38160">
            <a:solidFill>
              <a:srgbClr val="262699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27770" name="AutoShape 122"/>
          <p:cNvSpPr>
            <a:spLocks/>
          </p:cNvSpPr>
          <p:nvPr/>
        </p:nvSpPr>
        <p:spPr bwMode="auto">
          <a:xfrm>
            <a:off x="611188" y="2420938"/>
            <a:ext cx="215900" cy="2160587"/>
          </a:xfrm>
          <a:prstGeom prst="leftBrace">
            <a:avLst>
              <a:gd name="adj1" fmla="val 8339"/>
              <a:gd name="adj2" fmla="val 50000"/>
            </a:avLst>
          </a:prstGeom>
          <a:noFill/>
          <a:ln w="38160">
            <a:solidFill>
              <a:srgbClr val="2D2DB9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7772" name="AutoShape 124"/>
          <p:cNvCxnSpPr>
            <a:cxnSpLocks noChangeShapeType="1"/>
          </p:cNvCxnSpPr>
          <p:nvPr/>
        </p:nvCxnSpPr>
        <p:spPr bwMode="auto">
          <a:xfrm flipH="1">
            <a:off x="7019925" y="4076700"/>
            <a:ext cx="1008063" cy="865188"/>
          </a:xfrm>
          <a:prstGeom prst="straightConnector1">
            <a:avLst/>
          </a:prstGeom>
          <a:noFill/>
          <a:ln w="25560">
            <a:solidFill>
              <a:srgbClr val="0070C0"/>
            </a:solidFill>
            <a:miter lim="800000"/>
            <a:headEnd/>
            <a:tailEnd type="triangle" w="med" len="med"/>
          </a:ln>
          <a:effectLst>
            <a:outerShdw dist="109865" dir="634411" algn="ctr" rotWithShape="0">
              <a:srgbClr val="000000">
                <a:alpha val="38034"/>
              </a:srgbClr>
            </a:outerShdw>
          </a:effectLst>
        </p:spPr>
      </p:cxnSp>
      <p:sp>
        <p:nvSpPr>
          <p:cNvPr id="27773" name="Oval 125"/>
          <p:cNvSpPr>
            <a:spLocks noChangeArrowheads="1"/>
          </p:cNvSpPr>
          <p:nvPr/>
        </p:nvSpPr>
        <p:spPr bwMode="auto">
          <a:xfrm>
            <a:off x="5435600" y="2349500"/>
            <a:ext cx="792163" cy="2447925"/>
          </a:xfrm>
          <a:prstGeom prst="ellipse">
            <a:avLst/>
          </a:prstGeom>
          <a:noFill/>
          <a:ln w="7632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774" name="Text Box 126"/>
          <p:cNvSpPr txBox="1">
            <a:spLocks noChangeArrowheads="1"/>
          </p:cNvSpPr>
          <p:nvPr/>
        </p:nvSpPr>
        <p:spPr bwMode="auto">
          <a:xfrm>
            <a:off x="6516688" y="2997200"/>
            <a:ext cx="1584325" cy="91757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solidFill>
                  <a:srgbClr val="FF0000"/>
                </a:solidFill>
                <a:ea typeface="Microsoft YaHei" charset="0"/>
                <a:cs typeface="Microsoft YaHei" charset="0"/>
              </a:rPr>
              <a:t>Apenas R$ 6 milhões por ano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69" grpId="0" animBg="1"/>
      <p:bldP spid="27770" grpId="0" animBg="1"/>
      <p:bldP spid="277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79388" y="1341438"/>
            <a:ext cx="8748712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2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pt-BR" sz="3600" b="1" dirty="0">
              <a:solidFill>
                <a:srgbClr val="953735"/>
              </a:solidFill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50825" y="1357298"/>
            <a:ext cx="8570913" cy="23458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000" b="1" dirty="0" smtClean="0">
                <a:solidFill>
                  <a:srgbClr val="953735"/>
                </a:solidFill>
              </a:rPr>
              <a:t>Em 2012 foram 126 propostas contempladas por universidades estaduais pelo </a:t>
            </a:r>
            <a:r>
              <a:rPr lang="pt-BR" sz="2000" b="1" dirty="0" err="1" smtClean="0">
                <a:solidFill>
                  <a:srgbClr val="953735"/>
                </a:solidFill>
              </a:rPr>
              <a:t>PROEXT</a:t>
            </a:r>
            <a:r>
              <a:rPr lang="pt-BR" sz="2000" b="1" dirty="0" smtClean="0">
                <a:solidFill>
                  <a:srgbClr val="953735"/>
                </a:solidFill>
              </a:rPr>
              <a:t>. Elas somam R$ 11.174.851,09  milhões e atingem praticamente todas as universidades estaduais.  Essas propostas estão em fase de  formalização dos convênios e a previsão é que iniciem sua atividades no mês de junho. 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691680" y="476672"/>
            <a:ext cx="5503728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As perspectivas da Educação Superior no Brasil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EXTENSÃO</a:t>
            </a:r>
            <a:endParaRPr lang="pt-BR" b="1" dirty="0">
              <a:solidFill>
                <a:srgbClr val="003300"/>
              </a:solidFill>
              <a:ea typeface="Microsoft YaHei" charset="0"/>
              <a:cs typeface="Microsoft YaHei" charset="0"/>
            </a:endParaRPr>
          </a:p>
        </p:txBody>
      </p:sp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2096341" y="642918"/>
            <a:ext cx="550372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As perspectivas da Educação Superior no Brasil</a:t>
            </a:r>
          </a:p>
        </p:txBody>
      </p:sp>
      <p:pic>
        <p:nvPicPr>
          <p:cNvPr id="1130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642910" y="1428736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25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400" b="1" dirty="0" smtClean="0">
                <a:solidFill>
                  <a:srgbClr val="953735"/>
                </a:solidFill>
              </a:rPr>
              <a:t>Interfaces com as metas 12 e 13.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785786" y="2071678"/>
            <a:ext cx="735811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Embora todas as metas tenham alguma interface, pois afetam o Ensino Superior, destacam-se :</a:t>
            </a:r>
          </a:p>
          <a:p>
            <a:r>
              <a:rPr lang="pt-BR" b="1" dirty="0">
                <a:solidFill>
                  <a:srgbClr val="953735"/>
                </a:solidFill>
              </a:rPr>
              <a:t>Meta 14: </a:t>
            </a:r>
            <a:r>
              <a:rPr lang="pt-BR" b="1" dirty="0">
                <a:solidFill>
                  <a:srgbClr val="0000FF"/>
                </a:solidFill>
              </a:rPr>
              <a:t>Elevar gradualmente o número de matrículas na pós-graduação </a:t>
            </a:r>
            <a:r>
              <a:rPr lang="pt-BR" b="1" dirty="0" err="1">
                <a:solidFill>
                  <a:srgbClr val="0000FF"/>
                </a:solidFill>
              </a:rPr>
              <a:t>stricto</a:t>
            </a:r>
            <a:r>
              <a:rPr lang="pt-BR" b="1" dirty="0">
                <a:solidFill>
                  <a:srgbClr val="0000FF"/>
                </a:solidFill>
              </a:rPr>
              <a:t> </a:t>
            </a:r>
            <a:r>
              <a:rPr lang="pt-BR" b="1" dirty="0" err="1">
                <a:solidFill>
                  <a:srgbClr val="0000FF"/>
                </a:solidFill>
              </a:rPr>
              <a:t>sensu</a:t>
            </a:r>
            <a:r>
              <a:rPr lang="pt-BR" b="1" dirty="0">
                <a:solidFill>
                  <a:srgbClr val="0000FF"/>
                </a:solidFill>
              </a:rPr>
              <a:t> de modo a atingir a titulação anual de 60 mil mestres e 25 mil doutores </a:t>
            </a:r>
            <a:r>
              <a:rPr lang="pt-BR" b="1" dirty="0" smtClean="0">
                <a:solidFill>
                  <a:srgbClr val="0000FF"/>
                </a:solidFill>
              </a:rPr>
              <a:t>;</a:t>
            </a:r>
          </a:p>
          <a:p>
            <a:endParaRPr lang="pt-BR" b="1" i="1" dirty="0">
              <a:solidFill>
                <a:srgbClr val="0000FF"/>
              </a:solidFill>
            </a:endParaRPr>
          </a:p>
          <a:p>
            <a:r>
              <a:rPr lang="pt-BR" b="1" dirty="0">
                <a:solidFill>
                  <a:srgbClr val="953735"/>
                </a:solidFill>
              </a:rPr>
              <a:t>Meta 15: </a:t>
            </a:r>
            <a:r>
              <a:rPr lang="pt-BR" b="1" dirty="0">
                <a:solidFill>
                  <a:srgbClr val="0000FF"/>
                </a:solidFill>
              </a:rPr>
              <a:t>Garantir, em regime de colaboração entre a União, os Estados, o Distrito Federal e os Municípios, que todos os professores da educação básica possuam formação específica de nível superior, obtida em curso de licenciatura na área de conhecimento em que atuam </a:t>
            </a:r>
            <a:endParaRPr lang="pt-BR" b="1" dirty="0" smtClean="0">
              <a:solidFill>
                <a:srgbClr val="0000FF"/>
              </a:solidFill>
            </a:endParaRPr>
          </a:p>
          <a:p>
            <a:endParaRPr lang="pt-BR" b="1" dirty="0" smtClean="0">
              <a:solidFill>
                <a:srgbClr val="0000FF"/>
              </a:solidFill>
            </a:endParaRPr>
          </a:p>
          <a:p>
            <a:r>
              <a:rPr lang="pt-BR" b="1" dirty="0">
                <a:solidFill>
                  <a:srgbClr val="953735"/>
                </a:solidFill>
              </a:rPr>
              <a:t>Meta 16: </a:t>
            </a:r>
            <a:r>
              <a:rPr lang="pt-BR" b="1" dirty="0">
                <a:solidFill>
                  <a:srgbClr val="0000FF"/>
                </a:solidFill>
              </a:rPr>
              <a:t>Formar 50% dos professores da educação básica em nível de pós-graduação </a:t>
            </a:r>
            <a:r>
              <a:rPr lang="pt-BR" b="1" i="1" dirty="0">
                <a:solidFill>
                  <a:srgbClr val="0000FF"/>
                </a:solidFill>
              </a:rPr>
              <a:t>lato e </a:t>
            </a:r>
            <a:r>
              <a:rPr lang="pt-BR" b="1" i="1" dirty="0" err="1">
                <a:solidFill>
                  <a:srgbClr val="0000FF"/>
                </a:solidFill>
              </a:rPr>
              <a:t>stricto</a:t>
            </a:r>
            <a:r>
              <a:rPr lang="pt-BR" b="1" i="1" dirty="0">
                <a:solidFill>
                  <a:srgbClr val="0000FF"/>
                </a:solidFill>
              </a:rPr>
              <a:t> </a:t>
            </a:r>
            <a:r>
              <a:rPr lang="pt-BR" b="1" i="1" dirty="0" err="1">
                <a:solidFill>
                  <a:srgbClr val="0000FF"/>
                </a:solidFill>
              </a:rPr>
              <a:t>sensu</a:t>
            </a:r>
            <a:r>
              <a:rPr lang="pt-BR" b="1" i="1" dirty="0">
                <a:solidFill>
                  <a:srgbClr val="0000FF"/>
                </a:solidFill>
              </a:rPr>
              <a:t>, garantir a todos formação continuada em sua área de atuação </a:t>
            </a:r>
            <a:endParaRPr lang="pt-BR" b="1" dirty="0" smtClean="0">
              <a:solidFill>
                <a:srgbClr val="0000FF"/>
              </a:solidFill>
            </a:endParaRPr>
          </a:p>
          <a:p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2096341" y="642918"/>
            <a:ext cx="550372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As perspectivas da Educação Superior no Brasil</a:t>
            </a:r>
          </a:p>
        </p:txBody>
      </p:sp>
      <p:pic>
        <p:nvPicPr>
          <p:cNvPr id="1130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827584" y="2420888"/>
            <a:ext cx="73581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953735"/>
                </a:solidFill>
              </a:rPr>
              <a:t>Obrigado pela atenção.</a:t>
            </a:r>
          </a:p>
          <a:p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51520" y="2060848"/>
            <a:ext cx="8424863" cy="37134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225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3600" b="1" dirty="0" smtClean="0">
                <a:solidFill>
                  <a:srgbClr val="953735"/>
                </a:solidFill>
              </a:rPr>
              <a:t>A educação superior brasileira, no que concerne a universidades públicas, é composta de universidades federais, estaduais e municipais.</a:t>
            </a:r>
          </a:p>
          <a:p>
            <a:pPr algn="ctr">
              <a:spcBef>
                <a:spcPts val="225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3600" b="1" dirty="0" smtClean="0">
                <a:solidFill>
                  <a:srgbClr val="953735"/>
                </a:solidFill>
              </a:rPr>
              <a:t> </a:t>
            </a:r>
            <a:endParaRPr lang="pt-BR" sz="2400" dirty="0">
              <a:solidFill>
                <a:srgbClr val="000000"/>
              </a:solidFill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0" y="692150"/>
            <a:ext cx="867568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As perspectivas da Educação Superior no Brasil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51520" y="2060848"/>
            <a:ext cx="8424863" cy="48214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225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3600" b="1" dirty="0" smtClean="0">
                <a:solidFill>
                  <a:srgbClr val="953735"/>
                </a:solidFill>
              </a:rPr>
              <a:t>As perspectivas e estratégias da  educação superior brasileira para essa década constam do </a:t>
            </a:r>
            <a:r>
              <a:rPr lang="pt-BR" sz="3600" b="1" dirty="0" err="1" smtClean="0">
                <a:solidFill>
                  <a:srgbClr val="953735"/>
                </a:solidFill>
              </a:rPr>
              <a:t>PNE</a:t>
            </a:r>
            <a:r>
              <a:rPr lang="pt-BR" sz="3600" b="1" dirty="0" smtClean="0">
                <a:solidFill>
                  <a:srgbClr val="953735"/>
                </a:solidFill>
              </a:rPr>
              <a:t> 2011-2020 que está em tramitação no Congresso Nacional. A educação superior é tratada de forma mais direta nas metas 12 e13.</a:t>
            </a:r>
          </a:p>
          <a:p>
            <a:pPr algn="ctr">
              <a:spcBef>
                <a:spcPts val="225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3600" b="1" dirty="0" smtClean="0">
                <a:solidFill>
                  <a:srgbClr val="953735"/>
                </a:solidFill>
              </a:rPr>
              <a:t> </a:t>
            </a:r>
            <a:endParaRPr lang="pt-BR" sz="2400" dirty="0">
              <a:solidFill>
                <a:srgbClr val="000000"/>
              </a:solidFill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0" y="692150"/>
            <a:ext cx="867568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As perspectivas da Educação Superior no Brasil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0" y="692150"/>
            <a:ext cx="867568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As perspectivas da Educação Superior no Brasil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323528" y="1340768"/>
            <a:ext cx="8064500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800" b="1" dirty="0" smtClean="0">
                <a:solidFill>
                  <a:srgbClr val="0000FF"/>
                </a:solidFill>
              </a:rPr>
              <a:t>Meta 12</a:t>
            </a:r>
            <a:r>
              <a:rPr lang="pt-BR" sz="2800" b="1" dirty="0">
                <a:solidFill>
                  <a:srgbClr val="0000FF"/>
                </a:solidFill>
              </a:rPr>
              <a:t>: Elevar a taxa bruta de matrícula na educação superior para 50% e a taxa líquida para 33% da população de 18 a 24 anos, assegurando a </a:t>
            </a:r>
            <a:r>
              <a:rPr lang="pt-BR" sz="2800" b="1" dirty="0">
                <a:solidFill>
                  <a:srgbClr val="FF0000"/>
                </a:solidFill>
              </a:rPr>
              <a:t>qualidade da oferta</a:t>
            </a:r>
            <a:r>
              <a:rPr lang="pt-BR" sz="2800" b="1" dirty="0">
                <a:solidFill>
                  <a:srgbClr val="0000FF"/>
                </a:solidFill>
              </a:rPr>
              <a:t>. </a:t>
            </a:r>
            <a:endParaRPr lang="pt-BR" sz="2800" b="1" dirty="0" smtClean="0">
              <a:solidFill>
                <a:srgbClr val="0000FF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pt-BR" sz="2800" b="1" dirty="0" smtClean="0">
                <a:solidFill>
                  <a:srgbClr val="0000FF"/>
                </a:solidFill>
              </a:rPr>
              <a:t>Meta 13: </a:t>
            </a:r>
            <a:r>
              <a:rPr lang="pt-BR" sz="2400" b="1" dirty="0" smtClean="0">
                <a:solidFill>
                  <a:srgbClr val="0000FF"/>
                </a:solidFill>
              </a:rPr>
              <a:t>Elevar a qualidade da educação superior pela ampliação da atuação de mestres e doutores nas instituições de educação superior para 75%, no mínimo, do corpo docente em efetivo exercício, sendo, do total, 35% doutores</a:t>
            </a:r>
            <a:endParaRPr lang="pt-BR" sz="2400" dirty="0" smtClean="0">
              <a:solidFill>
                <a:srgbClr val="0000FF"/>
              </a:solidFill>
            </a:endParaRPr>
          </a:p>
          <a:p>
            <a:pPr algn="just">
              <a:spcBef>
                <a:spcPct val="50000"/>
              </a:spcBef>
            </a:pPr>
            <a:endParaRPr lang="pt-BR" sz="2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404664"/>
            <a:ext cx="838835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As perspectivas da Educação Superior no Brasil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FORMAÇÃO DE PROFESSORES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5" name="Text Box 1"/>
          <p:cNvSpPr txBox="1">
            <a:spLocks noChangeArrowheads="1"/>
          </p:cNvSpPr>
          <p:nvPr/>
        </p:nvSpPr>
        <p:spPr bwMode="auto">
          <a:xfrm>
            <a:off x="250825" y="1268413"/>
            <a:ext cx="8497639" cy="59037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spcBef>
                <a:spcPts val="225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3600" b="1" dirty="0" smtClean="0">
                <a:solidFill>
                  <a:srgbClr val="953735"/>
                </a:solidFill>
              </a:rPr>
              <a:t> </a:t>
            </a:r>
            <a:r>
              <a:rPr lang="pt-BR" sz="2000" b="1" dirty="0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Todas as estratégias estão de alguma forma ligadas as </a:t>
            </a:r>
            <a:r>
              <a:rPr lang="pt-BR" sz="2000" b="1" dirty="0" err="1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IES</a:t>
            </a:r>
            <a:r>
              <a:rPr lang="pt-BR" sz="2000" b="1" dirty="0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 públicas, no entanto algumas são mais relevantes na perspectiva de alavancar o ensino superior brasileiro.</a:t>
            </a:r>
          </a:p>
          <a:p>
            <a:pPr algn="just">
              <a:spcBef>
                <a:spcPts val="225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000" b="1" dirty="0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 </a:t>
            </a:r>
            <a:r>
              <a:rPr lang="pt-BR" sz="2000" b="1" dirty="0" smtClean="0">
                <a:solidFill>
                  <a:srgbClr val="0000FF"/>
                </a:solidFill>
                <a:latin typeface="+mn-lt"/>
                <a:cs typeface="Times New Roman" pitchFamily="18" charset="0"/>
              </a:rPr>
              <a:t>Formação de professores para a Educação Básica. É a estratégia 12.4. </a:t>
            </a:r>
            <a:r>
              <a:rPr lang="pt-BR" sz="2000" b="1" dirty="0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Esta estratégia propõe aumentar a oferta de educação superior gratuita  com prioridade para a formação de professores da Educação Básica.  </a:t>
            </a:r>
          </a:p>
          <a:p>
            <a:pPr algn="just">
              <a:spcBef>
                <a:spcPts val="225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000" b="1" dirty="0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Nesse sentido o MEC já atua fortemente através do </a:t>
            </a:r>
            <a:r>
              <a:rPr lang="pt-BR" sz="2000" b="1" dirty="0" err="1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PARFOR</a:t>
            </a:r>
            <a:r>
              <a:rPr lang="pt-BR" sz="2000" b="1" dirty="0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.  Que é o Plano Nacional de Formação de Professores da Educação Básica. É uma ação emergencial para atender o disposto no </a:t>
            </a:r>
            <a:r>
              <a:rPr lang="pt-BR" sz="2000" b="1" dirty="0" err="1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Dec</a:t>
            </a:r>
            <a:r>
              <a:rPr lang="pt-BR" sz="2000" b="1" dirty="0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 6755/2009. Tem como objetivo promover o acesso às </a:t>
            </a:r>
            <a:r>
              <a:rPr lang="pt-BR" sz="2000" b="1" dirty="0" err="1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IES</a:t>
            </a:r>
            <a:r>
              <a:rPr lang="pt-BR" sz="2000" b="1" dirty="0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 dos professores em exercício na rede pública de educação básica.</a:t>
            </a:r>
          </a:p>
          <a:p>
            <a:pPr algn="just">
              <a:spcBef>
                <a:spcPts val="225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000" b="1" dirty="0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Até 2011 o programa registrou 1241 turmas e 50.259 professores da rede pública de Educação Básica foram matriculados.</a:t>
            </a:r>
            <a:endParaRPr lang="pt-BR" sz="2000" dirty="0" smtClean="0">
              <a:solidFill>
                <a:srgbClr val="0000FF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Times New Roman" pitchFamily="18" charset="0"/>
              <a:buChar char="•"/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endParaRPr lang="pt-BR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51520" y="2060849"/>
            <a:ext cx="8424863" cy="4611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spcBef>
                <a:spcPts val="225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000" b="1" dirty="0" smtClean="0">
                <a:solidFill>
                  <a:srgbClr val="953735"/>
                </a:solidFill>
              </a:rPr>
              <a:t>O </a:t>
            </a:r>
            <a:r>
              <a:rPr lang="pt-BR" sz="2000" b="1" dirty="0" err="1" smtClean="0">
                <a:solidFill>
                  <a:srgbClr val="953735"/>
                </a:solidFill>
              </a:rPr>
              <a:t>PARFOR</a:t>
            </a:r>
            <a:r>
              <a:rPr lang="pt-BR" sz="2000" b="1" dirty="0" smtClean="0">
                <a:solidFill>
                  <a:srgbClr val="953735"/>
                </a:solidFill>
              </a:rPr>
              <a:t> conta com a participação de 86 instituições de Educação Superior, sendo 31 federais, 26 estaduais, 2 municipais e 27 instituições privadas sem fins lucrativos. </a:t>
            </a:r>
          </a:p>
          <a:p>
            <a:pPr algn="just">
              <a:spcBef>
                <a:spcPts val="225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000" b="1" dirty="0" smtClean="0">
                <a:solidFill>
                  <a:srgbClr val="953735"/>
                </a:solidFill>
              </a:rPr>
              <a:t>Em 2012 , além da manutenção dos projetos existentes, o </a:t>
            </a:r>
            <a:r>
              <a:rPr lang="pt-BR" sz="2000" b="1" dirty="0" err="1" smtClean="0">
                <a:solidFill>
                  <a:srgbClr val="953735"/>
                </a:solidFill>
              </a:rPr>
              <a:t>PARFOR</a:t>
            </a:r>
            <a:r>
              <a:rPr lang="pt-BR" sz="2000" b="1" dirty="0" smtClean="0">
                <a:solidFill>
                  <a:srgbClr val="953735"/>
                </a:solidFill>
              </a:rPr>
              <a:t> planeja financiar mais 150 turmas e implantar  8.000 novas vagas, ofertadas por 90 </a:t>
            </a:r>
            <a:r>
              <a:rPr lang="pt-BR" sz="2000" b="1" dirty="0" err="1" smtClean="0">
                <a:solidFill>
                  <a:srgbClr val="953735"/>
                </a:solidFill>
              </a:rPr>
              <a:t>IES</a:t>
            </a:r>
            <a:r>
              <a:rPr lang="pt-BR" sz="2000" b="1" dirty="0" smtClean="0">
                <a:solidFill>
                  <a:srgbClr val="953735"/>
                </a:solidFill>
              </a:rPr>
              <a:t> sediadas em 24 estados: AM, AP, BA, CE, ES, MA, MG, MT, MS, PA, PB, PR, PE, PI, RJ, RN, RS, RR, RO, SC, SP, TO, GO e DF.</a:t>
            </a:r>
          </a:p>
          <a:p>
            <a:pPr algn="just">
              <a:spcBef>
                <a:spcPts val="225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000" b="1" dirty="0" smtClean="0">
                <a:solidFill>
                  <a:srgbClr val="953735"/>
                </a:solidFill>
              </a:rPr>
              <a:t>Existem turmas implantadas em 21 capitais e em mais de 300 municípios do interior do país.</a:t>
            </a:r>
          </a:p>
          <a:p>
            <a:pPr algn="ctr">
              <a:spcBef>
                <a:spcPts val="2250"/>
              </a:spcBef>
              <a:buClr>
                <a:srgbClr val="953735"/>
              </a:buClr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3600" b="1" dirty="0" smtClean="0">
                <a:solidFill>
                  <a:srgbClr val="953735"/>
                </a:solidFill>
              </a:rPr>
              <a:t> </a:t>
            </a:r>
            <a:endParaRPr lang="pt-BR" sz="2400" dirty="0">
              <a:solidFill>
                <a:srgbClr val="000000"/>
              </a:solidFill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0" y="476672"/>
            <a:ext cx="8675688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As perspectivas da Educação Superior no Brasil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FORMAÇÃO DE PROFESSORES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UAB – Cursos por modalidade</a:t>
            </a:r>
          </a:p>
        </p:txBody>
      </p:sp>
      <p:graphicFrame>
        <p:nvGraphicFramePr>
          <p:cNvPr id="78974" name="Group 3198"/>
          <p:cNvGraphicFramePr>
            <a:graphicFrameLocks noGrp="1"/>
          </p:cNvGraphicFramePr>
          <p:nvPr/>
        </p:nvGraphicFramePr>
        <p:xfrm>
          <a:off x="467544" y="1988840"/>
          <a:ext cx="7993062" cy="4073208"/>
        </p:xfrm>
        <a:graphic>
          <a:graphicData uri="http://schemas.openxmlformats.org/drawingml/2006/table">
            <a:tbl>
              <a:tblPr/>
              <a:tblGrid>
                <a:gridCol w="3260725"/>
                <a:gridCol w="1093787"/>
                <a:gridCol w="1649413"/>
                <a:gridCol w="1989137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MODALIDADE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IES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CURSOS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ALUNOS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Aperfeiçoamento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  15.230 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Bacharelado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  21.155 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Especialização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  55.811 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Extensão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     3.571 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Formação Pedagógica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        166 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Licenciatura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69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236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104.707 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Sequencial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        691 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Tecnólogo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     5.522 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659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206.853 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8975" name="Text Box 3199"/>
          <p:cNvSpPr txBox="1">
            <a:spLocks noChangeArrowheads="1"/>
          </p:cNvSpPr>
          <p:nvPr/>
        </p:nvSpPr>
        <p:spPr bwMode="auto">
          <a:xfrm>
            <a:off x="7727950" y="6588125"/>
            <a:ext cx="11826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200" b="0" dirty="0"/>
              <a:t>Fonte: </a:t>
            </a:r>
            <a:r>
              <a:rPr lang="pt-BR" sz="1200" b="0" dirty="0" err="1"/>
              <a:t>SisUAB</a:t>
            </a:r>
            <a:endParaRPr lang="pt-BR" sz="12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259632" y="548680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As perspectivas da Educação Superior no Brasil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FORMAÇÃO DE PROFESSORES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99592" y="119675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953735"/>
                </a:solidFill>
              </a:rPr>
              <a:t>Outra frente de formação de professores se dá via </a:t>
            </a:r>
            <a:r>
              <a:rPr lang="pt-BR" b="1" dirty="0" err="1" smtClean="0">
                <a:solidFill>
                  <a:srgbClr val="953735"/>
                </a:solidFill>
              </a:rPr>
              <a:t>UAB</a:t>
            </a:r>
            <a:r>
              <a:rPr lang="pt-BR" b="1" dirty="0" smtClean="0">
                <a:solidFill>
                  <a:srgbClr val="953735"/>
                </a:solidFill>
              </a:rPr>
              <a:t> (Universidade Aberta do Brasil),  operacionalizado pela CAPES. 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092280" y="6165304"/>
            <a:ext cx="15841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accent2"/>
                </a:solidFill>
              </a:rPr>
              <a:t>Fonte: </a:t>
            </a:r>
            <a:r>
              <a:rPr lang="pt-BR" sz="1400" dirty="0" err="1" smtClean="0">
                <a:solidFill>
                  <a:schemeClr val="accent2"/>
                </a:solidFill>
              </a:rPr>
              <a:t>SisUAB</a:t>
            </a:r>
            <a:endParaRPr lang="pt-BR" sz="1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476672"/>
            <a:ext cx="838835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As perspectivas da Educação Superior no Brasil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FORMAÇÃO DE PROFESSORES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Imagem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492896"/>
            <a:ext cx="6768752" cy="3744416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" name="Retângulo 8"/>
          <p:cNvSpPr/>
          <p:nvPr/>
        </p:nvSpPr>
        <p:spPr>
          <a:xfrm>
            <a:off x="5796136" y="6309320"/>
            <a:ext cx="15841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accent2"/>
                </a:solidFill>
              </a:rPr>
              <a:t>Fonte: </a:t>
            </a:r>
            <a:r>
              <a:rPr lang="pt-BR" sz="1400" dirty="0" err="1" smtClean="0">
                <a:solidFill>
                  <a:schemeClr val="accent2"/>
                </a:solidFill>
              </a:rPr>
              <a:t>SisUAB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755576" y="1988840"/>
            <a:ext cx="665598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953735"/>
                </a:solidFill>
              </a:rPr>
              <a:t>No 1º semestre de 2012 há 48 </a:t>
            </a:r>
            <a:r>
              <a:rPr lang="pt-BR" b="1" dirty="0" err="1" smtClean="0">
                <a:solidFill>
                  <a:srgbClr val="953735"/>
                </a:solidFill>
              </a:rPr>
              <a:t>IES</a:t>
            </a:r>
            <a:r>
              <a:rPr lang="pt-BR" b="1" dirty="0" smtClean="0">
                <a:solidFill>
                  <a:srgbClr val="953735"/>
                </a:solidFill>
              </a:rPr>
              <a:t> com propostas de cursos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548680"/>
            <a:ext cx="838835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As perspectivas da Educação Superior no Brasil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FORMAÇÃO DE PROFESSORES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99592" y="1988838"/>
          <a:ext cx="6984775" cy="3024339"/>
        </p:xfrm>
        <a:graphic>
          <a:graphicData uri="http://schemas.openxmlformats.org/drawingml/2006/table">
            <a:tbl>
              <a:tblPr/>
              <a:tblGrid>
                <a:gridCol w="2123119"/>
                <a:gridCol w="1308908"/>
                <a:gridCol w="1429628"/>
                <a:gridCol w="1188187"/>
                <a:gridCol w="934933"/>
              </a:tblGrid>
              <a:tr h="66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b="1">
                          <a:latin typeface="Times New Roman"/>
                          <a:ea typeface="Calibri"/>
                          <a:cs typeface="Times New Roman"/>
                        </a:rPr>
                        <a:t>  </a:t>
                      </a:r>
                      <a:endParaRPr lang="pt-B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2456" marR="82456" marT="41228" marB="4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b="1">
                          <a:latin typeface="Times New Roman"/>
                          <a:ea typeface="Calibri"/>
                          <a:cs typeface="Times New Roman"/>
                        </a:rPr>
                        <a:t>Dotação Disponível </a:t>
                      </a:r>
                      <a:endParaRPr lang="pt-B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2456" marR="82456" marT="41228" marB="4122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b="1">
                          <a:latin typeface="Times New Roman"/>
                          <a:ea typeface="Calibri"/>
                          <a:cs typeface="Times New Roman"/>
                        </a:rPr>
                        <a:t>Empenhos Emitidos </a:t>
                      </a:r>
                      <a:endParaRPr lang="pt-B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2456" marR="82456" marT="41228" marB="4122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b="1">
                          <a:latin typeface="Times New Roman"/>
                          <a:ea typeface="Calibri"/>
                          <a:cs typeface="Times New Roman"/>
                        </a:rPr>
                        <a:t>Crédito Devolvido </a:t>
                      </a:r>
                      <a:endParaRPr lang="pt-B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2456" marR="82456" marT="41228" marB="4122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b="1">
                          <a:latin typeface="Times New Roman"/>
                          <a:ea typeface="Calibri"/>
                          <a:cs typeface="Times New Roman"/>
                        </a:rPr>
                        <a:t>Execução </a:t>
                      </a:r>
                      <a:endParaRPr lang="pt-B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2456" marR="82456" marT="41228" marB="41228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392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IES Federais </a:t>
                      </a:r>
                    </a:p>
                  </a:txBody>
                  <a:tcPr marL="82456" marR="82456" marT="41228" marB="4122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40.469.642,97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39.704.480,24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765.162,73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98%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92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Institutos Federais </a:t>
                      </a:r>
                    </a:p>
                  </a:txBody>
                  <a:tcPr marL="82456" marR="82456" marT="41228" marB="4122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5.569.236,08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4.983.769,37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585.466,71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89%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92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IES Estaduais - Convênios </a:t>
                      </a:r>
                    </a:p>
                  </a:txBody>
                  <a:tcPr marL="82456" marR="82456" marT="41228" marB="4122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48.867.273,18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48.867.273,18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100%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92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Bolsas </a:t>
                      </a:r>
                    </a:p>
                  </a:txBody>
                  <a:tcPr marL="82456" marR="82456" marT="41228" marB="4122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261.339.685,00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261.339.685,00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 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100%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92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Diversos </a:t>
                      </a:r>
                    </a:p>
                  </a:txBody>
                  <a:tcPr marL="82456" marR="82456" marT="41228" marB="4122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14.737.605,83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1.195.817,81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13.541.788,02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latin typeface="Times New Roman"/>
                          <a:ea typeface="Calibri"/>
                          <a:cs typeface="Times New Roman"/>
                        </a:rPr>
                        <a:t>8% </a:t>
                      </a:r>
                    </a:p>
                  </a:txBody>
                  <a:tcPr marL="82456" marR="82456" marT="41228" marB="41228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92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b="1">
                          <a:latin typeface="Times New Roman"/>
                          <a:ea typeface="Calibri"/>
                          <a:cs typeface="Times New Roman"/>
                        </a:rPr>
                        <a:t>Total </a:t>
                      </a:r>
                      <a:endParaRPr lang="pt-B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2456" marR="82456" marT="41228" marB="4122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b="1">
                          <a:latin typeface="Times New Roman"/>
                          <a:ea typeface="Calibri"/>
                          <a:cs typeface="Times New Roman"/>
                        </a:rPr>
                        <a:t>370.983.443,06 </a:t>
                      </a:r>
                      <a:endParaRPr lang="pt-B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b="1">
                          <a:latin typeface="Times New Roman"/>
                          <a:ea typeface="Calibri"/>
                          <a:cs typeface="Times New Roman"/>
                        </a:rPr>
                        <a:t>356.091.025,60 </a:t>
                      </a:r>
                      <a:endParaRPr lang="pt-B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b="1">
                          <a:latin typeface="Times New Roman"/>
                          <a:ea typeface="Calibri"/>
                          <a:cs typeface="Times New Roman"/>
                        </a:rPr>
                        <a:t>14.892.417,46 </a:t>
                      </a:r>
                      <a:endParaRPr lang="pt-B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2456" marR="82456" marT="41228" marB="412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b="1" dirty="0">
                          <a:latin typeface="Times New Roman"/>
                          <a:ea typeface="Calibri"/>
                          <a:cs typeface="Times New Roman"/>
                        </a:rPr>
                        <a:t>96% </a:t>
                      </a:r>
                      <a:endParaRPr lang="pt-B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2456" marR="82456" marT="41228" marB="41228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99592" y="119675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953735"/>
                </a:solidFill>
              </a:rPr>
              <a:t>Participação de todas as </a:t>
            </a:r>
            <a:r>
              <a:rPr lang="pt-BR" b="1" dirty="0" err="1" smtClean="0">
                <a:solidFill>
                  <a:srgbClr val="953735"/>
                </a:solidFill>
              </a:rPr>
              <a:t>IES</a:t>
            </a:r>
            <a:r>
              <a:rPr lang="pt-BR" b="1" dirty="0" smtClean="0">
                <a:solidFill>
                  <a:srgbClr val="953735"/>
                </a:solidFill>
              </a:rPr>
              <a:t>  com as dotações orçamentárias 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8" name="Text Box 319"/>
          <p:cNvSpPr txBox="1">
            <a:spLocks noChangeArrowheads="1"/>
          </p:cNvSpPr>
          <p:nvPr/>
        </p:nvSpPr>
        <p:spPr bwMode="auto">
          <a:xfrm>
            <a:off x="8056563" y="6588125"/>
            <a:ext cx="97948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200" b="0" dirty="0"/>
              <a:t>Fonte: </a:t>
            </a:r>
            <a:r>
              <a:rPr lang="pt-BR" sz="1200" b="0" dirty="0" err="1"/>
              <a:t>DED</a:t>
            </a:r>
            <a:endParaRPr lang="pt-BR" sz="1200" b="0" dirty="0"/>
          </a:p>
        </p:txBody>
      </p:sp>
      <p:sp>
        <p:nvSpPr>
          <p:cNvPr id="9" name="Text Box 319"/>
          <p:cNvSpPr txBox="1">
            <a:spLocks noChangeArrowheads="1"/>
          </p:cNvSpPr>
          <p:nvPr/>
        </p:nvSpPr>
        <p:spPr bwMode="auto">
          <a:xfrm>
            <a:off x="6948264" y="5157192"/>
            <a:ext cx="97948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200" b="0" dirty="0">
                <a:solidFill>
                  <a:schemeClr val="accent2"/>
                </a:solidFill>
              </a:rPr>
              <a:t>Fonte: </a:t>
            </a:r>
            <a:r>
              <a:rPr lang="pt-BR" sz="1200" b="0" dirty="0" err="1">
                <a:solidFill>
                  <a:schemeClr val="accent2"/>
                </a:solidFill>
              </a:rPr>
              <a:t>DED</a:t>
            </a:r>
            <a:endParaRPr lang="pt-BR" sz="1200" b="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5840</TotalTime>
  <Words>1064</Words>
  <Application>Microsoft Office PowerPoint</Application>
  <PresentationFormat>Apresentação na tela (4:3)</PresentationFormat>
  <Paragraphs>212</Paragraphs>
  <Slides>14</Slides>
  <Notes>14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Design padrão</vt:lpstr>
      <vt:lpstr>1_Design padrão</vt:lpstr>
      <vt:lpstr>Slide 1</vt:lpstr>
      <vt:lpstr>Slide 2</vt:lpstr>
      <vt:lpstr>Slide 3</vt:lpstr>
      <vt:lpstr>Slide 4</vt:lpstr>
      <vt:lpstr>Slide 5</vt:lpstr>
      <vt:lpstr>Slide 6</vt:lpstr>
      <vt:lpstr>UAB – Cursos por modalidade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Simões sobre fundo de E. Grisoni</dc:creator>
  <cp:lastModifiedBy>Digital</cp:lastModifiedBy>
  <cp:revision>644</cp:revision>
  <cp:lastPrinted>1601-01-01T00:00:00Z</cp:lastPrinted>
  <dcterms:created xsi:type="dcterms:W3CDTF">2010-05-03T19:02:17Z</dcterms:created>
  <dcterms:modified xsi:type="dcterms:W3CDTF">2012-05-25T14:15:37Z</dcterms:modified>
</cp:coreProperties>
</file>