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753" r:id="rId2"/>
    <p:sldId id="868" r:id="rId3"/>
    <p:sldId id="871" r:id="rId4"/>
    <p:sldId id="869" r:id="rId5"/>
    <p:sldId id="870" r:id="rId6"/>
    <p:sldId id="836" r:id="rId7"/>
    <p:sldId id="842" r:id="rId8"/>
    <p:sldId id="843" r:id="rId9"/>
    <p:sldId id="844" r:id="rId10"/>
    <p:sldId id="853" r:id="rId11"/>
    <p:sldId id="854" r:id="rId12"/>
    <p:sldId id="592" r:id="rId13"/>
    <p:sldId id="593" r:id="rId14"/>
    <p:sldId id="594" r:id="rId15"/>
    <p:sldId id="848" r:id="rId16"/>
    <p:sldId id="850" r:id="rId17"/>
    <p:sldId id="841" r:id="rId18"/>
    <p:sldId id="847" r:id="rId19"/>
    <p:sldId id="864" r:id="rId20"/>
    <p:sldId id="865" r:id="rId21"/>
    <p:sldId id="866" r:id="rId22"/>
    <p:sldId id="855" r:id="rId23"/>
    <p:sldId id="856" r:id="rId24"/>
    <p:sldId id="857" r:id="rId25"/>
    <p:sldId id="858" r:id="rId26"/>
    <p:sldId id="859" r:id="rId27"/>
    <p:sldId id="860" r:id="rId28"/>
    <p:sldId id="852" r:id="rId29"/>
    <p:sldId id="846" r:id="rId30"/>
    <p:sldId id="867" r:id="rId31"/>
    <p:sldId id="851" r:id="rId32"/>
    <p:sldId id="834" r:id="rId33"/>
  </p:sldIdLst>
  <p:sldSz cx="9144000" cy="6858000" type="screen4x3"/>
  <p:notesSz cx="6797675" cy="987266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56">
          <p15:clr>
            <a:srgbClr val="A4A3A4"/>
          </p15:clr>
        </p15:guide>
        <p15:guide id="4" pos="21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a" initials="v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E52"/>
    <a:srgbClr val="DAA600"/>
    <a:srgbClr val="F1CE8F"/>
    <a:srgbClr val="0000FF"/>
    <a:srgbClr val="005024"/>
    <a:srgbClr val="FFFF00"/>
    <a:srgbClr val="FF00FF"/>
    <a:srgbClr val="00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>
      <p:cViewPr>
        <p:scale>
          <a:sx n="94" d="100"/>
          <a:sy n="94" d="100"/>
        </p:scale>
        <p:origin x="-976" y="-504"/>
      </p:cViewPr>
      <p:guideLst>
        <p:guide orient="horz" pos="346"/>
        <p:guide pos="158"/>
      </p:guideLst>
    </p:cSldViewPr>
  </p:slideViewPr>
  <p:outlineViewPr>
    <p:cViewPr>
      <p:scale>
        <a:sx n="33" d="100"/>
        <a:sy n="33" d="100"/>
      </p:scale>
      <p:origin x="0" y="-4008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06" y="-114"/>
      </p:cViewPr>
      <p:guideLst>
        <p:guide orient="horz" pos="3087"/>
        <p:guide orient="horz" pos="3110"/>
        <p:guide pos="213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Relationship Id="rId2" Type="http://schemas.openxmlformats.org/officeDocument/2006/relationships/slide" Target="slides/slide16.xml"/><Relationship Id="rId3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einstein\sexec\Plano_CTI\MCT_Plano_2010\Laminas\Planilhas_dados_apresenta&#231;&#245;es\producao_cientifica_ASCAV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E:\Ruy\2015\Empenho%20x%20pagamento%20-%202000%20a%202014%20-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E:\Ruy\2015\Empenho%20x%20pagamento%20-%202000%20a%202014%20-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E:\Ruy\2015\Empenho%20x%20pagamento%20-%202000%20a%202014%20-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E:\Ruy\2015\Aux&#237;lios%20Bolsas%20e%20Descentraliza&#231;&#245;es%20Pagos%20Por%20Institui&#231;&#227;o%20-%202007%20a%202014%20-%20Final%20-%2000%20e%2013.xls" TargetMode="External"/><Relationship Id="rId3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file:///E:\Ruy\2015\Aux&#237;lios%20e%20bolsas%20pagos%20por%20institui&#231;&#227;o%20privada%20-%202000%20a%202014%20-%20Fontes%2000%20e%2013.xls" TargetMode="External"/><Relationship Id="rId3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326450645634"/>
          <c:y val="0.0479303852004723"/>
          <c:w val="0.812010961474839"/>
          <c:h val="0.840960394881014"/>
        </c:manualLayout>
      </c:layout>
      <c:lineChart>
        <c:grouping val="standard"/>
        <c:varyColors val="0"/>
        <c:ser>
          <c:idx val="0"/>
          <c:order val="0"/>
          <c:tx>
            <c:v>Brasil</c:v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99CC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val>
            <c:numRef>
              <c:f>(Ministro!$T$24,Ministro!$T$27,Ministro!$T$30,Ministro!$T$33,Ministro!$T$36,Ministro!$T$39,Ministro!$T$42,Ministro!$T$45,Ministro!$T$48,Ministro!$T$51)</c:f>
              <c:numCache>
                <c:formatCode>0.0</c:formatCode>
                <c:ptCount val="10"/>
                <c:pt idx="0">
                  <c:v>1.0</c:v>
                </c:pt>
                <c:pt idx="1">
                  <c:v>1.067346034559149</c:v>
                </c:pt>
                <c:pt idx="2">
                  <c:v>1.260079751883031</c:v>
                </c:pt>
                <c:pt idx="3">
                  <c:v>1.776251661497566</c:v>
                </c:pt>
                <c:pt idx="4">
                  <c:v>2.30837394771821</c:v>
                </c:pt>
                <c:pt idx="5">
                  <c:v>3.248116969428445</c:v>
                </c:pt>
                <c:pt idx="6">
                  <c:v>4.661497563136875</c:v>
                </c:pt>
                <c:pt idx="7">
                  <c:v>6.330527248560036</c:v>
                </c:pt>
                <c:pt idx="8">
                  <c:v>8.548515728843512</c:v>
                </c:pt>
                <c:pt idx="9">
                  <c:v>14.22241914045193</c:v>
                </c:pt>
              </c:numCache>
            </c:numRef>
          </c:val>
          <c:smooth val="0"/>
        </c:ser>
        <c:ser>
          <c:idx val="1"/>
          <c:order val="1"/>
          <c:tx>
            <c:v>Mundo</c:v>
          </c:tx>
          <c:spPr>
            <a:ln w="25400">
              <a:solidFill>
                <a:srgbClr val="0066CC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  <a:prstDash val="solid"/>
              </a:ln>
            </c:spPr>
          </c:marker>
          <c:cat>
            <c:numRef>
              <c:f>(Ministro!$N$24,Ministro!$N$27,Ministro!$N$30,Ministro!$N$33,Ministro!$N$36,Ministro!$N$39,Ministro!$N$42,Ministro!$N$45,Ministro!$N$48,Ministro!$N$51)</c:f>
              <c:numCache>
                <c:formatCode>General</c:formatCode>
                <c:ptCount val="10"/>
                <c:pt idx="0">
                  <c:v>1982.0</c:v>
                </c:pt>
                <c:pt idx="1">
                  <c:v>1985.0</c:v>
                </c:pt>
                <c:pt idx="2">
                  <c:v>1988.0</c:v>
                </c:pt>
                <c:pt idx="3">
                  <c:v>1991.0</c:v>
                </c:pt>
                <c:pt idx="4">
                  <c:v>1994.0</c:v>
                </c:pt>
                <c:pt idx="5">
                  <c:v>1997.0</c:v>
                </c:pt>
                <c:pt idx="6">
                  <c:v>2000.0</c:v>
                </c:pt>
                <c:pt idx="7">
                  <c:v>2003.0</c:v>
                </c:pt>
                <c:pt idx="8">
                  <c:v>2006.0</c:v>
                </c:pt>
                <c:pt idx="9">
                  <c:v>2009.0</c:v>
                </c:pt>
              </c:numCache>
            </c:numRef>
          </c:cat>
          <c:val>
            <c:numRef>
              <c:f>(Ministro!$S$24,Ministro!$S$27,Ministro!$S$30,Ministro!$S$33,Ministro!$S$36,Ministro!$S$39,Ministro!$S$42,Ministro!$S$45,Ministro!$S$48,Ministro!$S$51)</c:f>
              <c:numCache>
                <c:formatCode>0.0</c:formatCode>
                <c:ptCount val="10"/>
                <c:pt idx="0">
                  <c:v>1.0</c:v>
                </c:pt>
                <c:pt idx="1">
                  <c:v>1.09135015306661</c:v>
                </c:pt>
                <c:pt idx="2">
                  <c:v>1.160688271930757</c:v>
                </c:pt>
                <c:pt idx="3">
                  <c:v>1.27783806608255</c:v>
                </c:pt>
                <c:pt idx="4">
                  <c:v>1.441638340546817</c:v>
                </c:pt>
                <c:pt idx="5">
                  <c:v>1.542896653647204</c:v>
                </c:pt>
                <c:pt idx="6">
                  <c:v>1.64219782539851</c:v>
                </c:pt>
                <c:pt idx="7">
                  <c:v>1.84895175762694</c:v>
                </c:pt>
                <c:pt idx="8">
                  <c:v>2.076267285970653</c:v>
                </c:pt>
                <c:pt idx="9">
                  <c:v>2.516007600548927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0290680"/>
        <c:axId val="-2087847192"/>
      </c:lineChart>
      <c:catAx>
        <c:axId val="-209029068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-2087847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87847192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#,##0.0" sourceLinked="0"/>
        <c:majorTickMark val="out"/>
        <c:minorTickMark val="none"/>
        <c:tickLblPos val="nextTo"/>
        <c:spPr>
          <a:ln w="12700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800"/>
            </a:pPr>
            <a:endParaRPr lang="en-US"/>
          </a:p>
        </c:txPr>
        <c:crossAx val="-2090290680"/>
        <c:crosses val="autoZero"/>
        <c:crossBetween val="between"/>
      </c:valAx>
      <c:spPr>
        <a:noFill/>
        <a:ln w="12700">
          <a:solidFill>
            <a:srgbClr val="969696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167428962797239"/>
          <c:y val="0.562549044917461"/>
          <c:w val="0.125387361827813"/>
          <c:h val="0.124814071443685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66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6247375328084"/>
          <c:y val="0.0190536413127387"/>
          <c:w val="0.930676399825022"/>
          <c:h val="0.879950576872503"/>
        </c:manualLayout>
      </c:layout>
      <c:lineChart>
        <c:grouping val="standard"/>
        <c:varyColors val="0"/>
        <c:ser>
          <c:idx val="0"/>
          <c:order val="0"/>
          <c:tx>
            <c:strRef>
              <c:f>Plan1!$A$3</c:f>
              <c:strCache>
                <c:ptCount val="1"/>
                <c:pt idx="0">
                  <c:v>Empenho</c:v>
                </c:pt>
              </c:strCache>
            </c:strRef>
          </c:tx>
          <c:spPr>
            <a:ln>
              <a:solidFill>
                <a:srgbClr val="0033CC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403502640846629"/>
                  <c:y val="-0.04835539833127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496333897349126"/>
                  <c:y val="-0.02983683421791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406091370558376"/>
                  <c:y val="-0.02610722994067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338409475465313"/>
                  <c:y val="-0.04102564704963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518894529046813"/>
                  <c:y val="-0.03356643849515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403432134677433"/>
                  <c:y val="-0.03356653308362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447225705067121"/>
                  <c:y val="-0.05786173147793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496333897349126"/>
                  <c:y val="-0.04102564704963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541455160744501"/>
                  <c:y val="-0.0372960427723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428652002256064"/>
                  <c:y val="-0.05221445988135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564015792442188"/>
                  <c:y val="-0.04475525132687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428652002256063"/>
                  <c:y val="-0.04475525132687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0451212633953751"/>
                  <c:y val="-0.05221445988135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519569305805277"/>
                  <c:y val="-0.03079552396103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.0"/>
                  <c:y val="-0.020460358056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Plan1!$B$2:$P$2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Plan1!$B$3:$P$3</c:f>
              <c:numCache>
                <c:formatCode>_(* #,##0.00_);_(* \(#,##0.00\);_(* "-"??_);_(@_)</c:formatCode>
                <c:ptCount val="15"/>
                <c:pt idx="0">
                  <c:v>6.274334615E7</c:v>
                </c:pt>
                <c:pt idx="1">
                  <c:v>1.0521321714E8</c:v>
                </c:pt>
                <c:pt idx="2">
                  <c:v>1.122630353E8</c:v>
                </c:pt>
                <c:pt idx="3">
                  <c:v>1.0239531653E8</c:v>
                </c:pt>
                <c:pt idx="4">
                  <c:v>1.2580249637E8</c:v>
                </c:pt>
                <c:pt idx="5">
                  <c:v>1.3169655844E8</c:v>
                </c:pt>
                <c:pt idx="6">
                  <c:v>1.406087048E8</c:v>
                </c:pt>
                <c:pt idx="7" formatCode="#,##0.00">
                  <c:v>2.0024856899E8</c:v>
                </c:pt>
                <c:pt idx="8" formatCode="#,##0.00">
                  <c:v>2.4130640745E8</c:v>
                </c:pt>
                <c:pt idx="9">
                  <c:v>2.5163512168E8</c:v>
                </c:pt>
                <c:pt idx="10">
                  <c:v>3.0190434746E8</c:v>
                </c:pt>
                <c:pt idx="11" formatCode="#,##0.00">
                  <c:v>3.126324324E8</c:v>
                </c:pt>
                <c:pt idx="12" formatCode="#,##0.00">
                  <c:v>3.386270871E8</c:v>
                </c:pt>
                <c:pt idx="13" formatCode="#,##0.00">
                  <c:v>3.8936278466E8</c:v>
                </c:pt>
                <c:pt idx="14" formatCode="#,##0.00">
                  <c:v>4.0899432558E8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Plan1!$A$4</c:f>
              <c:strCache>
                <c:ptCount val="1"/>
                <c:pt idx="0">
                  <c:v>Pagamento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212314225053079"/>
                  <c:y val="0.0204603580562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276008492569002"/>
                  <c:y val="0.04433077578857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276008492569002"/>
                  <c:y val="0.05115089514066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212315896818631"/>
                  <c:y val="0.0204603580562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29723991507431"/>
                  <c:y val="0.0306905370843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212314225053079"/>
                  <c:y val="0.0306905370843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212314225053079"/>
                  <c:y val="0.003410059676044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169851380042463"/>
                  <c:y val="0.02387041773231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127388535031847"/>
                  <c:y val="0.02387041773231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106155440760988"/>
                  <c:y val="-0.05115116364930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191082802547771"/>
                  <c:y val="0.03410059676044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00403562940459216"/>
                  <c:y val="0.01705029838022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0"/>
                  <c:y val="-0.006820119352088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Plan1!$B$2:$P$2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Plan1!$B$4:$P$4</c:f>
              <c:numCache>
                <c:formatCode>_(* #,##0.00_);_(* \(#,##0.00\);_(* "-"??_);_(@_)</c:formatCode>
                <c:ptCount val="15"/>
                <c:pt idx="0">
                  <c:v>4.514858772E7</c:v>
                </c:pt>
                <c:pt idx="1">
                  <c:v>9.83895887E7</c:v>
                </c:pt>
                <c:pt idx="2">
                  <c:v>9.705651443E7</c:v>
                </c:pt>
                <c:pt idx="3">
                  <c:v>7.323072625E7</c:v>
                </c:pt>
                <c:pt idx="4">
                  <c:v>1.0414912886E8</c:v>
                </c:pt>
                <c:pt idx="5">
                  <c:v>9.550703369E7</c:v>
                </c:pt>
                <c:pt idx="6">
                  <c:v>1.3024367235E8</c:v>
                </c:pt>
                <c:pt idx="7">
                  <c:v>1.8275454879E8</c:v>
                </c:pt>
                <c:pt idx="8" formatCode="#,##0.00">
                  <c:v>2.20270506E8</c:v>
                </c:pt>
                <c:pt idx="9">
                  <c:v>2.2675628047E8</c:v>
                </c:pt>
                <c:pt idx="10">
                  <c:v>3.0058485809E8</c:v>
                </c:pt>
                <c:pt idx="11">
                  <c:v>3.0779358002E8</c:v>
                </c:pt>
                <c:pt idx="12">
                  <c:v>3.3070888436E8</c:v>
                </c:pt>
                <c:pt idx="13" formatCode="#,##0.00">
                  <c:v>3.6530879831E8</c:v>
                </c:pt>
                <c:pt idx="14">
                  <c:v>3.1118537837E8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4922504"/>
        <c:axId val="-2134930056"/>
      </c:lineChart>
      <c:catAx>
        <c:axId val="-2134922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4930056"/>
        <c:crosses val="autoZero"/>
        <c:auto val="1"/>
        <c:lblAlgn val="ctr"/>
        <c:lblOffset val="100"/>
        <c:noMultiLvlLbl val="0"/>
      </c:catAx>
      <c:valAx>
        <c:axId val="-213493005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4922504"/>
        <c:crosses val="autoZero"/>
        <c:crossBetween val="between"/>
        <c:dispUnits>
          <c:builtInUnit val="millions"/>
          <c:dispUnitsLbl>
            <c:layout/>
            <c:txPr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</c:dispUnitsLbl>
        </c:dispUnits>
      </c:valAx>
      <c:spPr>
        <a:gradFill flip="none" rotWithShape="1">
          <a:gsLst>
            <a:gs pos="49000">
              <a:srgbClr val="FFA800"/>
            </a:gs>
            <a:gs pos="0">
              <a:srgbClr val="F1CE8F"/>
            </a:gs>
            <a:gs pos="98000">
              <a:srgbClr val="F1CE8F"/>
            </a:gs>
          </a:gsLst>
          <a:lin ang="5400000" scaled="0"/>
          <a:tileRect/>
        </a:gradFill>
      </c:spPr>
    </c:plotArea>
    <c:legend>
      <c:legendPos val="b"/>
      <c:layout/>
      <c:overlay val="0"/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592550306211724"/>
          <c:y val="0.0259068792320717"/>
          <c:w val="0.935390091863517"/>
          <c:h val="0.873906879391695"/>
        </c:manualLayout>
      </c:layout>
      <c:lineChart>
        <c:grouping val="standard"/>
        <c:varyColors val="0"/>
        <c:ser>
          <c:idx val="0"/>
          <c:order val="0"/>
          <c:tx>
            <c:strRef>
              <c:f>Plan1!$A$16</c:f>
              <c:strCache>
                <c:ptCount val="1"/>
                <c:pt idx="0">
                  <c:v>Empenho</c:v>
                </c:pt>
              </c:strCache>
            </c:strRef>
          </c:tx>
          <c:spPr>
            <a:ln>
              <a:solidFill>
                <a:srgbClr val="0033CC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388888888888889"/>
                  <c:y val="-0.02777777777777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33333333333333"/>
                  <c:y val="-0.04166666666666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416666666666667"/>
                  <c:y val="-0.04166666666666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416666666666667"/>
                  <c:y val="-0.04166666666666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444444444444445"/>
                  <c:y val="-0.04629629629629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5"/>
                  <c:y val="-0.05092592592592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416666666666667"/>
                  <c:y val="-0.06481481481481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722222222222222"/>
                  <c:y val="-0.02777777777777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75"/>
                  <c:y val="-0.02777777777777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916666666666668"/>
                  <c:y val="-0.02314814814814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916666666666667"/>
                  <c:y val="1.06094453400167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222222222222222"/>
                  <c:y val="-0.01388888888888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0194446631671041"/>
                  <c:y val="-0.04166666666666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0"/>
                  <c:y val="-0.06115503963797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Plan1!$B$15:$P$15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Plan1!$B$16:$P$16</c:f>
              <c:numCache>
                <c:formatCode>#,##0.00</c:formatCode>
                <c:ptCount val="15"/>
                <c:pt idx="0">
                  <c:v>4.2266246E6</c:v>
                </c:pt>
                <c:pt idx="1">
                  <c:v>4.6086199E6</c:v>
                </c:pt>
                <c:pt idx="2">
                  <c:v>4.57588694E6</c:v>
                </c:pt>
                <c:pt idx="3">
                  <c:v>7.60806709E6</c:v>
                </c:pt>
                <c:pt idx="4">
                  <c:v>1.241634361E7</c:v>
                </c:pt>
                <c:pt idx="5">
                  <c:v>1.701675336E7</c:v>
                </c:pt>
                <c:pt idx="6">
                  <c:v>1.477212332E7</c:v>
                </c:pt>
                <c:pt idx="7">
                  <c:v>2.548352626E7</c:v>
                </c:pt>
                <c:pt idx="8">
                  <c:v>2.990699297E7</c:v>
                </c:pt>
                <c:pt idx="9">
                  <c:v>4.047684887E7</c:v>
                </c:pt>
                <c:pt idx="10" formatCode="_(* #,##0.00_);_(* \(#,##0.00\);_(* &quot;-&quot;??_);_(@_)">
                  <c:v>5.411450729E7</c:v>
                </c:pt>
                <c:pt idx="11" formatCode="_(* #,##0.00_);_(* \(#,##0.00\);_(* &quot;-&quot;??_);_(@_)">
                  <c:v>5.713137143E7</c:v>
                </c:pt>
                <c:pt idx="12" formatCode="_(* #,##0.00_);_(* \(#,##0.00\);_(* &quot;-&quot;??_);_(@_)">
                  <c:v>4.012295498E7</c:v>
                </c:pt>
                <c:pt idx="13" formatCode="_(* #,##0.00_);_(* \(#,##0.00\);_(* &quot;-&quot;??_);_(@_)">
                  <c:v>2.335065556E7</c:v>
                </c:pt>
                <c:pt idx="14" formatCode="_(* #,##0.00_);_(* \(#,##0.00\);_(* &quot;-&quot;??_);_(@_)">
                  <c:v>2.972441797E7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Plan1!$A$17</c:f>
              <c:strCache>
                <c:ptCount val="1"/>
                <c:pt idx="0">
                  <c:v>Pagamento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166666666666667"/>
                  <c:y val="0.02314814814814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166666666666667"/>
                  <c:y val="0.02777777777777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833333333333333"/>
                  <c:y val="0.02314814814814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555555555555555"/>
                  <c:y val="-0.0138888888888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138888888888889"/>
                  <c:y val="0.02777777777777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361111111111111"/>
                  <c:y val="0.04166666666666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222222222222222"/>
                  <c:y val="0.01851851851851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249999999999999"/>
                  <c:y val="0.01388888888888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0277777777777778"/>
                  <c:y val="0.0370370370370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0777777063187314"/>
                  <c:y val="-0.01355059433306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490066139982594"/>
                  <c:y val="-0.009744468880282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Plan1!$B$15:$P$15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Plan1!$B$17:$P$17</c:f>
              <c:numCache>
                <c:formatCode>#,##0.00</c:formatCode>
                <c:ptCount val="15"/>
                <c:pt idx="0">
                  <c:v>3.8368606E6</c:v>
                </c:pt>
                <c:pt idx="1">
                  <c:v>4.22534161E6</c:v>
                </c:pt>
                <c:pt idx="2">
                  <c:v>4.57588694E6</c:v>
                </c:pt>
                <c:pt idx="3">
                  <c:v>4.81883309E6</c:v>
                </c:pt>
                <c:pt idx="4">
                  <c:v>1.151070761E7</c:v>
                </c:pt>
                <c:pt idx="5">
                  <c:v>1.693570336E7</c:v>
                </c:pt>
                <c:pt idx="6">
                  <c:v>1.432606016E7</c:v>
                </c:pt>
                <c:pt idx="7">
                  <c:v>2.356969142E7</c:v>
                </c:pt>
                <c:pt idx="8">
                  <c:v>2.951356438E7</c:v>
                </c:pt>
                <c:pt idx="9">
                  <c:v>3.922485252E7</c:v>
                </c:pt>
                <c:pt idx="10" formatCode="_(* #,##0.00_);_(* \(#,##0.00\);_(* &quot;-&quot;??_);_(@_)">
                  <c:v>5.342377534E7</c:v>
                </c:pt>
                <c:pt idx="11" formatCode="_(* #,##0.00_);_(* \(#,##0.00\);_(* &quot;-&quot;??_);_(@_)">
                  <c:v>5.703457443E7</c:v>
                </c:pt>
                <c:pt idx="12" formatCode="_(* #,##0.00_);_(* \(#,##0.00\);_(* &quot;-&quot;??_);_(@_)">
                  <c:v>4.012295498E7</c:v>
                </c:pt>
                <c:pt idx="13" formatCode="_(* #,##0.00_);_(* \(#,##0.00\);_(* &quot;-&quot;??_);_(@_)">
                  <c:v>2.335065556E7</c:v>
                </c:pt>
                <c:pt idx="14" formatCode="_(* #,##0.00_);_(* \(#,##0.00\);_(* &quot;-&quot;??_);_(@_)">
                  <c:v>2.972441797E7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4954568"/>
        <c:axId val="-2134958712"/>
      </c:lineChart>
      <c:catAx>
        <c:axId val="-2134954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4958712"/>
        <c:crosses val="autoZero"/>
        <c:auto val="1"/>
        <c:lblAlgn val="ctr"/>
        <c:lblOffset val="100"/>
        <c:noMultiLvlLbl val="0"/>
      </c:catAx>
      <c:valAx>
        <c:axId val="-213495871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4954568"/>
        <c:crosses val="autoZero"/>
        <c:crossBetween val="between"/>
        <c:dispUnits>
          <c:builtInUnit val="millions"/>
          <c:dispUnitsLbl>
            <c:layout/>
            <c:txPr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</c:dispUnitsLbl>
        </c:dispUnits>
      </c:valAx>
      <c:spPr>
        <a:gradFill>
          <a:gsLst>
            <a:gs pos="0">
              <a:srgbClr val="F1CE8F"/>
            </a:gs>
            <a:gs pos="99000">
              <a:srgbClr val="F1CE8F"/>
            </a:gs>
            <a:gs pos="49000">
              <a:srgbClr val="FFA800"/>
            </a:gs>
          </a:gsLst>
          <a:lin ang="5400000" scaled="0"/>
        </a:gradFill>
      </c:spPr>
    </c:plotArea>
    <c:legend>
      <c:legendPos val="b"/>
      <c:layout/>
      <c:overlay val="0"/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592008154843868"/>
          <c:y val="0.0143801246743936"/>
          <c:w val="0.936554024496938"/>
          <c:h val="0.88201710567908"/>
        </c:manualLayout>
      </c:layout>
      <c:lineChart>
        <c:grouping val="standard"/>
        <c:varyColors val="0"/>
        <c:ser>
          <c:idx val="0"/>
          <c:order val="0"/>
          <c:tx>
            <c:strRef>
              <c:f>Plan1!$A$40</c:f>
              <c:strCache>
                <c:ptCount val="1"/>
                <c:pt idx="0">
                  <c:v>Empenho</c:v>
                </c:pt>
              </c:strCache>
            </c:strRef>
          </c:tx>
          <c:spPr>
            <a:ln>
              <a:solidFill>
                <a:srgbClr val="0033CC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386213807784798"/>
                  <c:y val="-0.05092591232243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666666666666667"/>
                  <c:y val="-0.02777777777777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472222222222222"/>
                  <c:y val="-0.01851851851851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5"/>
                  <c:y val="-0.07870370370370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47222440944882"/>
                  <c:y val="-0.07407407407407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444444444444445"/>
                  <c:y val="-0.1018518518518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527777777777778"/>
                  <c:y val="-0.120370370370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444444444444445"/>
                  <c:y val="-0.06944444444444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666666666666667"/>
                  <c:y val="-0.06944444444444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611111111111111"/>
                  <c:y val="-0.05555555555555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694444444444445"/>
                  <c:y val="-0.02777777777777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666666666666667"/>
                  <c:y val="-0.06018518518518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0583333333333333"/>
                  <c:y val="-0.05555555555555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552018656903555"/>
                  <c:y val="-0.02924596062320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.0"/>
                  <c:y val="-0.0238704177323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Plan1!$B$39:$P$39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Plan1!$B$40:$P$40</c:f>
              <c:numCache>
                <c:formatCode>_(* #,##0.00_);_(* \(#,##0.00\);_(* "-"??_);_(@_)</c:formatCode>
                <c:ptCount val="15"/>
                <c:pt idx="0">
                  <c:v>6.696997075E7</c:v>
                </c:pt>
                <c:pt idx="1">
                  <c:v>1.0982183704E8</c:v>
                </c:pt>
                <c:pt idx="2">
                  <c:v>1.1683892224E8</c:v>
                </c:pt>
                <c:pt idx="3">
                  <c:v>1.1000338362E8</c:v>
                </c:pt>
                <c:pt idx="4">
                  <c:v>1.3821883998E8</c:v>
                </c:pt>
                <c:pt idx="5">
                  <c:v>1.487133118E8</c:v>
                </c:pt>
                <c:pt idx="6">
                  <c:v>1.5538082812E8</c:v>
                </c:pt>
                <c:pt idx="7" formatCode="#,##0.00">
                  <c:v>2.2573209525E8</c:v>
                </c:pt>
                <c:pt idx="8" formatCode="#,##0.00">
                  <c:v>2.7121340042E8</c:v>
                </c:pt>
                <c:pt idx="9">
                  <c:v>2.9211197055E8</c:v>
                </c:pt>
                <c:pt idx="10">
                  <c:v>3.5601885475E8</c:v>
                </c:pt>
                <c:pt idx="11">
                  <c:v>3.6976380383E8</c:v>
                </c:pt>
                <c:pt idx="12">
                  <c:v>3.9908194875E8</c:v>
                </c:pt>
                <c:pt idx="13">
                  <c:v>4.4206280446E8</c:v>
                </c:pt>
                <c:pt idx="14">
                  <c:v>4.4695947724E8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Plan1!$A$41</c:f>
              <c:strCache>
                <c:ptCount val="1"/>
                <c:pt idx="0">
                  <c:v>Pagamento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333333333333333"/>
                  <c:y val="0.03240740740740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5"/>
                  <c:y val="0.02777777777777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444444444444445"/>
                  <c:y val="0.05555555555555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25"/>
                  <c:y val="0.009259259259259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333333333333334"/>
                  <c:y val="0.023148148148148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138888888888889"/>
                  <c:y val="0.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111111111111111"/>
                  <c:y val="-0.0370370370370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"/>
                  <c:y val="-0.009259259259259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138888888888889"/>
                  <c:y val="0.01388888888888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166666666666667"/>
                  <c:y val="-0.01388888888888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333333333333333"/>
                  <c:y val="0.0370370370370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194444444444444"/>
                  <c:y val="0.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0151981878061421"/>
                  <c:y val="0.01339159970732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318454619924102"/>
                  <c:y val="-0.02067167435272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Plan1!$B$39:$P$39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Plan1!$B$41:$P$41</c:f>
              <c:numCache>
                <c:formatCode>_(* #,##0.00_);_(* \(#,##0.00\);_(* "-"??_);_(@_)</c:formatCode>
                <c:ptCount val="15"/>
                <c:pt idx="0">
                  <c:v>4.898544832E7</c:v>
                </c:pt>
                <c:pt idx="1">
                  <c:v>1.0261493031E8</c:v>
                </c:pt>
                <c:pt idx="2">
                  <c:v>1.0163240137E8</c:v>
                </c:pt>
                <c:pt idx="3">
                  <c:v>7.804955934E7</c:v>
                </c:pt>
                <c:pt idx="4">
                  <c:v>1.1565983647E8</c:v>
                </c:pt>
                <c:pt idx="5">
                  <c:v>1.1244273705E8</c:v>
                </c:pt>
                <c:pt idx="6">
                  <c:v>1.4456973251E8</c:v>
                </c:pt>
                <c:pt idx="7">
                  <c:v>2.0632424021E8</c:v>
                </c:pt>
                <c:pt idx="8" formatCode="#,##0.00">
                  <c:v>2.4978407038E8</c:v>
                </c:pt>
                <c:pt idx="9">
                  <c:v>2.6598113299E8</c:v>
                </c:pt>
                <c:pt idx="10">
                  <c:v>3.5400863343E8</c:v>
                </c:pt>
                <c:pt idx="11">
                  <c:v>3.6482815445E8</c:v>
                </c:pt>
                <c:pt idx="12">
                  <c:v>3.7085866084E8</c:v>
                </c:pt>
                <c:pt idx="13">
                  <c:v>3.9800881811E8</c:v>
                </c:pt>
                <c:pt idx="14">
                  <c:v>3.4915053003E8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7004936"/>
        <c:axId val="-2086946328"/>
      </c:lineChart>
      <c:catAx>
        <c:axId val="-2087004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86946328"/>
        <c:crosses val="autoZero"/>
        <c:auto val="1"/>
        <c:lblAlgn val="ctr"/>
        <c:lblOffset val="100"/>
        <c:noMultiLvlLbl val="0"/>
      </c:catAx>
      <c:valAx>
        <c:axId val="-208694632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87004936"/>
        <c:crosses val="autoZero"/>
        <c:crossBetween val="between"/>
        <c:dispUnits>
          <c:builtInUnit val="millions"/>
          <c:dispUnitsLbl>
            <c:layout/>
            <c:txPr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</c:dispUnitsLbl>
        </c:dispUnits>
      </c:valAx>
      <c:spPr>
        <a:gradFill>
          <a:gsLst>
            <a:gs pos="0">
              <a:srgbClr val="F1CE8F"/>
            </a:gs>
            <a:gs pos="53000">
              <a:srgbClr val="FFA800"/>
            </a:gs>
            <a:gs pos="98000">
              <a:srgbClr val="F1CE8F"/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12200043465904"/>
          <c:y val="0.952243081313238"/>
          <c:w val="0.375600080244747"/>
          <c:h val="0.0443485066424613"/>
        </c:manualLayout>
      </c:layout>
      <c:overlay val="0"/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Plan1!$B$15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dLbl>
              <c:idx val="3"/>
              <c:layout>
                <c:manualLayout>
                  <c:x val="-0.00556328233657858"/>
                  <c:y val="0.005291005291005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Plan1!$A$16:$A$24</c:f>
              <c:strCache>
                <c:ptCount val="9"/>
                <c:pt idx="0">
                  <c:v>UFRJ</c:v>
                </c:pt>
                <c:pt idx="1">
                  <c:v>Uerj</c:v>
                </c:pt>
                <c:pt idx="2">
                  <c:v>Uenf</c:v>
                </c:pt>
                <c:pt idx="3">
                  <c:v>UFF</c:v>
                </c:pt>
                <c:pt idx="4">
                  <c:v>Fiocruz</c:v>
                </c:pt>
                <c:pt idx="5">
                  <c:v>PUC-Rio</c:v>
                </c:pt>
                <c:pt idx="6">
                  <c:v>UFRRJ</c:v>
                </c:pt>
                <c:pt idx="7">
                  <c:v>Uezo</c:v>
                </c:pt>
                <c:pt idx="8">
                  <c:v>UniRio</c:v>
                </c:pt>
              </c:strCache>
            </c:strRef>
          </c:cat>
          <c:val>
            <c:numRef>
              <c:f>Plan1!$B$16:$B$24</c:f>
              <c:numCache>
                <c:formatCode>_(* #,##0.00_);_(* \(#,##0.00\);_(* "-"??_);_(@_)</c:formatCode>
                <c:ptCount val="9"/>
                <c:pt idx="0">
                  <c:v>5.395223001E7</c:v>
                </c:pt>
                <c:pt idx="1">
                  <c:v>3.941192235E7</c:v>
                </c:pt>
                <c:pt idx="2">
                  <c:v>1.155241471E7</c:v>
                </c:pt>
                <c:pt idx="3">
                  <c:v>1.110896169E7</c:v>
                </c:pt>
                <c:pt idx="4">
                  <c:v>1.759271056E7</c:v>
                </c:pt>
                <c:pt idx="5">
                  <c:v>7.33529596E6</c:v>
                </c:pt>
                <c:pt idx="6">
                  <c:v>3.59957906E6</c:v>
                </c:pt>
                <c:pt idx="7">
                  <c:v>579174.4</c:v>
                </c:pt>
                <c:pt idx="8">
                  <c:v>1.45135837E6</c:v>
                </c:pt>
              </c:numCache>
            </c:numRef>
          </c:val>
        </c:ser>
        <c:ser>
          <c:idx val="1"/>
          <c:order val="1"/>
          <c:tx>
            <c:strRef>
              <c:f>Plan1!$C$15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2"/>
              <c:layout>
                <c:manualLayout>
                  <c:x val="-0.0166898470097357"/>
                  <c:y val="0.00264550264550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Plan1!$A$16:$A$24</c:f>
              <c:strCache>
                <c:ptCount val="9"/>
                <c:pt idx="0">
                  <c:v>UFRJ</c:v>
                </c:pt>
                <c:pt idx="1">
                  <c:v>Uerj</c:v>
                </c:pt>
                <c:pt idx="2">
                  <c:v>Uenf</c:v>
                </c:pt>
                <c:pt idx="3">
                  <c:v>UFF</c:v>
                </c:pt>
                <c:pt idx="4">
                  <c:v>Fiocruz</c:v>
                </c:pt>
                <c:pt idx="5">
                  <c:v>PUC-Rio</c:v>
                </c:pt>
                <c:pt idx="6">
                  <c:v>UFRRJ</c:v>
                </c:pt>
                <c:pt idx="7">
                  <c:v>Uezo</c:v>
                </c:pt>
                <c:pt idx="8">
                  <c:v>UniRio</c:v>
                </c:pt>
              </c:strCache>
            </c:strRef>
          </c:cat>
          <c:val>
            <c:numRef>
              <c:f>Plan1!$C$16:$C$24</c:f>
              <c:numCache>
                <c:formatCode>_(* #,##0.00_);_(* \(#,##0.00\);_(* "-"??_);_(@_)</c:formatCode>
                <c:ptCount val="9"/>
                <c:pt idx="0">
                  <c:v>6.153575164E7</c:v>
                </c:pt>
                <c:pt idx="1">
                  <c:v>4.821279923E7</c:v>
                </c:pt>
                <c:pt idx="2">
                  <c:v>1.989462235E7</c:v>
                </c:pt>
                <c:pt idx="3">
                  <c:v>1.233689682E7</c:v>
                </c:pt>
                <c:pt idx="4">
                  <c:v>2.011590334E7</c:v>
                </c:pt>
                <c:pt idx="5">
                  <c:v>7.05377386E6</c:v>
                </c:pt>
                <c:pt idx="6">
                  <c:v>4.82138247E6</c:v>
                </c:pt>
                <c:pt idx="7">
                  <c:v>3.40337018E6</c:v>
                </c:pt>
                <c:pt idx="8">
                  <c:v>1.35761742E6</c:v>
                </c:pt>
              </c:numCache>
            </c:numRef>
          </c:val>
        </c:ser>
        <c:ser>
          <c:idx val="2"/>
          <c:order val="2"/>
          <c:tx>
            <c:strRef>
              <c:f>Plan1!$D$15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0.0"/>
                  <c:y val="-0.01587301587301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Plan1!$A$16:$A$24</c:f>
              <c:strCache>
                <c:ptCount val="9"/>
                <c:pt idx="0">
                  <c:v>UFRJ</c:v>
                </c:pt>
                <c:pt idx="1">
                  <c:v>Uerj</c:v>
                </c:pt>
                <c:pt idx="2">
                  <c:v>Uenf</c:v>
                </c:pt>
                <c:pt idx="3">
                  <c:v>UFF</c:v>
                </c:pt>
                <c:pt idx="4">
                  <c:v>Fiocruz</c:v>
                </c:pt>
                <c:pt idx="5">
                  <c:v>PUC-Rio</c:v>
                </c:pt>
                <c:pt idx="6">
                  <c:v>UFRRJ</c:v>
                </c:pt>
                <c:pt idx="7">
                  <c:v>Uezo</c:v>
                </c:pt>
                <c:pt idx="8">
                  <c:v>UniRio</c:v>
                </c:pt>
              </c:strCache>
            </c:strRef>
          </c:cat>
          <c:val>
            <c:numRef>
              <c:f>Plan1!$D$16:$D$24</c:f>
              <c:numCache>
                <c:formatCode>_(* #,##0.00_);_(* \(#,##0.00\);_(* "-"??_);_(@_)</c:formatCode>
                <c:ptCount val="9"/>
                <c:pt idx="0">
                  <c:v>5.274299732E7</c:v>
                </c:pt>
                <c:pt idx="1">
                  <c:v>5.210395907E7</c:v>
                </c:pt>
                <c:pt idx="2">
                  <c:v>2.125019842E7</c:v>
                </c:pt>
                <c:pt idx="3">
                  <c:v>1.285766724E7</c:v>
                </c:pt>
                <c:pt idx="4">
                  <c:v>1.712599027E7</c:v>
                </c:pt>
                <c:pt idx="5">
                  <c:v>1.059526387E7</c:v>
                </c:pt>
                <c:pt idx="6">
                  <c:v>5.57068751E6</c:v>
                </c:pt>
                <c:pt idx="7">
                  <c:v>3.64543832E6</c:v>
                </c:pt>
                <c:pt idx="8">
                  <c:v>1.00624033E6</c:v>
                </c:pt>
              </c:numCache>
            </c:numRef>
          </c:val>
        </c:ser>
        <c:ser>
          <c:idx val="3"/>
          <c:order val="3"/>
          <c:tx>
            <c:strRef>
              <c:f>Plan1!$E$15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5"/>
              <c:layout>
                <c:manualLayout>
                  <c:x val="-0.00741770978210478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Plan1!$A$16:$A$24</c:f>
              <c:strCache>
                <c:ptCount val="9"/>
                <c:pt idx="0">
                  <c:v>UFRJ</c:v>
                </c:pt>
                <c:pt idx="1">
                  <c:v>Uerj</c:v>
                </c:pt>
                <c:pt idx="2">
                  <c:v>Uenf</c:v>
                </c:pt>
                <c:pt idx="3">
                  <c:v>UFF</c:v>
                </c:pt>
                <c:pt idx="4">
                  <c:v>Fiocruz</c:v>
                </c:pt>
                <c:pt idx="5">
                  <c:v>PUC-Rio</c:v>
                </c:pt>
                <c:pt idx="6">
                  <c:v>UFRRJ</c:v>
                </c:pt>
                <c:pt idx="7">
                  <c:v>Uezo</c:v>
                </c:pt>
                <c:pt idx="8">
                  <c:v>UniRio</c:v>
                </c:pt>
              </c:strCache>
            </c:strRef>
          </c:cat>
          <c:val>
            <c:numRef>
              <c:f>Plan1!$E$16:$E$24</c:f>
              <c:numCache>
                <c:formatCode>_(* #,##0.00_);_(* \(#,##0.00\);_(* "-"??_);_(@_)</c:formatCode>
                <c:ptCount val="9"/>
                <c:pt idx="0">
                  <c:v>6.620706734E7</c:v>
                </c:pt>
                <c:pt idx="1">
                  <c:v>5.855435905E7</c:v>
                </c:pt>
                <c:pt idx="2">
                  <c:v>1.884522511E7</c:v>
                </c:pt>
                <c:pt idx="3">
                  <c:v>1.328489802E7</c:v>
                </c:pt>
                <c:pt idx="4">
                  <c:v>1.310266934E7</c:v>
                </c:pt>
                <c:pt idx="5">
                  <c:v>1.394303054E7</c:v>
                </c:pt>
                <c:pt idx="6">
                  <c:v>4.26939649E6</c:v>
                </c:pt>
                <c:pt idx="7">
                  <c:v>3.09592159E6</c:v>
                </c:pt>
                <c:pt idx="8">
                  <c:v>1.7192274E6</c:v>
                </c:pt>
              </c:numCache>
            </c:numRef>
          </c:val>
        </c:ser>
        <c:ser>
          <c:idx val="4"/>
          <c:order val="4"/>
          <c:tx>
            <c:strRef>
              <c:f>Plan1!$F$15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layout>
                <c:manualLayout>
                  <c:x val="-0.00741770978210478"/>
                  <c:y val="-0.01322751322751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370885489105232"/>
                  <c:y val="0.00264550264550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Plan1!$A$16:$A$24</c:f>
              <c:strCache>
                <c:ptCount val="9"/>
                <c:pt idx="0">
                  <c:v>UFRJ</c:v>
                </c:pt>
                <c:pt idx="1">
                  <c:v>Uerj</c:v>
                </c:pt>
                <c:pt idx="2">
                  <c:v>Uenf</c:v>
                </c:pt>
                <c:pt idx="3">
                  <c:v>UFF</c:v>
                </c:pt>
                <c:pt idx="4">
                  <c:v>Fiocruz</c:v>
                </c:pt>
                <c:pt idx="5">
                  <c:v>PUC-Rio</c:v>
                </c:pt>
                <c:pt idx="6">
                  <c:v>UFRRJ</c:v>
                </c:pt>
                <c:pt idx="7">
                  <c:v>Uezo</c:v>
                </c:pt>
                <c:pt idx="8">
                  <c:v>UniRio</c:v>
                </c:pt>
              </c:strCache>
            </c:strRef>
          </c:cat>
          <c:val>
            <c:numRef>
              <c:f>Plan1!$F$16:$F$24</c:f>
              <c:numCache>
                <c:formatCode>_(* #,##0.00_);_(* \(#,##0.00\);_(* "-"??_);_(@_)</c:formatCode>
                <c:ptCount val="9"/>
                <c:pt idx="0">
                  <c:v>7.195951618E7</c:v>
                </c:pt>
                <c:pt idx="1">
                  <c:v>7.651830593E7</c:v>
                </c:pt>
                <c:pt idx="2">
                  <c:v>2.606455088E7</c:v>
                </c:pt>
                <c:pt idx="3">
                  <c:v>1.892099117E7</c:v>
                </c:pt>
                <c:pt idx="4">
                  <c:v>1.178303878E7</c:v>
                </c:pt>
                <c:pt idx="5">
                  <c:v>1.391069789E7</c:v>
                </c:pt>
                <c:pt idx="6">
                  <c:v>5.69751943E6</c:v>
                </c:pt>
                <c:pt idx="7">
                  <c:v>5.92463841E6</c:v>
                </c:pt>
                <c:pt idx="8">
                  <c:v>2.23255705E6</c:v>
                </c:pt>
              </c:numCache>
            </c:numRef>
          </c:val>
        </c:ser>
        <c:ser>
          <c:idx val="5"/>
          <c:order val="5"/>
          <c:tx>
            <c:strRef>
              <c:f>Plan1!$G$15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C04DE"/>
            </a:solidFill>
          </c:spPr>
          <c:invertIfNegative val="0"/>
          <c:dLbls>
            <c:dLbl>
              <c:idx val="0"/>
              <c:layout>
                <c:manualLayout>
                  <c:x val="-0.00553250345781468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185442744552619"/>
                  <c:y val="-0.01322751322751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Plan1!$A$16:$A$24</c:f>
              <c:strCache>
                <c:ptCount val="9"/>
                <c:pt idx="0">
                  <c:v>UFRJ</c:v>
                </c:pt>
                <c:pt idx="1">
                  <c:v>Uerj</c:v>
                </c:pt>
                <c:pt idx="2">
                  <c:v>Uenf</c:v>
                </c:pt>
                <c:pt idx="3">
                  <c:v>UFF</c:v>
                </c:pt>
                <c:pt idx="4">
                  <c:v>Fiocruz</c:v>
                </c:pt>
                <c:pt idx="5">
                  <c:v>PUC-Rio</c:v>
                </c:pt>
                <c:pt idx="6">
                  <c:v>UFRRJ</c:v>
                </c:pt>
                <c:pt idx="7">
                  <c:v>Uezo</c:v>
                </c:pt>
                <c:pt idx="8">
                  <c:v>UniRio</c:v>
                </c:pt>
              </c:strCache>
            </c:strRef>
          </c:cat>
          <c:val>
            <c:numRef>
              <c:f>Plan1!$G$16:$G$24</c:f>
              <c:numCache>
                <c:formatCode>_(* #,##0.00_);_(* \(#,##0.00\);_(* "-"??_);_(@_)</c:formatCode>
                <c:ptCount val="9"/>
                <c:pt idx="0">
                  <c:v>8.233739474E7</c:v>
                </c:pt>
                <c:pt idx="1">
                  <c:v>7.352868622E7</c:v>
                </c:pt>
                <c:pt idx="2">
                  <c:v>2.503195031E7</c:v>
                </c:pt>
                <c:pt idx="3">
                  <c:v>2.165688903E7</c:v>
                </c:pt>
                <c:pt idx="4">
                  <c:v>1.215574741E7</c:v>
                </c:pt>
                <c:pt idx="5">
                  <c:v>9.69163947E6</c:v>
                </c:pt>
                <c:pt idx="6">
                  <c:v>6.59402667E6</c:v>
                </c:pt>
                <c:pt idx="7">
                  <c:v>1.37315905E6</c:v>
                </c:pt>
                <c:pt idx="8">
                  <c:v>3.00840435E6</c:v>
                </c:pt>
              </c:numCache>
            </c:numRef>
          </c:val>
        </c:ser>
        <c:ser>
          <c:idx val="6"/>
          <c:order val="6"/>
          <c:tx>
            <c:strRef>
              <c:f>Plan1!$H$15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0.00513413823272091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301900262467192"/>
                  <c:y val="0.00264550264550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409210848643919"/>
                  <c:y val="0.007936507936507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0383132108486439"/>
                  <c:y val="0.005291005291005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556328233657858"/>
                  <c:y val="-0.00264550264550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Plan1!$A$16:$A$24</c:f>
              <c:strCache>
                <c:ptCount val="9"/>
                <c:pt idx="0">
                  <c:v>UFRJ</c:v>
                </c:pt>
                <c:pt idx="1">
                  <c:v>Uerj</c:v>
                </c:pt>
                <c:pt idx="2">
                  <c:v>Uenf</c:v>
                </c:pt>
                <c:pt idx="3">
                  <c:v>UFF</c:v>
                </c:pt>
                <c:pt idx="4">
                  <c:v>Fiocruz</c:v>
                </c:pt>
                <c:pt idx="5">
                  <c:v>PUC-Rio</c:v>
                </c:pt>
                <c:pt idx="6">
                  <c:v>UFRRJ</c:v>
                </c:pt>
                <c:pt idx="7">
                  <c:v>Uezo</c:v>
                </c:pt>
                <c:pt idx="8">
                  <c:v>UniRio</c:v>
                </c:pt>
              </c:strCache>
            </c:strRef>
          </c:cat>
          <c:val>
            <c:numRef>
              <c:f>Plan1!$H$16:$H$24</c:f>
              <c:numCache>
                <c:formatCode>_(* #,##0.00_);_(* \(#,##0.00\);_(* "-"??_);_(@_)</c:formatCode>
                <c:ptCount val="9"/>
                <c:pt idx="0">
                  <c:v>8.906876665E7</c:v>
                </c:pt>
                <c:pt idx="1">
                  <c:v>8.755741934E7</c:v>
                </c:pt>
                <c:pt idx="2">
                  <c:v>2.837409223E7</c:v>
                </c:pt>
                <c:pt idx="3">
                  <c:v>2.71293987E7</c:v>
                </c:pt>
                <c:pt idx="4">
                  <c:v>1.594501402E7</c:v>
                </c:pt>
                <c:pt idx="5">
                  <c:v>1.577055674E7</c:v>
                </c:pt>
                <c:pt idx="6">
                  <c:v>8.48680239E6</c:v>
                </c:pt>
                <c:pt idx="7">
                  <c:v>985752.7</c:v>
                </c:pt>
                <c:pt idx="8">
                  <c:v>3.5267371E6</c:v>
                </c:pt>
              </c:numCache>
            </c:numRef>
          </c:val>
        </c:ser>
        <c:ser>
          <c:idx val="7"/>
          <c:order val="7"/>
          <c:tx>
            <c:strRef>
              <c:f>Plan1!$I$15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.00533333333333333"/>
                  <c:y val="0.00793650793650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Plan1!$A$16:$A$24</c:f>
              <c:strCache>
                <c:ptCount val="9"/>
                <c:pt idx="0">
                  <c:v>UFRJ</c:v>
                </c:pt>
                <c:pt idx="1">
                  <c:v>Uerj</c:v>
                </c:pt>
                <c:pt idx="2">
                  <c:v>Uenf</c:v>
                </c:pt>
                <c:pt idx="3">
                  <c:v>UFF</c:v>
                </c:pt>
                <c:pt idx="4">
                  <c:v>Fiocruz</c:v>
                </c:pt>
                <c:pt idx="5">
                  <c:v>PUC-Rio</c:v>
                </c:pt>
                <c:pt idx="6">
                  <c:v>UFRRJ</c:v>
                </c:pt>
                <c:pt idx="7">
                  <c:v>Uezo</c:v>
                </c:pt>
                <c:pt idx="8">
                  <c:v>UniRio</c:v>
                </c:pt>
              </c:strCache>
            </c:strRef>
          </c:cat>
          <c:val>
            <c:numRef>
              <c:f>Plan1!$I$16:$I$24</c:f>
              <c:numCache>
                <c:formatCode>_(* #,##0.00_);_(* \(#,##0.00\);_(* "-"??_);_(@_)</c:formatCode>
                <c:ptCount val="9"/>
                <c:pt idx="0">
                  <c:v>8.630334866E7</c:v>
                </c:pt>
                <c:pt idx="1">
                  <c:v>9.661971879E7</c:v>
                </c:pt>
                <c:pt idx="2">
                  <c:v>2.48319262E7</c:v>
                </c:pt>
                <c:pt idx="3">
                  <c:v>2.579774365E7</c:v>
                </c:pt>
                <c:pt idx="4">
                  <c:v>1.786023778E7</c:v>
                </c:pt>
                <c:pt idx="5">
                  <c:v>1.203667321E7</c:v>
                </c:pt>
                <c:pt idx="6">
                  <c:v>7.95868768E6</c:v>
                </c:pt>
                <c:pt idx="7">
                  <c:v>1.36330748E6</c:v>
                </c:pt>
                <c:pt idx="8">
                  <c:v>5.10713952E6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988872"/>
        <c:axId val="2114884360"/>
      </c:barChart>
      <c:catAx>
        <c:axId val="2117988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4884360"/>
        <c:crosses val="autoZero"/>
        <c:auto val="1"/>
        <c:lblAlgn val="ctr"/>
        <c:lblOffset val="100"/>
        <c:noMultiLvlLbl val="0"/>
      </c:catAx>
      <c:valAx>
        <c:axId val="2114884360"/>
        <c:scaling>
          <c:orientation val="minMax"/>
          <c:max val="1.0E8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7988872"/>
        <c:crosses val="autoZero"/>
        <c:crossBetween val="between"/>
        <c:dispUnits>
          <c:builtInUnit val="millions"/>
          <c:dispUnitsLbl>
            <c:layout/>
            <c:txPr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</c:dispUnitsLbl>
        </c:dispUnits>
      </c:valAx>
      <c:spPr>
        <a:gradFill>
          <a:gsLst>
            <a:gs pos="49000">
              <a:srgbClr val="FFA800"/>
            </a:gs>
            <a:gs pos="99000">
              <a:srgbClr val="F1CE8F"/>
            </a:gs>
            <a:gs pos="2000">
              <a:srgbClr val="F1CE8F"/>
            </a:gs>
          </a:gsLst>
          <a:lin ang="5400000" scaled="0"/>
        </a:gradFill>
      </c:spPr>
    </c:plotArea>
    <c:legend>
      <c:legendPos val="b"/>
      <c:layout/>
      <c:overlay val="0"/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63479877515311"/>
          <c:y val="0.0127786856831575"/>
          <c:w val="0.921210958005249"/>
          <c:h val="0.892920408962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Plan1!$A$122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3E12FA"/>
            </a:solidFill>
          </c:spPr>
          <c:invertIfNegative val="0"/>
          <c:cat>
            <c:strRef>
              <c:f>Plan1!$B$121:$M$121</c:f>
              <c:strCache>
                <c:ptCount val="12"/>
                <c:pt idx="0">
                  <c:v>FGV</c:v>
                </c:pt>
                <c:pt idx="1">
                  <c:v>Unigranrio</c:v>
                </c:pt>
                <c:pt idx="2">
                  <c:v>Unesa</c:v>
                </c:pt>
                <c:pt idx="3">
                  <c:v>UVA</c:v>
                </c:pt>
                <c:pt idx="4">
                  <c:v>USS</c:v>
                </c:pt>
                <c:pt idx="5">
                  <c:v>UGF</c:v>
                </c:pt>
                <c:pt idx="6">
                  <c:v>Universo</c:v>
                </c:pt>
                <c:pt idx="7">
                  <c:v>Unisuam</c:v>
                </c:pt>
                <c:pt idx="8">
                  <c:v>Ucam</c:v>
                </c:pt>
                <c:pt idx="9">
                  <c:v>UCP</c:v>
                </c:pt>
                <c:pt idx="10">
                  <c:v>Unifoa</c:v>
                </c:pt>
                <c:pt idx="11">
                  <c:v>UGB</c:v>
                </c:pt>
              </c:strCache>
            </c:strRef>
          </c:cat>
          <c:val>
            <c:numRef>
              <c:f>Plan1!$B$122:$M$122</c:f>
              <c:numCache>
                <c:formatCode>_(* #,##0.00_);_(* \(#,##0.00\);_(* "-"??_);_(@_)</c:formatCode>
                <c:ptCount val="12"/>
                <c:pt idx="0">
                  <c:v>515845.18</c:v>
                </c:pt>
                <c:pt idx="1">
                  <c:v>105206.0</c:v>
                </c:pt>
                <c:pt idx="2">
                  <c:v>54943.95</c:v>
                </c:pt>
                <c:pt idx="3">
                  <c:v>63154.0</c:v>
                </c:pt>
                <c:pt idx="4">
                  <c:v>111697.0</c:v>
                </c:pt>
                <c:pt idx="5">
                  <c:v>70116.48000000001</c:v>
                </c:pt>
                <c:pt idx="6">
                  <c:v>54777.25</c:v>
                </c:pt>
                <c:pt idx="7">
                  <c:v>35940.0</c:v>
                </c:pt>
                <c:pt idx="8">
                  <c:v>0.0</c:v>
                </c:pt>
                <c:pt idx="9">
                  <c:v>25869.0</c:v>
                </c:pt>
                <c:pt idx="10">
                  <c:v>0.0</c:v>
                </c:pt>
              </c:numCache>
            </c:numRef>
          </c:val>
        </c:ser>
        <c:ser>
          <c:idx val="1"/>
          <c:order val="1"/>
          <c:tx>
            <c:strRef>
              <c:f>Plan1!$A$123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Plan1!$B$121:$M$121</c:f>
              <c:strCache>
                <c:ptCount val="12"/>
                <c:pt idx="0">
                  <c:v>FGV</c:v>
                </c:pt>
                <c:pt idx="1">
                  <c:v>Unigranrio</c:v>
                </c:pt>
                <c:pt idx="2">
                  <c:v>Unesa</c:v>
                </c:pt>
                <c:pt idx="3">
                  <c:v>UVA</c:v>
                </c:pt>
                <c:pt idx="4">
                  <c:v>USS</c:v>
                </c:pt>
                <c:pt idx="5">
                  <c:v>UGF</c:v>
                </c:pt>
                <c:pt idx="6">
                  <c:v>Universo</c:v>
                </c:pt>
                <c:pt idx="7">
                  <c:v>Unisuam</c:v>
                </c:pt>
                <c:pt idx="8">
                  <c:v>Ucam</c:v>
                </c:pt>
                <c:pt idx="9">
                  <c:v>UCP</c:v>
                </c:pt>
                <c:pt idx="10">
                  <c:v>Unifoa</c:v>
                </c:pt>
                <c:pt idx="11">
                  <c:v>UGB</c:v>
                </c:pt>
              </c:strCache>
            </c:strRef>
          </c:cat>
          <c:val>
            <c:numRef>
              <c:f>Plan1!$B$123:$M$123</c:f>
              <c:numCache>
                <c:formatCode>_(* #,##0.00_);_(* \(#,##0.00\);_(* "-"??_);_(@_)</c:formatCode>
                <c:ptCount val="12"/>
                <c:pt idx="0">
                  <c:v>646433.4</c:v>
                </c:pt>
                <c:pt idx="1">
                  <c:v>178340.16</c:v>
                </c:pt>
                <c:pt idx="2">
                  <c:v>300359.5</c:v>
                </c:pt>
                <c:pt idx="3">
                  <c:v>42937.0</c:v>
                </c:pt>
                <c:pt idx="4">
                  <c:v>48471.0</c:v>
                </c:pt>
                <c:pt idx="5">
                  <c:v>90271.84</c:v>
                </c:pt>
                <c:pt idx="6">
                  <c:v>165737.65</c:v>
                </c:pt>
                <c:pt idx="7">
                  <c:v>195440.82</c:v>
                </c:pt>
                <c:pt idx="8">
                  <c:v>139328.74</c:v>
                </c:pt>
                <c:pt idx="9">
                  <c:v>30869.0</c:v>
                </c:pt>
                <c:pt idx="10">
                  <c:v>10000.0</c:v>
                </c:pt>
              </c:numCache>
            </c:numRef>
          </c:val>
        </c:ser>
        <c:ser>
          <c:idx val="2"/>
          <c:order val="2"/>
          <c:tx>
            <c:strRef>
              <c:f>Plan1!$A$124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Plan1!$B$121:$M$121</c:f>
              <c:strCache>
                <c:ptCount val="12"/>
                <c:pt idx="0">
                  <c:v>FGV</c:v>
                </c:pt>
                <c:pt idx="1">
                  <c:v>Unigranrio</c:v>
                </c:pt>
                <c:pt idx="2">
                  <c:v>Unesa</c:v>
                </c:pt>
                <c:pt idx="3">
                  <c:v>UVA</c:v>
                </c:pt>
                <c:pt idx="4">
                  <c:v>USS</c:v>
                </c:pt>
                <c:pt idx="5">
                  <c:v>UGF</c:v>
                </c:pt>
                <c:pt idx="6">
                  <c:v>Universo</c:v>
                </c:pt>
                <c:pt idx="7">
                  <c:v>Unisuam</c:v>
                </c:pt>
                <c:pt idx="8">
                  <c:v>Ucam</c:v>
                </c:pt>
                <c:pt idx="9">
                  <c:v>UCP</c:v>
                </c:pt>
                <c:pt idx="10">
                  <c:v>Unifoa</c:v>
                </c:pt>
                <c:pt idx="11">
                  <c:v>UGB</c:v>
                </c:pt>
              </c:strCache>
            </c:strRef>
          </c:cat>
          <c:val>
            <c:numRef>
              <c:f>Plan1!$B$124:$M$124</c:f>
              <c:numCache>
                <c:formatCode>_(* #,##0.00_);_(* \(#,##0.00\);_(* "-"??_);_(@_)</c:formatCode>
                <c:ptCount val="12"/>
                <c:pt idx="0">
                  <c:v>1.46535786E6</c:v>
                </c:pt>
                <c:pt idx="1">
                  <c:v>74610.0</c:v>
                </c:pt>
                <c:pt idx="2">
                  <c:v>204912.9</c:v>
                </c:pt>
                <c:pt idx="3">
                  <c:v>41546.46</c:v>
                </c:pt>
                <c:pt idx="4">
                  <c:v>77000.0</c:v>
                </c:pt>
                <c:pt idx="5">
                  <c:v>114369.8</c:v>
                </c:pt>
                <c:pt idx="6">
                  <c:v>381583.33</c:v>
                </c:pt>
                <c:pt idx="7">
                  <c:v>62346.56</c:v>
                </c:pt>
                <c:pt idx="8">
                  <c:v>15278.44</c:v>
                </c:pt>
                <c:pt idx="9">
                  <c:v>157876.0</c:v>
                </c:pt>
                <c:pt idx="10">
                  <c:v>37900.0</c:v>
                </c:pt>
              </c:numCache>
            </c:numRef>
          </c:val>
        </c:ser>
        <c:ser>
          <c:idx val="3"/>
          <c:order val="3"/>
          <c:tx>
            <c:strRef>
              <c:f>Plan1!$A$125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Plan1!$B$121:$M$121</c:f>
              <c:strCache>
                <c:ptCount val="12"/>
                <c:pt idx="0">
                  <c:v>FGV</c:v>
                </c:pt>
                <c:pt idx="1">
                  <c:v>Unigranrio</c:v>
                </c:pt>
                <c:pt idx="2">
                  <c:v>Unesa</c:v>
                </c:pt>
                <c:pt idx="3">
                  <c:v>UVA</c:v>
                </c:pt>
                <c:pt idx="4">
                  <c:v>USS</c:v>
                </c:pt>
                <c:pt idx="5">
                  <c:v>UGF</c:v>
                </c:pt>
                <c:pt idx="6">
                  <c:v>Universo</c:v>
                </c:pt>
                <c:pt idx="7">
                  <c:v>Unisuam</c:v>
                </c:pt>
                <c:pt idx="8">
                  <c:v>Ucam</c:v>
                </c:pt>
                <c:pt idx="9">
                  <c:v>UCP</c:v>
                </c:pt>
                <c:pt idx="10">
                  <c:v>Unifoa</c:v>
                </c:pt>
                <c:pt idx="11">
                  <c:v>UGB</c:v>
                </c:pt>
              </c:strCache>
            </c:strRef>
          </c:cat>
          <c:val>
            <c:numRef>
              <c:f>Plan1!$B$125:$M$125</c:f>
              <c:numCache>
                <c:formatCode>_(* #,##0.00_);_(* \(#,##0.00\);_(* "-"??_);_(@_)</c:formatCode>
                <c:ptCount val="12"/>
                <c:pt idx="0">
                  <c:v>1.40487651E6</c:v>
                </c:pt>
                <c:pt idx="1">
                  <c:v>291500.2</c:v>
                </c:pt>
                <c:pt idx="2">
                  <c:v>635227.1</c:v>
                </c:pt>
                <c:pt idx="3">
                  <c:v>208805.39</c:v>
                </c:pt>
                <c:pt idx="4">
                  <c:v>353335.52</c:v>
                </c:pt>
                <c:pt idx="5">
                  <c:v>356266.81</c:v>
                </c:pt>
                <c:pt idx="6">
                  <c:v>220048.43</c:v>
                </c:pt>
                <c:pt idx="7">
                  <c:v>162807.52</c:v>
                </c:pt>
                <c:pt idx="8">
                  <c:v>160040.0</c:v>
                </c:pt>
                <c:pt idx="9">
                  <c:v>215731.99</c:v>
                </c:pt>
                <c:pt idx="10">
                  <c:v>92961.90999999999</c:v>
                </c:pt>
              </c:numCache>
            </c:numRef>
          </c:val>
        </c:ser>
        <c:ser>
          <c:idx val="4"/>
          <c:order val="4"/>
          <c:tx>
            <c:strRef>
              <c:f>Plan1!$A$126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E907B9"/>
            </a:solidFill>
          </c:spPr>
          <c:invertIfNegative val="0"/>
          <c:cat>
            <c:strRef>
              <c:f>Plan1!$B$121:$M$121</c:f>
              <c:strCache>
                <c:ptCount val="12"/>
                <c:pt idx="0">
                  <c:v>FGV</c:v>
                </c:pt>
                <c:pt idx="1">
                  <c:v>Unigranrio</c:v>
                </c:pt>
                <c:pt idx="2">
                  <c:v>Unesa</c:v>
                </c:pt>
                <c:pt idx="3">
                  <c:v>UVA</c:v>
                </c:pt>
                <c:pt idx="4">
                  <c:v>USS</c:v>
                </c:pt>
                <c:pt idx="5">
                  <c:v>UGF</c:v>
                </c:pt>
                <c:pt idx="6">
                  <c:v>Universo</c:v>
                </c:pt>
                <c:pt idx="7">
                  <c:v>Unisuam</c:v>
                </c:pt>
                <c:pt idx="8">
                  <c:v>Ucam</c:v>
                </c:pt>
                <c:pt idx="9">
                  <c:v>UCP</c:v>
                </c:pt>
                <c:pt idx="10">
                  <c:v>Unifoa</c:v>
                </c:pt>
                <c:pt idx="11">
                  <c:v>UGB</c:v>
                </c:pt>
              </c:strCache>
            </c:strRef>
          </c:cat>
          <c:val>
            <c:numRef>
              <c:f>Plan1!$B$126:$M$126</c:f>
              <c:numCache>
                <c:formatCode>_(* #,##0.00_);_(* \(#,##0.00\);_(* "-"??_);_(@_)</c:formatCode>
                <c:ptCount val="12"/>
                <c:pt idx="0">
                  <c:v>1.01598009E6</c:v>
                </c:pt>
                <c:pt idx="1">
                  <c:v>734393.83</c:v>
                </c:pt>
                <c:pt idx="2">
                  <c:v>640799.0700000001</c:v>
                </c:pt>
                <c:pt idx="3">
                  <c:v>690666.0</c:v>
                </c:pt>
                <c:pt idx="4">
                  <c:v>319080.0</c:v>
                </c:pt>
                <c:pt idx="5">
                  <c:v>383513.65</c:v>
                </c:pt>
                <c:pt idx="6">
                  <c:v>218115.66</c:v>
                </c:pt>
                <c:pt idx="7">
                  <c:v>63639.0</c:v>
                </c:pt>
                <c:pt idx="8">
                  <c:v>183308.9</c:v>
                </c:pt>
                <c:pt idx="9">
                  <c:v>192422.0</c:v>
                </c:pt>
                <c:pt idx="10">
                  <c:v>185595.0</c:v>
                </c:pt>
              </c:numCache>
            </c:numRef>
          </c:val>
        </c:ser>
        <c:ser>
          <c:idx val="5"/>
          <c:order val="5"/>
          <c:tx>
            <c:strRef>
              <c:f>Plan1!$A$127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Plan1!$B$121:$M$121</c:f>
              <c:strCache>
                <c:ptCount val="12"/>
                <c:pt idx="0">
                  <c:v>FGV</c:v>
                </c:pt>
                <c:pt idx="1">
                  <c:v>Unigranrio</c:v>
                </c:pt>
                <c:pt idx="2">
                  <c:v>Unesa</c:v>
                </c:pt>
                <c:pt idx="3">
                  <c:v>UVA</c:v>
                </c:pt>
                <c:pt idx="4">
                  <c:v>USS</c:v>
                </c:pt>
                <c:pt idx="5">
                  <c:v>UGF</c:v>
                </c:pt>
                <c:pt idx="6">
                  <c:v>Universo</c:v>
                </c:pt>
                <c:pt idx="7">
                  <c:v>Unisuam</c:v>
                </c:pt>
                <c:pt idx="8">
                  <c:v>Ucam</c:v>
                </c:pt>
                <c:pt idx="9">
                  <c:v>UCP</c:v>
                </c:pt>
                <c:pt idx="10">
                  <c:v>Unifoa</c:v>
                </c:pt>
                <c:pt idx="11">
                  <c:v>UGB</c:v>
                </c:pt>
              </c:strCache>
            </c:strRef>
          </c:cat>
          <c:val>
            <c:numRef>
              <c:f>Plan1!$B$127:$M$127</c:f>
              <c:numCache>
                <c:formatCode>_(* #,##0.00_);_(* \(#,##0.00\);_(* "-"??_);_(@_)</c:formatCode>
                <c:ptCount val="12"/>
                <c:pt idx="0">
                  <c:v>756092.3</c:v>
                </c:pt>
                <c:pt idx="1">
                  <c:v>994105.25</c:v>
                </c:pt>
                <c:pt idx="2">
                  <c:v>646933.0</c:v>
                </c:pt>
                <c:pt idx="3">
                  <c:v>332409.4</c:v>
                </c:pt>
                <c:pt idx="4">
                  <c:v>464603.6</c:v>
                </c:pt>
                <c:pt idx="5">
                  <c:v>406610.74</c:v>
                </c:pt>
                <c:pt idx="6">
                  <c:v>146960.0</c:v>
                </c:pt>
                <c:pt idx="7">
                  <c:v>180387.2</c:v>
                </c:pt>
                <c:pt idx="8">
                  <c:v>146510.29</c:v>
                </c:pt>
                <c:pt idx="9">
                  <c:v>129670.0</c:v>
                </c:pt>
                <c:pt idx="10">
                  <c:v>192908.73</c:v>
                </c:pt>
              </c:numCache>
            </c:numRef>
          </c:val>
        </c:ser>
        <c:ser>
          <c:idx val="6"/>
          <c:order val="6"/>
          <c:tx>
            <c:strRef>
              <c:f>Plan1!$A$128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Plan1!$B$121:$M$121</c:f>
              <c:strCache>
                <c:ptCount val="12"/>
                <c:pt idx="0">
                  <c:v>FGV</c:v>
                </c:pt>
                <c:pt idx="1">
                  <c:v>Unigranrio</c:v>
                </c:pt>
                <c:pt idx="2">
                  <c:v>Unesa</c:v>
                </c:pt>
                <c:pt idx="3">
                  <c:v>UVA</c:v>
                </c:pt>
                <c:pt idx="4">
                  <c:v>USS</c:v>
                </c:pt>
                <c:pt idx="5">
                  <c:v>UGF</c:v>
                </c:pt>
                <c:pt idx="6">
                  <c:v>Universo</c:v>
                </c:pt>
                <c:pt idx="7">
                  <c:v>Unisuam</c:v>
                </c:pt>
                <c:pt idx="8">
                  <c:v>Ucam</c:v>
                </c:pt>
                <c:pt idx="9">
                  <c:v>UCP</c:v>
                </c:pt>
                <c:pt idx="10">
                  <c:v>Unifoa</c:v>
                </c:pt>
                <c:pt idx="11">
                  <c:v>UGB</c:v>
                </c:pt>
              </c:strCache>
            </c:strRef>
          </c:cat>
          <c:val>
            <c:numRef>
              <c:f>Plan1!$B$128:$M$128</c:f>
              <c:numCache>
                <c:formatCode>_(* #,##0.00_);_(* \(#,##0.00\);_(* "-"??_);_(@_)</c:formatCode>
                <c:ptCount val="12"/>
                <c:pt idx="0">
                  <c:v>804192.3300000001</c:v>
                </c:pt>
                <c:pt idx="1">
                  <c:v>1.02087817E6</c:v>
                </c:pt>
                <c:pt idx="2">
                  <c:v>1.40155849E6</c:v>
                </c:pt>
                <c:pt idx="3">
                  <c:v>634010.0</c:v>
                </c:pt>
                <c:pt idx="4">
                  <c:v>337830.55</c:v>
                </c:pt>
                <c:pt idx="5">
                  <c:v>238920.55</c:v>
                </c:pt>
                <c:pt idx="6">
                  <c:v>192086.0</c:v>
                </c:pt>
                <c:pt idx="7">
                  <c:v>208589.0</c:v>
                </c:pt>
                <c:pt idx="8">
                  <c:v>402352.76</c:v>
                </c:pt>
                <c:pt idx="9">
                  <c:v>228240.0</c:v>
                </c:pt>
                <c:pt idx="10">
                  <c:v>178324.29</c:v>
                </c:pt>
                <c:pt idx="11">
                  <c:v>53780.0</c:v>
                </c:pt>
              </c:numCache>
            </c:numRef>
          </c:val>
        </c:ser>
        <c:ser>
          <c:idx val="7"/>
          <c:order val="7"/>
          <c:tx>
            <c:strRef>
              <c:f>Plan1!$A$129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2D2D8A">
                <a:lumMod val="60000"/>
                <a:lumOff val="40000"/>
              </a:srgbClr>
            </a:solidFill>
          </c:spPr>
          <c:invertIfNegative val="0"/>
          <c:cat>
            <c:strRef>
              <c:f>Plan1!$B$121:$M$121</c:f>
              <c:strCache>
                <c:ptCount val="12"/>
                <c:pt idx="0">
                  <c:v>FGV</c:v>
                </c:pt>
                <c:pt idx="1">
                  <c:v>Unigranrio</c:v>
                </c:pt>
                <c:pt idx="2">
                  <c:v>Unesa</c:v>
                </c:pt>
                <c:pt idx="3">
                  <c:v>UVA</c:v>
                </c:pt>
                <c:pt idx="4">
                  <c:v>USS</c:v>
                </c:pt>
                <c:pt idx="5">
                  <c:v>UGF</c:v>
                </c:pt>
                <c:pt idx="6">
                  <c:v>Universo</c:v>
                </c:pt>
                <c:pt idx="7">
                  <c:v>Unisuam</c:v>
                </c:pt>
                <c:pt idx="8">
                  <c:v>Ucam</c:v>
                </c:pt>
                <c:pt idx="9">
                  <c:v>UCP</c:v>
                </c:pt>
                <c:pt idx="10">
                  <c:v>Unifoa</c:v>
                </c:pt>
                <c:pt idx="11">
                  <c:v>UGB</c:v>
                </c:pt>
              </c:strCache>
            </c:strRef>
          </c:cat>
          <c:val>
            <c:numRef>
              <c:f>Plan1!$B$129:$M$129</c:f>
              <c:numCache>
                <c:formatCode>_(* #,##0.00_);_(* \(#,##0.00\);_(* "-"??_);_(@_)</c:formatCode>
                <c:ptCount val="12"/>
                <c:pt idx="0">
                  <c:v>1.43627876E6</c:v>
                </c:pt>
                <c:pt idx="1">
                  <c:v>1.46264965E6</c:v>
                </c:pt>
                <c:pt idx="2">
                  <c:v>623386.05</c:v>
                </c:pt>
                <c:pt idx="3">
                  <c:v>239740.0</c:v>
                </c:pt>
                <c:pt idx="4">
                  <c:v>271261.81</c:v>
                </c:pt>
                <c:pt idx="5">
                  <c:v>198120.0</c:v>
                </c:pt>
                <c:pt idx="6">
                  <c:v>264615.2</c:v>
                </c:pt>
                <c:pt idx="7">
                  <c:v>480992.82</c:v>
                </c:pt>
                <c:pt idx="8">
                  <c:v>254951.87</c:v>
                </c:pt>
                <c:pt idx="9">
                  <c:v>128320.0</c:v>
                </c:pt>
                <c:pt idx="10">
                  <c:v>228751.0</c:v>
                </c:pt>
                <c:pt idx="11">
                  <c:v>548823.74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161480"/>
        <c:axId val="2117164712"/>
      </c:barChart>
      <c:catAx>
        <c:axId val="2117161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7164712"/>
        <c:crosses val="autoZero"/>
        <c:auto val="1"/>
        <c:lblAlgn val="ctr"/>
        <c:lblOffset val="100"/>
        <c:noMultiLvlLbl val="0"/>
      </c:catAx>
      <c:valAx>
        <c:axId val="2117164712"/>
        <c:scaling>
          <c:orientation val="minMax"/>
        </c:scaling>
        <c:delete val="0"/>
        <c:axPos val="l"/>
        <c:majorGridlines/>
        <c:numFmt formatCode="_-* #,##0.0_-;\-* #,##0.0_-;_-* &quot;-&quot;?_-;_-@_-" sourceLinked="0"/>
        <c:majorTickMark val="out"/>
        <c:minorTickMark val="none"/>
        <c:tickLblPos val="nextTo"/>
        <c:crossAx val="2117161480"/>
        <c:crosses val="autoZero"/>
        <c:crossBetween val="between"/>
        <c:dispUnits>
          <c:builtInUnit val="millions"/>
          <c:dispUnitsLbl>
            <c:layout/>
          </c:dispUnitsLbl>
        </c:dispUnits>
      </c:valAx>
      <c:spPr>
        <a:gradFill>
          <a:gsLst>
            <a:gs pos="0">
              <a:srgbClr val="F1CE8F"/>
            </a:gs>
            <a:gs pos="47000">
              <a:srgbClr val="FFA800"/>
            </a:gs>
            <a:gs pos="100000">
              <a:srgbClr val="F1CE8F"/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216582567804024"/>
          <c:y val="0.956673014500975"/>
          <c:w val="0.566834853858565"/>
          <c:h val="0.0413988645930408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b="1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0.16926</cdr:x>
      <cdr:y>0.05374</cdr:y>
    </cdr:from>
    <cdr:to>
      <cdr:x>0.25589</cdr:x>
      <cdr:y>0.10956</cdr:y>
    </cdr:to>
    <cdr:sp macro="" textlink="">
      <cdr:nvSpPr>
        <cdr:cNvPr id="2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47738" y="296486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532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0.2795</cdr:x>
      <cdr:y>0.56121</cdr:y>
    </cdr:from>
    <cdr:to>
      <cdr:x>0.36613</cdr:x>
      <cdr:y>0.61703</cdr:y>
    </cdr:to>
    <cdr:sp macro="" textlink="">
      <cdr:nvSpPr>
        <cdr:cNvPr id="3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55776" y="3096344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176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0.38975</cdr:x>
      <cdr:y>0.57426</cdr:y>
    </cdr:from>
    <cdr:to>
      <cdr:x>0.47638</cdr:x>
      <cdr:y>0.63009</cdr:y>
    </cdr:to>
    <cdr:sp macro="" textlink="">
      <cdr:nvSpPr>
        <cdr:cNvPr id="4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63888" y="3168352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143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0.48425</cdr:x>
      <cdr:y>0.62647</cdr:y>
    </cdr:from>
    <cdr:to>
      <cdr:x>0.57088</cdr:x>
      <cdr:y>0.68229</cdr:y>
    </cdr:to>
    <cdr:sp macro="" textlink="">
      <cdr:nvSpPr>
        <cdr:cNvPr id="5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27984" y="3456384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126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0.5945</cdr:x>
      <cdr:y>0.66563</cdr:y>
    </cdr:from>
    <cdr:to>
      <cdr:x>0.68113</cdr:x>
      <cdr:y>0.72145</cdr:y>
    </cdr:to>
    <cdr:sp macro="" textlink="">
      <cdr:nvSpPr>
        <cdr:cNvPr id="6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36096" y="3672408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90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0.689</cdr:x>
      <cdr:y>0.73088</cdr:y>
    </cdr:from>
    <cdr:to>
      <cdr:x>0.77563</cdr:x>
      <cdr:y>0.7867</cdr:y>
    </cdr:to>
    <cdr:sp macro="" textlink="">
      <cdr:nvSpPr>
        <cdr:cNvPr id="7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00192" y="4032448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47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0.7835</cdr:x>
      <cdr:y>0.75699</cdr:y>
    </cdr:from>
    <cdr:to>
      <cdr:x>0.87013</cdr:x>
      <cdr:y>0.81281</cdr:y>
    </cdr:to>
    <cdr:sp macro="" textlink="">
      <cdr:nvSpPr>
        <cdr:cNvPr id="8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64288" y="4176464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20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0.88587</cdr:x>
      <cdr:y>0.77004</cdr:y>
    </cdr:from>
    <cdr:to>
      <cdr:x>0.9725</cdr:x>
      <cdr:y>0.82586</cdr:y>
    </cdr:to>
    <cdr:sp macro="" textlink="">
      <cdr:nvSpPr>
        <cdr:cNvPr id="9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00392" y="4248472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19</a:t>
          </a:r>
          <a:endParaRPr lang="pt-BR" altLang="pt-BR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0.15351</cdr:x>
      <cdr:y>0.06171</cdr:y>
    </cdr:from>
    <cdr:to>
      <cdr:x>0.24014</cdr:x>
      <cdr:y>0.11717</cdr:y>
    </cdr:to>
    <cdr:sp macro="" textlink="">
      <cdr:nvSpPr>
        <cdr:cNvPr id="2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03722" y="342674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4,9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0.24013</cdr:x>
      <cdr:y>0.07637</cdr:y>
    </cdr:from>
    <cdr:to>
      <cdr:x>0.32676</cdr:x>
      <cdr:y>0.13183</cdr:y>
    </cdr:to>
    <cdr:sp macro="" textlink="">
      <cdr:nvSpPr>
        <cdr:cNvPr id="3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95736" y="424062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4,5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0.29525</cdr:x>
      <cdr:y>0.46031</cdr:y>
    </cdr:from>
    <cdr:to>
      <cdr:x>0.38188</cdr:x>
      <cdr:y>0.51577</cdr:y>
    </cdr:to>
    <cdr:sp macro="" textlink="">
      <cdr:nvSpPr>
        <cdr:cNvPr id="4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9792" y="2556124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2,3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0.374</cdr:x>
      <cdr:y>0.57701</cdr:y>
    </cdr:from>
    <cdr:to>
      <cdr:x>0.46063</cdr:x>
      <cdr:y>0.63247</cdr:y>
    </cdr:to>
    <cdr:sp macro="" textlink="">
      <cdr:nvSpPr>
        <cdr:cNvPr id="6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9872" y="3204196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2,0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0.44488</cdr:x>
      <cdr:y>0.61591</cdr:y>
    </cdr:from>
    <cdr:to>
      <cdr:x>0.53151</cdr:x>
      <cdr:y>0.67137</cdr:y>
    </cdr:to>
    <cdr:sp macro="" textlink="">
      <cdr:nvSpPr>
        <cdr:cNvPr id="7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67944" y="3420220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1,9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0.5315</cdr:x>
      <cdr:y>0.62888</cdr:y>
    </cdr:from>
    <cdr:to>
      <cdr:x>0.61813</cdr:x>
      <cdr:y>0.68434</cdr:y>
    </cdr:to>
    <cdr:sp macro="" textlink="">
      <cdr:nvSpPr>
        <cdr:cNvPr id="8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60032" y="3492228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1,6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0.61812</cdr:x>
      <cdr:y>0.62888</cdr:y>
    </cdr:from>
    <cdr:to>
      <cdr:x>0.70476</cdr:x>
      <cdr:y>0.68434</cdr:y>
    </cdr:to>
    <cdr:sp macro="" textlink="">
      <cdr:nvSpPr>
        <cdr:cNvPr id="9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2120" y="3492228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1,4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0.69687</cdr:x>
      <cdr:y>0.62888</cdr:y>
    </cdr:from>
    <cdr:to>
      <cdr:x>0.7835</cdr:x>
      <cdr:y>0.68434</cdr:y>
    </cdr:to>
    <cdr:sp macro="" textlink="">
      <cdr:nvSpPr>
        <cdr:cNvPr id="10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72200" y="3492228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1,3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0.752</cdr:x>
      <cdr:y>0.68075</cdr:y>
    </cdr:from>
    <cdr:to>
      <cdr:x>0.83863</cdr:x>
      <cdr:y>0.73621</cdr:y>
    </cdr:to>
    <cdr:sp macro="" textlink="">
      <cdr:nvSpPr>
        <cdr:cNvPr id="11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76256" y="3780260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1,1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0.83075</cdr:x>
      <cdr:y>0.71965</cdr:y>
    </cdr:from>
    <cdr:to>
      <cdr:x>0.91738</cdr:x>
      <cdr:y>0.77511</cdr:y>
    </cdr:to>
    <cdr:sp macro="" textlink="">
      <cdr:nvSpPr>
        <cdr:cNvPr id="12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96336" y="3996284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0,9</a:t>
          </a:r>
          <a:endParaRPr lang="pt-BR" altLang="pt-BR" sz="1400" b="1" dirty="0"/>
        </a:p>
      </cdr:txBody>
    </cdr:sp>
  </cdr:relSizeAnchor>
  <cdr:relSizeAnchor xmlns:cdr="http://schemas.openxmlformats.org/drawingml/2006/chartDrawing">
    <cdr:from>
      <cdr:x>0.91337</cdr:x>
      <cdr:y>0.71965</cdr:y>
    </cdr:from>
    <cdr:to>
      <cdr:x>1</cdr:x>
      <cdr:y>0.77511</cdr:y>
    </cdr:to>
    <cdr:sp macro="" textlink="">
      <cdr:nvSpPr>
        <cdr:cNvPr id="13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51838" y="3996284"/>
          <a:ext cx="792162" cy="307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pt-BR" sz="1400" b="1" dirty="0" smtClean="0"/>
            <a:t>0,6</a:t>
          </a:r>
          <a:endParaRPr lang="pt-BR" altLang="pt-BR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96" tIns="45148" rIns="90296" bIns="4514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96" tIns="45148" rIns="90296" bIns="451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7317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96" tIns="45148" rIns="90296" bIns="4514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7317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96" tIns="45148" rIns="90296" bIns="451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938FE82-B7FB-4F5C-BBA2-51570B8C9CB1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63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0296" tIns="45148" rIns="90296" bIns="45148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wrap="square" lIns="90296" tIns="45148" rIns="90296" bIns="451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3192F2B-FF69-4D84-B7D3-7410A62EF8C7}" type="datetimeFigureOut">
              <a:rPr lang="pt-BR" altLang="pt-BR"/>
              <a:pPr>
                <a:defRPr/>
              </a:pPr>
              <a:t>27/05/15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6" tIns="45148" rIns="90296" bIns="45148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wrap="square" lIns="90296" tIns="45148" rIns="90296" bIns="45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0296" tIns="45148" rIns="90296" bIns="45148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wrap="square" lIns="90296" tIns="45148" rIns="90296" bIns="451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5C1ED6C-6787-4BFD-8950-8D2CBE86B38F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7806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 smtClean="0"/>
              <a:t> </a:t>
            </a:r>
            <a:r>
              <a:rPr lang="pt-BR" sz="2400" dirty="0"/>
              <a:t>Falar da nova gestão que assumiu em janeiro de 2015;</a:t>
            </a:r>
          </a:p>
          <a:p>
            <a:pPr>
              <a:buFontTx/>
              <a:buChar char="-"/>
            </a:pPr>
            <a:r>
              <a:rPr lang="pt-BR" sz="2400" dirty="0"/>
              <a:t>- Apresentação do que vem sendo feito pela FAPERJ (orçamento e principais instrumentos de apoio);</a:t>
            </a:r>
          </a:p>
          <a:p>
            <a:pPr>
              <a:buFontTx/>
              <a:buChar char="-"/>
            </a:pPr>
            <a:r>
              <a:rPr lang="pt-BR" sz="2400" dirty="0"/>
              <a:t>- Formas de funcionamento do mecanismos de apoio;</a:t>
            </a:r>
          </a:p>
          <a:p>
            <a:pPr>
              <a:buFontTx/>
              <a:buChar char="-"/>
            </a:pPr>
            <a:r>
              <a:rPr lang="pt-BR" sz="2400" dirty="0"/>
              <a:t>- Metas para 2015-2016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1ED6C-6787-4BFD-8950-8D2CBE86B38F}" type="slidenum">
              <a:rPr lang="pt-BR" altLang="pt-BR" smtClean="0"/>
              <a:pPr>
                <a:defRPr/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95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Esses são os auxílios que ficam abertos de forma contínua;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1ED6C-6787-4BFD-8950-8D2CBE86B38F}" type="slidenum">
              <a:rPr lang="pt-BR" altLang="pt-BR" smtClean="0"/>
              <a:pPr>
                <a:defRPr/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0025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Essas são as bolsas disponíveis atualmente. </a:t>
            </a:r>
          </a:p>
          <a:p>
            <a:r>
              <a:rPr lang="pt-BR" sz="2400" dirty="0"/>
              <a:t>Destaque para a bolsas </a:t>
            </a:r>
            <a:r>
              <a:rPr lang="pt-BR" sz="2400" dirty="0" err="1"/>
              <a:t>MSc</a:t>
            </a:r>
            <a:r>
              <a:rPr lang="pt-BR" sz="2400" dirty="0"/>
              <a:t> e </a:t>
            </a:r>
            <a:r>
              <a:rPr lang="pt-BR" sz="2400" dirty="0" err="1"/>
              <a:t>DSc</a:t>
            </a:r>
            <a:r>
              <a:rPr lang="pt-BR" sz="2400" dirty="0"/>
              <a:t> na empresa (Similar ao bolsa RHAE do CNPq)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1ED6C-6787-4BFD-8950-8D2CBE86B38F}" type="slidenum">
              <a:rPr lang="pt-BR" altLang="pt-BR" smtClean="0"/>
              <a:pPr>
                <a:defRPr/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7985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0443" y="9377317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96" tIns="45148" rIns="90296" bIns="4514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56FA40-0B16-4EED-A653-134E0F8A4434}" type="slidenum">
              <a:rPr lang="pt-BR" altLang="pt-BR"/>
              <a:pPr algn="r" eaLnBrk="1" hangingPunct="1">
                <a:spcBef>
                  <a:spcPct val="0"/>
                </a:spcBef>
              </a:pPr>
              <a:t>15</a:t>
            </a:fld>
            <a:endParaRPr lang="pt-BR" altLang="pt-B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87802"/>
            <a:ext cx="5438140" cy="4444412"/>
          </a:xfrm>
          <a:noFill/>
        </p:spPr>
        <p:txBody>
          <a:bodyPr/>
          <a:lstStyle/>
          <a:p>
            <a:pPr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ações de demanda induzida vêm sendo organizadas em eixos. Os três eixos acima são explorados em diferentes mecanismos.</a:t>
            </a:r>
          </a:p>
          <a:p>
            <a:pPr eaLnBrk="1" hangingPunct="1"/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Paralelamente a estes três eixos também atuamos na formação direcionada de recursos humanos a partir das bolsas apresentadas anteriormente.</a:t>
            </a:r>
          </a:p>
        </p:txBody>
      </p:sp>
    </p:spTree>
    <p:extLst>
      <p:ext uri="{BB962C8B-B14F-4D97-AF65-F5344CB8AC3E}">
        <p14:creationId xmlns:p14="http://schemas.microsoft.com/office/powerpoint/2010/main" val="986340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0443" y="9377317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96" tIns="45148" rIns="90296" bIns="4514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7878C5-9C77-4C78-B2B4-4D370E4AF531}" type="slidenum">
              <a:rPr lang="pt-BR" altLang="pt-BR"/>
              <a:pPr algn="r" eaLnBrk="1" hangingPunct="1">
                <a:spcBef>
                  <a:spcPct val="0"/>
                </a:spcBef>
              </a:pPr>
              <a:t>16</a:t>
            </a:fld>
            <a:endParaRPr lang="pt-BR" altLang="pt-B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87802"/>
            <a:ext cx="5438140" cy="4444412"/>
          </a:xfrm>
          <a:noFill/>
        </p:spPr>
        <p:txBody>
          <a:bodyPr/>
          <a:lstStyle/>
          <a:p>
            <a:pPr eaLnBrk="1" hangingPunct="1"/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Aqui são ações</a:t>
            </a:r>
            <a:r>
              <a:rPr lang="pt-BR" altLang="pt-BR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de infraestrutura física, mas também ações estruturantes como o apoio a grupos emergentes de pesquisa e ações de desenvolvimento tecnológico regional como os </a:t>
            </a:r>
            <a:r>
              <a:rPr lang="pt-BR" altLang="pt-BR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CVTs</a:t>
            </a:r>
            <a:r>
              <a:rPr lang="pt-BR" altLang="pt-BR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1" name="Espaço Reservado para Rodapé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654" indent="-2821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698" indent="-2257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0177" indent="-2257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1656" indent="-2257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3135" indent="-2257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4614" indent="-2257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6094" indent="-2257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37573" indent="-2257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83172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Essas são ações de apoio a empresas que desenvolvem atividades</a:t>
            </a:r>
            <a:r>
              <a:rPr lang="pt-BR" baseline="0" dirty="0" smtClean="0"/>
              <a:t> de inovação.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1ED6C-6787-4BFD-8950-8D2CBE86B38F}" type="slidenum">
              <a:rPr lang="pt-BR" altLang="pt-BR" smtClean="0"/>
              <a:pPr>
                <a:defRPr/>
              </a:pPr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9386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50443" y="9377317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96" tIns="45148" rIns="90296" bIns="4514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514185-5157-491B-807F-298CEBF20EDE}" type="slidenum">
              <a:rPr lang="pt-BR" altLang="pt-BR"/>
              <a:pPr algn="r" eaLnBrk="1" hangingPunct="1">
                <a:spcBef>
                  <a:spcPct val="0"/>
                </a:spcBef>
              </a:pPr>
              <a:t>18</a:t>
            </a:fld>
            <a:endParaRPr lang="pt-BR" altLang="pt-B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87802"/>
            <a:ext cx="5438140" cy="4444412"/>
          </a:xfrm>
          <a:noFill/>
        </p:spPr>
        <p:txBody>
          <a:bodyPr/>
          <a:lstStyle/>
          <a:p>
            <a:pPr eaLnBrk="1" hangingPunct="1"/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 demandas do estado são bastante heterogêneas e precisam ser organizadas</a:t>
            </a:r>
            <a:r>
              <a:rPr lang="pt-BR" altLang="pt-BR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de maneira a desenvolvermos instrumentos para compreende-las e atende-las.</a:t>
            </a: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Espaço Reservado para Rodapé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654" indent="-2821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698" indent="-2257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0177" indent="-2257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1656" indent="-2257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3135" indent="-2257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4614" indent="-2257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6094" indent="-2257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37573" indent="-2257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8630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Falar da parceria com</a:t>
            </a:r>
            <a:r>
              <a:rPr lang="pt-BR" baseline="0" dirty="0" smtClean="0"/>
              <a:t> a Vale como exemplo.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1ED6C-6787-4BFD-8950-8D2CBE86B38F}" type="slidenum">
              <a:rPr lang="pt-BR" altLang="pt-BR" smtClean="0"/>
              <a:pPr>
                <a:defRPr/>
              </a:pPr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1569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Explicar as ações de reestruturação.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1ED6C-6787-4BFD-8950-8D2CBE86B38F}" type="slidenum">
              <a:rPr lang="pt-BR" altLang="pt-BR" smtClean="0"/>
              <a:pPr>
                <a:defRPr/>
              </a:pPr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5709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Explicar as ações de reestruturação.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1ED6C-6787-4BFD-8950-8D2CBE86B38F}" type="slidenum">
              <a:rPr lang="pt-BR" altLang="pt-BR" smtClean="0"/>
              <a:pPr>
                <a:defRPr/>
              </a:pPr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3003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1ED6C-6787-4BFD-8950-8D2CBE86B38F}" type="slidenum">
              <a:rPr lang="pt-BR" altLang="pt-BR" smtClean="0"/>
              <a:pPr>
                <a:defRPr/>
              </a:pPr>
              <a:t>31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46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075461-7C49-3449-853B-AD0C83E8A4FB}" type="slidenum">
              <a:rPr lang="pt-BR" sz="1200"/>
              <a:pPr eaLnBrk="1" hangingPunct="1"/>
              <a:t>2</a:t>
            </a:fld>
            <a:endParaRPr lang="pt-BR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2950"/>
            <a:ext cx="4929188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2943"/>
            <a:ext cx="4984962" cy="44426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168" tIns="48584" rIns="97168" bIns="48584"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43E99E-0823-7F4F-8F54-6B9999DF4BE6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36556" indent="-336556">
              <a:buFontTx/>
              <a:buChar char="-"/>
            </a:pPr>
            <a:r>
              <a:rPr lang="pt-BR" sz="2400" dirty="0"/>
              <a:t>Explicitar que na nova gestão o tema inovação será introduzido de forma mais clara na missão da agência;</a:t>
            </a:r>
          </a:p>
          <a:p>
            <a:pPr marL="336556" indent="-336556">
              <a:buFontTx/>
              <a:buChar char="-"/>
            </a:pPr>
            <a:r>
              <a:rPr lang="pt-BR" sz="2400" dirty="0"/>
              <a:t>Citar que esta mudança está alinhada com a mudança da secretaria estadual de C&amp;T que recentemente introduziu o I</a:t>
            </a:r>
          </a:p>
          <a:p>
            <a:pPr marL="336556" indent="-336556">
              <a:buFontTx/>
              <a:buChar char="-"/>
            </a:pPr>
            <a:r>
              <a:rPr lang="pt-BR" sz="2400" dirty="0"/>
              <a:t>Também recentemente houve a alteração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1ED6C-6787-4BFD-8950-8D2CBE86B38F}" type="slidenum">
              <a:rPr lang="pt-BR" altLang="pt-BR" smtClean="0"/>
              <a:pPr>
                <a:defRPr/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088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Falar que existe um “restos a pagar “ que está associado aos recursos transferidos pelo estado.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1ED6C-6787-4BFD-8950-8D2CBE86B38F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8852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700" dirty="0"/>
              <a:t>Esse restos a pagar também é impactado pelos convênios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1ED6C-6787-4BFD-8950-8D2CBE86B38F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816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- O quadro geral mostra que o restos a pagar é impactado tanto pelas transferências do governo do estado quanto pelos recursos não repassados a partir dos convênios realizados.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1ED6C-6787-4BFD-8950-8D2CBE86B38F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5120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/>
          </a:p>
        </p:txBody>
      </p:sp>
      <p:sp>
        <p:nvSpPr>
          <p:cNvPr id="2457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9205" indent="-280464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1855" indent="-22437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0596" indent="-22437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9338" indent="-22437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8080" indent="-2243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822" indent="-2243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65564" indent="-2243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4305" indent="-2243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EE511C0-2DA0-4518-948F-B67E3B1F11AE}" type="slidenum">
              <a:rPr lang="pt-BR" altLang="pt-BR" sz="1200"/>
              <a:pPr eaLnBrk="1" hangingPunct="1"/>
              <a:t>11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376944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/>
              <a:t>Demanda espontânea são os auxílios básicos que ficam abertos o ano todo em um calendário pré-definido;</a:t>
            </a:r>
          </a:p>
          <a:p>
            <a:pPr>
              <a:buFontTx/>
              <a:buChar char="-"/>
            </a:pPr>
            <a:r>
              <a:rPr lang="pt-BR" sz="2400" dirty="0"/>
              <a:t> Demanda induzida está relacionada a editais abertos pela </a:t>
            </a:r>
            <a:r>
              <a:rPr lang="pt-BR" sz="2400" dirty="0" err="1"/>
              <a:t>faperj</a:t>
            </a:r>
            <a:r>
              <a:rPr lang="pt-BR" sz="2400" dirty="0"/>
              <a:t> para estimular temas de interesse do estado e da comunidade científica;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1ED6C-6787-4BFD-8950-8D2CBE86B38F}" type="slidenum">
              <a:rPr lang="pt-BR" altLang="pt-BR" smtClean="0"/>
              <a:pPr>
                <a:defRPr/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22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896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3242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86843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9394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888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15706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498318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42801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5662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34848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0468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727938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0802654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1" descr="RJ_PEQ_TRANSP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345"/>
            <a:ext cx="1126593" cy="31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456793" y="311573"/>
            <a:ext cx="1452396" cy="26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pt-BR" sz="650" b="1" dirty="0" smtClean="0">
                <a:latin typeface="Verdana" pitchFamily="34" charset="0"/>
                <a:ea typeface="+mn-ea"/>
              </a:rPr>
              <a:t>SECRETARIA DE</a:t>
            </a:r>
            <a:r>
              <a:rPr lang="pt-BR" sz="650" b="1" baseline="0" dirty="0" smtClean="0">
                <a:latin typeface="Verdana" pitchFamily="34" charset="0"/>
                <a:ea typeface="+mn-ea"/>
              </a:rPr>
              <a:t> </a:t>
            </a:r>
            <a:r>
              <a:rPr lang="pt-BR" sz="650" b="1" dirty="0" smtClean="0">
                <a:latin typeface="Verdana" pitchFamily="34" charset="0"/>
                <a:ea typeface="+mn-ea"/>
              </a:rPr>
              <a:t>CIÊNCIA,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pt-BR" sz="650" b="1" dirty="0" smtClean="0">
                <a:latin typeface="Verdana" pitchFamily="34" charset="0"/>
                <a:ea typeface="+mn-ea"/>
              </a:rPr>
              <a:t>TECNOLOGIA e INOVAÇÃO</a:t>
            </a:r>
          </a:p>
        </p:txBody>
      </p:sp>
      <p:pic>
        <p:nvPicPr>
          <p:cNvPr id="13" name="Picture 13" descr="Rio2016_transparente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7724"/>
            <a:ext cx="1081335" cy="29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logo_faperj_transparent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3988"/>
            <a:ext cx="1579091" cy="49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" y="116632"/>
            <a:ext cx="9144000" cy="6858000"/>
          </a:xfrm>
          <a:prstGeom prst="rect">
            <a:avLst/>
          </a:prstGeo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347864" y="4797152"/>
            <a:ext cx="236575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000" b="1" dirty="0" smtClean="0">
                <a:solidFill>
                  <a:srgbClr val="A32E52"/>
                </a:solidFill>
              </a:rPr>
              <a:t>Jerson Lima Silva</a:t>
            </a:r>
            <a:endParaRPr lang="pt-BR" altLang="pt-BR" sz="2000" b="1" dirty="0">
              <a:solidFill>
                <a:srgbClr val="A32E52"/>
              </a:solidFill>
            </a:endParaRPr>
          </a:p>
          <a:p>
            <a:pPr algn="ctr" eaLnBrk="1" hangingPunct="1"/>
            <a:r>
              <a:rPr lang="pt-BR" altLang="pt-BR" b="1" dirty="0" smtClean="0">
                <a:solidFill>
                  <a:srgbClr val="A32E52"/>
                </a:solidFill>
              </a:rPr>
              <a:t>Diretor Cientifico</a:t>
            </a:r>
            <a:endParaRPr lang="pt-BR" altLang="pt-BR" b="1" dirty="0">
              <a:solidFill>
                <a:srgbClr val="A32E52"/>
              </a:solidFill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827584" y="2276872"/>
            <a:ext cx="803771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3200" b="1" dirty="0" err="1" smtClean="0"/>
              <a:t>Linhas</a:t>
            </a:r>
            <a:r>
              <a:rPr lang="en-US" altLang="pt-BR" sz="3200" b="1" dirty="0" smtClean="0"/>
              <a:t> de </a:t>
            </a:r>
            <a:r>
              <a:rPr lang="en-US" altLang="pt-BR" sz="3200" b="1" dirty="0" err="1" smtClean="0"/>
              <a:t>Apoio</a:t>
            </a:r>
            <a:r>
              <a:rPr lang="en-US" altLang="pt-BR" sz="3200" b="1" dirty="0" smtClean="0"/>
              <a:t> </a:t>
            </a:r>
            <a:r>
              <a:rPr lang="en-US" altLang="pt-BR" sz="3200" b="1" dirty="0" err="1" smtClean="0"/>
              <a:t>à</a:t>
            </a:r>
            <a:r>
              <a:rPr lang="en-US" altLang="pt-BR" sz="3200" b="1" dirty="0" smtClean="0"/>
              <a:t> </a:t>
            </a:r>
            <a:r>
              <a:rPr lang="en-US" altLang="pt-BR" sz="3200" b="1" dirty="0" err="1" smtClean="0"/>
              <a:t>Inovação</a:t>
            </a:r>
            <a:r>
              <a:rPr lang="en-US" altLang="pt-BR" sz="3200" b="1" dirty="0" smtClean="0"/>
              <a:t> </a:t>
            </a:r>
            <a:r>
              <a:rPr lang="en-US" altLang="pt-BR" sz="3200" b="1" dirty="0" err="1" smtClean="0"/>
              <a:t>nas</a:t>
            </a:r>
            <a:r>
              <a:rPr lang="en-US" altLang="pt-BR" sz="3200" b="1" dirty="0" smtClean="0"/>
              <a:t> ICTs e </a:t>
            </a:r>
            <a:r>
              <a:rPr lang="en-US" altLang="pt-BR" sz="3200" b="1" dirty="0" err="1" smtClean="0"/>
              <a:t>nas</a:t>
            </a:r>
            <a:r>
              <a:rPr lang="en-US" altLang="pt-BR" sz="3200" b="1" dirty="0" smtClean="0"/>
              <a:t> </a:t>
            </a:r>
            <a:r>
              <a:rPr lang="en-US" altLang="pt-BR" sz="3200" b="1" dirty="0" err="1" smtClean="0"/>
              <a:t>Empresas</a:t>
            </a:r>
            <a:r>
              <a:rPr lang="en-US" altLang="pt-BR" sz="3200" b="1" dirty="0" smtClean="0"/>
              <a:t> </a:t>
            </a:r>
            <a:r>
              <a:rPr lang="en-US" altLang="pt-BR" sz="3200" b="1" dirty="0" err="1" smtClean="0"/>
              <a:t>pelas</a:t>
            </a:r>
            <a:r>
              <a:rPr lang="en-US" altLang="pt-BR" sz="3200" b="1" dirty="0" smtClean="0"/>
              <a:t> FAP’s</a:t>
            </a:r>
          </a:p>
          <a:p>
            <a:pPr algn="ctr" eaLnBrk="1" hangingPunct="1"/>
            <a:endParaRPr lang="en-US" altLang="pt-BR" sz="3200" b="1" dirty="0" smtClean="0"/>
          </a:p>
          <a:p>
            <a:pPr algn="ctr" eaLnBrk="1" hangingPunct="1"/>
            <a:r>
              <a:rPr lang="en-US" altLang="pt-BR" sz="3200" b="1" dirty="0" err="1" smtClean="0"/>
              <a:t>A</a:t>
            </a:r>
            <a:r>
              <a:rPr lang="en-US" altLang="pt-BR" sz="3200" b="1" dirty="0" err="1" smtClean="0"/>
              <a:t>tuação</a:t>
            </a:r>
            <a:r>
              <a:rPr lang="en-US" altLang="pt-BR" sz="3200" b="1" dirty="0" smtClean="0"/>
              <a:t> </a:t>
            </a:r>
            <a:r>
              <a:rPr lang="en-US" altLang="pt-BR" sz="3200" b="1" dirty="0" smtClean="0"/>
              <a:t>da FAPERJ no </a:t>
            </a:r>
            <a:r>
              <a:rPr lang="en-US" altLang="pt-BR" sz="3200" b="1" dirty="0" err="1"/>
              <a:t>E</a:t>
            </a:r>
            <a:r>
              <a:rPr lang="en-US" altLang="pt-BR" sz="3200" b="1" dirty="0" err="1" smtClean="0"/>
              <a:t>stímulo</a:t>
            </a:r>
            <a:r>
              <a:rPr lang="en-US" altLang="pt-BR" sz="3200" b="1" dirty="0" smtClean="0"/>
              <a:t> </a:t>
            </a:r>
            <a:r>
              <a:rPr lang="en-US" altLang="pt-BR" sz="3200" b="1" dirty="0" err="1" smtClean="0"/>
              <a:t>à</a:t>
            </a:r>
            <a:r>
              <a:rPr lang="en-US" altLang="pt-BR" sz="3200" b="1" dirty="0" smtClean="0"/>
              <a:t> </a:t>
            </a:r>
            <a:r>
              <a:rPr lang="en-US" altLang="pt-BR" sz="3200" b="1" dirty="0" smtClean="0"/>
              <a:t>CT&amp;I no </a:t>
            </a:r>
            <a:r>
              <a:rPr lang="en-US" altLang="pt-BR" sz="3200" b="1" dirty="0"/>
              <a:t>E</a:t>
            </a:r>
            <a:r>
              <a:rPr lang="en-US" altLang="pt-BR" sz="3200" b="1" dirty="0" smtClean="0"/>
              <a:t>stado do </a:t>
            </a:r>
            <a:r>
              <a:rPr lang="en-US" altLang="pt-BR" sz="3200" b="1" dirty="0"/>
              <a:t>R</a:t>
            </a:r>
            <a:r>
              <a:rPr lang="en-US" altLang="pt-BR" sz="3200" b="1" dirty="0" smtClean="0"/>
              <a:t>io de </a:t>
            </a:r>
            <a:r>
              <a:rPr lang="en-US" altLang="pt-BR" sz="3200" b="1" dirty="0"/>
              <a:t>J</a:t>
            </a:r>
            <a:r>
              <a:rPr lang="en-US" altLang="pt-BR" sz="3200" b="1" dirty="0" smtClean="0"/>
              <a:t>aneiro</a:t>
            </a:r>
            <a:endParaRPr lang="en-US" altLang="pt-BR" sz="3200" b="1" dirty="0"/>
          </a:p>
        </p:txBody>
      </p:sp>
      <p:pic>
        <p:nvPicPr>
          <p:cNvPr id="5" name="Picture 11" descr="RJ_PEQ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345"/>
            <a:ext cx="1126593" cy="31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456793" y="311573"/>
            <a:ext cx="1452396" cy="26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pt-BR" sz="650" b="1" dirty="0" smtClean="0">
                <a:latin typeface="Verdana" pitchFamily="34" charset="0"/>
                <a:ea typeface="+mn-ea"/>
              </a:rPr>
              <a:t>SECRETARIA DE</a:t>
            </a:r>
            <a:r>
              <a:rPr lang="pt-BR" sz="650" b="1" baseline="0" dirty="0" smtClean="0">
                <a:latin typeface="Verdana" pitchFamily="34" charset="0"/>
                <a:ea typeface="+mn-ea"/>
              </a:rPr>
              <a:t> </a:t>
            </a:r>
            <a:r>
              <a:rPr lang="pt-BR" sz="650" b="1" dirty="0" smtClean="0">
                <a:latin typeface="Verdana" pitchFamily="34" charset="0"/>
                <a:ea typeface="+mn-ea"/>
              </a:rPr>
              <a:t>CIÊNCIA,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pt-BR" sz="650" b="1" dirty="0" smtClean="0">
                <a:latin typeface="Verdana" pitchFamily="34" charset="0"/>
                <a:ea typeface="+mn-ea"/>
              </a:rPr>
              <a:t>TECNOLOGIA e INOVAÇÃO</a:t>
            </a:r>
          </a:p>
        </p:txBody>
      </p:sp>
      <p:pic>
        <p:nvPicPr>
          <p:cNvPr id="7" name="Picture 13" descr="Rio2016_transparent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7724"/>
            <a:ext cx="1081335" cy="29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logo_faperj_transparen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3988"/>
            <a:ext cx="1579091" cy="49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5" y="620689"/>
            <a:ext cx="1664998" cy="1619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744" y="1124744"/>
            <a:ext cx="6121400" cy="406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5"/>
          <p:cNvSpPr txBox="1">
            <a:spLocks noChangeArrowheads="1"/>
          </p:cNvSpPr>
          <p:nvPr/>
        </p:nvSpPr>
        <p:spPr bwMode="auto">
          <a:xfrm>
            <a:off x="0" y="85883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FFCC00"/>
                </a:solidFill>
              </a:rPr>
              <a:t> </a:t>
            </a:r>
            <a:r>
              <a:rPr lang="pt-BR" altLang="pt-BR" sz="1600" b="1" dirty="0">
                <a:solidFill>
                  <a:schemeClr val="bg1"/>
                </a:solidFill>
              </a:rPr>
              <a:t>Auxílios, bolsas e descentralizações concedidos para IES – Fontes 00 e 13 – 2007 a 2014</a:t>
            </a:r>
          </a:p>
          <a:p>
            <a:pPr algn="ctr" eaLnBrk="1" hangingPunct="1"/>
            <a:endParaRPr lang="pt-BR" alt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460203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7" name="CaixaDeTexto 1"/>
          <p:cNvSpPr txBox="1">
            <a:spLocks noChangeArrowheads="1"/>
          </p:cNvSpPr>
          <p:nvPr/>
        </p:nvSpPr>
        <p:spPr bwMode="auto">
          <a:xfrm>
            <a:off x="755650" y="1519238"/>
            <a:ext cx="792163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1400" b="1"/>
              <a:t>564</a:t>
            </a:r>
            <a:endParaRPr lang="pt-BR" altLang="pt-BR" sz="1400" b="1"/>
          </a:p>
        </p:txBody>
      </p:sp>
    </p:spTree>
    <p:extLst>
      <p:ext uri="{BB962C8B-B14F-4D97-AF65-F5344CB8AC3E}">
        <p14:creationId xmlns:p14="http://schemas.microsoft.com/office/powerpoint/2010/main" val="42713198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0" y="827088"/>
            <a:ext cx="914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800" b="1" dirty="0">
                <a:solidFill>
                  <a:schemeClr val="bg1"/>
                </a:solidFill>
              </a:rPr>
              <a:t>Auxílios e bolsas concedidos para IES privadas – 2000 a 2014 – Fontes 00 e 13</a:t>
            </a:r>
          </a:p>
          <a:p>
            <a:pPr algn="ctr" eaLnBrk="1" hangingPunct="1"/>
            <a:endParaRPr lang="pt-BR" altLang="pt-BR" sz="1800" b="1" dirty="0">
              <a:solidFill>
                <a:srgbClr val="FFCC00"/>
              </a:solidFill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972429"/>
              </p:ext>
            </p:extLst>
          </p:nvPr>
        </p:nvGraphicFramePr>
        <p:xfrm>
          <a:off x="107504" y="1442218"/>
          <a:ext cx="9036496" cy="537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5" name="CaixaDeTexto 1"/>
          <p:cNvSpPr txBox="1">
            <a:spLocks noChangeArrowheads="1"/>
          </p:cNvSpPr>
          <p:nvPr/>
        </p:nvSpPr>
        <p:spPr bwMode="auto">
          <a:xfrm>
            <a:off x="702234" y="1531367"/>
            <a:ext cx="78284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1400" b="1"/>
              <a:t>8,9</a:t>
            </a:r>
            <a:endParaRPr lang="pt-BR" altLang="pt-BR" sz="1400" b="1"/>
          </a:p>
        </p:txBody>
      </p:sp>
      <p:sp>
        <p:nvSpPr>
          <p:cNvPr id="2" name="Oval 1"/>
          <p:cNvSpPr/>
          <p:nvPr/>
        </p:nvSpPr>
        <p:spPr>
          <a:xfrm>
            <a:off x="3419872" y="4077072"/>
            <a:ext cx="914400" cy="257058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11074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36525" y="765175"/>
            <a:ext cx="881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</a:rPr>
              <a:t>Ações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23850" y="1743774"/>
            <a:ext cx="84963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6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altLang="pt-BR" sz="2600" b="1" dirty="0">
                <a:solidFill>
                  <a:srgbClr val="A32E52"/>
                </a:solidFill>
              </a:rPr>
              <a:t>Concessão de auxílios e </a:t>
            </a:r>
            <a:r>
              <a:rPr lang="pt-BR" altLang="pt-BR" sz="2600" b="1" dirty="0" smtClean="0">
                <a:solidFill>
                  <a:srgbClr val="A32E52"/>
                </a:solidFill>
              </a:rPr>
              <a:t>bolsas</a:t>
            </a:r>
            <a:endParaRPr lang="pt-BR" altLang="pt-BR" sz="2600" b="1" dirty="0">
              <a:solidFill>
                <a:srgbClr val="A32E52"/>
              </a:solidFill>
            </a:endParaRPr>
          </a:p>
          <a:p>
            <a:pPr lvl="1" eaLnBrk="1" hangingPunct="1"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altLang="pt-BR" sz="2600" b="1" dirty="0">
                <a:solidFill>
                  <a:schemeClr val="bg1"/>
                </a:solidFill>
              </a:rPr>
              <a:t> </a:t>
            </a:r>
            <a:r>
              <a:rPr lang="pt-BR" altLang="pt-BR" sz="2600" b="1" dirty="0"/>
              <a:t>Programa básico (</a:t>
            </a:r>
            <a:r>
              <a:rPr lang="pt-BR" altLang="en-US" sz="2600" b="1" dirty="0"/>
              <a:t>“</a:t>
            </a:r>
            <a:r>
              <a:rPr lang="pt-BR" altLang="pt-BR" sz="2600" b="1" dirty="0"/>
              <a:t>balcão</a:t>
            </a:r>
            <a:r>
              <a:rPr lang="pt-BR" altLang="en-US" sz="2600" b="1" dirty="0"/>
              <a:t>”</a:t>
            </a:r>
            <a:r>
              <a:rPr lang="pt-BR" altLang="pt-BR" sz="2600" b="1" dirty="0"/>
              <a:t>) – </a:t>
            </a:r>
            <a:r>
              <a:rPr lang="pt-BR" altLang="pt-BR" sz="2600" b="1" dirty="0">
                <a:solidFill>
                  <a:srgbClr val="A32E52"/>
                </a:solidFill>
              </a:rPr>
              <a:t>demanda </a:t>
            </a:r>
            <a:r>
              <a:rPr lang="pt-BR" altLang="pt-BR" sz="2600" b="1" dirty="0" smtClean="0">
                <a:solidFill>
                  <a:srgbClr val="A32E52"/>
                </a:solidFill>
              </a:rPr>
              <a:t>espontânea</a:t>
            </a:r>
            <a:endParaRPr lang="pt-BR" altLang="pt-BR" sz="2600" b="1" dirty="0">
              <a:solidFill>
                <a:srgbClr val="A32E52"/>
              </a:solidFill>
            </a:endParaRPr>
          </a:p>
          <a:p>
            <a:pPr lvl="1" eaLnBrk="1" hangingPunct="1"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altLang="pt-BR" sz="2600" b="1" dirty="0">
                <a:solidFill>
                  <a:srgbClr val="FFC000"/>
                </a:solidFill>
              </a:rPr>
              <a:t> </a:t>
            </a:r>
            <a:r>
              <a:rPr lang="pt-BR" altLang="pt-BR" sz="2600" b="1" dirty="0"/>
              <a:t>Editais – </a:t>
            </a:r>
            <a:r>
              <a:rPr lang="pt-BR" altLang="pt-BR" sz="2600" b="1" dirty="0">
                <a:solidFill>
                  <a:srgbClr val="A32E52"/>
                </a:solidFill>
              </a:rPr>
              <a:t>demanda orientada </a:t>
            </a:r>
            <a:r>
              <a:rPr lang="pt-BR" altLang="pt-BR" sz="2600" b="1" dirty="0"/>
              <a:t>(induzida)</a:t>
            </a:r>
          </a:p>
          <a:p>
            <a:pPr lvl="3" eaLnBrk="1" hangingPunct="1"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altLang="pt-BR" sz="2600" b="1" dirty="0"/>
              <a:t> isoladamente; ou</a:t>
            </a:r>
          </a:p>
          <a:p>
            <a:pPr lvl="3" eaLnBrk="1" hangingPunct="1"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altLang="pt-BR" sz="2600" b="1" dirty="0"/>
              <a:t> por meio de parcerias</a:t>
            </a:r>
          </a:p>
          <a:p>
            <a:pPr lvl="4" eaLnBrk="1" hangingPunct="1">
              <a:spcAft>
                <a:spcPct val="40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altLang="pt-BR" sz="2600" b="1" dirty="0"/>
              <a:t> </a:t>
            </a:r>
            <a:r>
              <a:rPr lang="pt-BR" altLang="pt-BR" sz="2400" b="1" dirty="0"/>
              <a:t>Capes, CNPq, </a:t>
            </a:r>
            <a:r>
              <a:rPr lang="pt-BR" altLang="pt-BR" sz="2400" b="1" dirty="0" err="1"/>
              <a:t>Finep</a:t>
            </a:r>
            <a:r>
              <a:rPr lang="pt-BR" altLang="pt-BR" sz="2400" b="1" dirty="0"/>
              <a:t>, MCTI, MEC, MS, Firjan, </a:t>
            </a:r>
            <a:r>
              <a:rPr lang="pt-BR" altLang="pt-BR" sz="2400" b="1" dirty="0" err="1"/>
              <a:t>Sebrae</a:t>
            </a:r>
            <a:r>
              <a:rPr lang="pt-BR" altLang="pt-BR" sz="2400" b="1" dirty="0"/>
              <a:t>, </a:t>
            </a:r>
            <a:r>
              <a:rPr lang="pt-BR" altLang="pt-BR" sz="2400" b="1" dirty="0" err="1"/>
              <a:t>FAPs</a:t>
            </a:r>
            <a:r>
              <a:rPr lang="pt-BR" altLang="pt-BR" sz="2400" b="1" dirty="0"/>
              <a:t>, </a:t>
            </a:r>
            <a:r>
              <a:rPr lang="pt-BR" altLang="pt-BR" sz="2400" b="1" dirty="0" smtClean="0"/>
              <a:t>VALE, </a:t>
            </a:r>
            <a:r>
              <a:rPr lang="pt-BR" altLang="pt-BR" sz="2400" b="1" dirty="0" err="1" smtClean="0"/>
              <a:t>Idor</a:t>
            </a:r>
            <a:r>
              <a:rPr lang="pt-BR" altLang="pt-BR" sz="2400" b="1" dirty="0"/>
              <a:t>, Amil, Peugeot...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 txBox="1">
            <a:spLocks noChangeArrowheads="1"/>
          </p:cNvSpPr>
          <p:nvPr/>
        </p:nvSpPr>
        <p:spPr bwMode="auto">
          <a:xfrm>
            <a:off x="453479" y="1832568"/>
            <a:ext cx="817989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/>
              <a:t>Auxílio básico à pesquisa </a:t>
            </a:r>
            <a:r>
              <a:rPr lang="pt-BR" altLang="pt-BR" sz="2400" b="1" dirty="0">
                <a:solidFill>
                  <a:srgbClr val="A32E52"/>
                </a:solidFill>
              </a:rPr>
              <a:t>(APQ 1)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/>
              <a:t>Organização de eventos científicos </a:t>
            </a:r>
            <a:r>
              <a:rPr lang="pt-BR" altLang="pt-BR" sz="2400" b="1" dirty="0">
                <a:solidFill>
                  <a:srgbClr val="A32E52"/>
                </a:solidFill>
              </a:rPr>
              <a:t>(APQ 2)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/>
              <a:t>Editoração </a:t>
            </a:r>
            <a:r>
              <a:rPr lang="pt-BR" altLang="pt-BR" sz="2400" b="1" dirty="0">
                <a:solidFill>
                  <a:srgbClr val="A32E52"/>
                </a:solidFill>
              </a:rPr>
              <a:t>(APQ 3)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/>
              <a:t>Acervos </a:t>
            </a:r>
            <a:r>
              <a:rPr lang="pt-BR" altLang="pt-BR" sz="2400" b="1" dirty="0">
                <a:solidFill>
                  <a:srgbClr val="A32E52"/>
                </a:solidFill>
              </a:rPr>
              <a:t>(APQ 4)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/>
              <a:t>Participação em reunião científica </a:t>
            </a:r>
            <a:r>
              <a:rPr lang="pt-BR" altLang="pt-BR" sz="2400" b="1" dirty="0">
                <a:solidFill>
                  <a:srgbClr val="A32E52"/>
                </a:solidFill>
              </a:rPr>
              <a:t>(APQ 5</a:t>
            </a:r>
            <a:r>
              <a:rPr lang="pt-BR" altLang="pt-BR" sz="2400" b="1" dirty="0" smtClean="0">
                <a:solidFill>
                  <a:srgbClr val="A32E52"/>
                </a:solidFill>
              </a:rPr>
              <a:t>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/>
              <a:t>Pesquisador visitante </a:t>
            </a:r>
            <a:r>
              <a:rPr lang="pt-BR" altLang="pt-BR" sz="2400" b="1" dirty="0">
                <a:solidFill>
                  <a:srgbClr val="A32E52"/>
                </a:solidFill>
              </a:rPr>
              <a:t>(APV)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/>
              <a:t>Instalação </a:t>
            </a:r>
            <a:r>
              <a:rPr lang="pt-BR" altLang="pt-BR" sz="2400" b="1" dirty="0">
                <a:solidFill>
                  <a:srgbClr val="A32E52"/>
                </a:solidFill>
              </a:rPr>
              <a:t>(INST)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/>
              <a:t>Projetos de inovação tecnológica </a:t>
            </a:r>
            <a:r>
              <a:rPr lang="pt-BR" altLang="pt-BR" sz="2400" b="1" dirty="0">
                <a:solidFill>
                  <a:srgbClr val="A32E52"/>
                </a:solidFill>
              </a:rPr>
              <a:t>(ADT 1)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/>
              <a:t>Inserção de novas tecnologias no mercado </a:t>
            </a:r>
            <a:r>
              <a:rPr lang="pt-BR" altLang="pt-BR" sz="2400" b="1" dirty="0">
                <a:solidFill>
                  <a:srgbClr val="A32E52"/>
                </a:solidFill>
              </a:rPr>
              <a:t>(ADT 2</a:t>
            </a:r>
            <a:r>
              <a:rPr lang="pt-BR" altLang="pt-BR" sz="2400" b="1" dirty="0" smtClean="0">
                <a:solidFill>
                  <a:srgbClr val="A32E52"/>
                </a:solidFill>
              </a:rPr>
              <a:t>)</a:t>
            </a:r>
            <a:endParaRPr lang="pt-BR" altLang="pt-BR" sz="2400" b="1" dirty="0">
              <a:solidFill>
                <a:srgbClr val="A32E52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36525" y="765175"/>
            <a:ext cx="881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</a:rPr>
              <a:t>Auxílios básicos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36525" y="765175"/>
            <a:ext cx="881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</a:rPr>
              <a:t>Bolsas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  <p:sp>
        <p:nvSpPr>
          <p:cNvPr id="16387" name="Rectangle 5"/>
          <p:cNvSpPr txBox="1">
            <a:spLocks noChangeArrowheads="1"/>
          </p:cNvSpPr>
          <p:nvPr/>
        </p:nvSpPr>
        <p:spPr bwMode="auto">
          <a:xfrm>
            <a:off x="323528" y="1484784"/>
            <a:ext cx="421989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000" b="1" dirty="0" err="1"/>
              <a:t>Pré</a:t>
            </a:r>
            <a:r>
              <a:rPr lang="pt-BR" altLang="pt-BR" sz="2000" b="1" dirty="0"/>
              <a:t>-iniciação científica </a:t>
            </a:r>
            <a:r>
              <a:rPr lang="pt-BR" altLang="pt-BR" sz="2000" b="1" dirty="0">
                <a:solidFill>
                  <a:srgbClr val="A32E52"/>
                </a:solidFill>
              </a:rPr>
              <a:t>(Jovens Talentos)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000" b="1" dirty="0"/>
              <a:t>Iniciação científica </a:t>
            </a:r>
            <a:r>
              <a:rPr lang="pt-BR" altLang="pt-BR" sz="2000" b="1" dirty="0">
                <a:solidFill>
                  <a:srgbClr val="A32E52"/>
                </a:solidFill>
              </a:rPr>
              <a:t>(IC) </a:t>
            </a:r>
            <a:r>
              <a:rPr lang="pt-BR" altLang="pt-BR" sz="2000" b="1" dirty="0"/>
              <a:t>e Iniciação tecnológica </a:t>
            </a:r>
            <a:r>
              <a:rPr lang="pt-BR" altLang="pt-BR" sz="2000" b="1" dirty="0">
                <a:solidFill>
                  <a:srgbClr val="A32E52"/>
                </a:solidFill>
              </a:rPr>
              <a:t>(IT)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000" b="1" dirty="0"/>
              <a:t>Mestrado </a:t>
            </a:r>
            <a:r>
              <a:rPr lang="pt-BR" altLang="pt-BR" sz="2000" b="1" dirty="0">
                <a:solidFill>
                  <a:srgbClr val="A32E52"/>
                </a:solidFill>
              </a:rPr>
              <a:t>(MSC) </a:t>
            </a:r>
            <a:r>
              <a:rPr lang="pt-BR" altLang="pt-BR" sz="2000" b="1" dirty="0"/>
              <a:t>e doutorado </a:t>
            </a:r>
            <a:r>
              <a:rPr lang="pt-BR" altLang="pt-BR" sz="2000" b="1" dirty="0">
                <a:solidFill>
                  <a:srgbClr val="A32E52"/>
                </a:solidFill>
              </a:rPr>
              <a:t>(DSC)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b="1" dirty="0"/>
              <a:t>cursos emergentes; universidades estaduais; bolsas nota 10 </a:t>
            </a:r>
            <a:r>
              <a:rPr lang="pt-BR" altLang="pt-BR" b="1" dirty="0">
                <a:solidFill>
                  <a:srgbClr val="A32E52"/>
                </a:solidFill>
              </a:rPr>
              <a:t>(MSC-10 e DSC-10)</a:t>
            </a:r>
            <a:r>
              <a:rPr lang="pt-BR" altLang="pt-BR" b="1" dirty="0"/>
              <a:t>; </a:t>
            </a:r>
            <a:r>
              <a:rPr lang="pt-BR" altLang="pt-BR" b="1" dirty="0" smtClean="0"/>
              <a:t>doutorado-sanduíche</a:t>
            </a:r>
            <a:r>
              <a:rPr lang="pt-BR" altLang="pt-BR" b="1" dirty="0"/>
              <a:t>; doutorado </a:t>
            </a:r>
            <a:r>
              <a:rPr lang="pt-BR" altLang="pt-BR" b="1" dirty="0" smtClean="0"/>
              <a:t>sanduíche-reverso; </a:t>
            </a:r>
            <a:r>
              <a:rPr lang="pt-BR" altLang="pt-BR" b="1" dirty="0" err="1" smtClean="0"/>
              <a:t>MSc</a:t>
            </a:r>
            <a:r>
              <a:rPr lang="pt-BR" altLang="pt-BR" b="1" dirty="0" smtClean="0"/>
              <a:t> e </a:t>
            </a:r>
            <a:r>
              <a:rPr lang="pt-BR" altLang="pt-BR" b="1" dirty="0" err="1" smtClean="0"/>
              <a:t>DSc</a:t>
            </a:r>
            <a:r>
              <a:rPr lang="pt-BR" altLang="pt-BR" b="1" dirty="0" smtClean="0"/>
              <a:t> em empresas;</a:t>
            </a:r>
            <a:endParaRPr lang="pt-BR" altLang="pt-BR" b="1" dirty="0"/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000" b="1" dirty="0"/>
              <a:t>Pós-doutorado </a:t>
            </a:r>
            <a:r>
              <a:rPr lang="pt-BR" altLang="pt-BR" sz="2000" b="1" dirty="0">
                <a:solidFill>
                  <a:srgbClr val="A32E52"/>
                </a:solidFill>
              </a:rPr>
              <a:t>(PDR e PDS)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b="1" dirty="0"/>
              <a:t>PAPD (Capes-FAPERJ); 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b="1" dirty="0" smtClean="0"/>
              <a:t>PDR-10</a:t>
            </a:r>
            <a:endParaRPr lang="pt-BR" altLang="pt-BR" b="1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860032" y="1484784"/>
            <a:ext cx="3931865" cy="424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000" b="1" dirty="0" smtClean="0"/>
              <a:t>Pesquisador </a:t>
            </a:r>
            <a:r>
              <a:rPr lang="pt-BR" altLang="pt-BR" sz="2000" b="1" dirty="0"/>
              <a:t>visitante </a:t>
            </a:r>
            <a:r>
              <a:rPr lang="pt-BR" altLang="pt-BR" sz="2000" b="1" dirty="0">
                <a:solidFill>
                  <a:srgbClr val="A32E52"/>
                </a:solidFill>
              </a:rPr>
              <a:t>(PV)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000" b="1" dirty="0"/>
              <a:t>Pesquisador visitante emérito </a:t>
            </a:r>
            <a:r>
              <a:rPr lang="pt-BR" altLang="pt-BR" sz="2000" b="1" dirty="0">
                <a:solidFill>
                  <a:srgbClr val="A32E52"/>
                </a:solidFill>
              </a:rPr>
              <a:t>(PV-E)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000" b="1" dirty="0"/>
              <a:t>Inovação tecnológica </a:t>
            </a:r>
            <a:r>
              <a:rPr lang="pt-BR" altLang="pt-BR" sz="2000" b="1" dirty="0">
                <a:solidFill>
                  <a:srgbClr val="A32E52"/>
                </a:solidFill>
              </a:rPr>
              <a:t>(INT)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000" b="1" dirty="0"/>
              <a:t>Mestres e doutores em empresas </a:t>
            </a:r>
            <a:r>
              <a:rPr lang="pt-BR" altLang="pt-BR" sz="2000" b="1" dirty="0">
                <a:solidFill>
                  <a:srgbClr val="A32E52"/>
                </a:solidFill>
              </a:rPr>
              <a:t>(ME e DE)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000" b="1" dirty="0"/>
              <a:t>Treinamento e capacitação técnica </a:t>
            </a:r>
            <a:r>
              <a:rPr lang="pt-BR" altLang="pt-BR" sz="2000" b="1" dirty="0">
                <a:solidFill>
                  <a:srgbClr val="A32E52"/>
                </a:solidFill>
              </a:rPr>
              <a:t>(TCT)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000" b="1" dirty="0"/>
              <a:t>Cientista do Nosso Estado </a:t>
            </a:r>
            <a:r>
              <a:rPr lang="pt-BR" altLang="pt-BR" sz="2000" b="1" dirty="0">
                <a:solidFill>
                  <a:srgbClr val="A32E52"/>
                </a:solidFill>
              </a:rPr>
              <a:t>(CNE)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000" b="1" dirty="0"/>
              <a:t>Jovem Cientista do Nosso Estado </a:t>
            </a:r>
            <a:r>
              <a:rPr lang="pt-BR" altLang="pt-BR" sz="2000" b="1" dirty="0">
                <a:solidFill>
                  <a:srgbClr val="A32E52"/>
                </a:solidFill>
              </a:rPr>
              <a:t>(JCNE)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916113"/>
            <a:ext cx="8280400" cy="3600450"/>
          </a:xfrm>
          <a:prstGeom prst="rect">
            <a:avLst/>
          </a:prstGeom>
          <a:ln w="57150">
            <a:noFill/>
            <a:miter lim="800000"/>
            <a:headEnd/>
            <a:tailEnd/>
          </a:ln>
        </p:spPr>
        <p:txBody>
          <a:bodyPr anchor="b"/>
          <a:lstStyle/>
          <a:p>
            <a:pPr marL="457200" indent="-19050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pt-BR" altLang="pt-BR" sz="2800" b="1" kern="1200" dirty="0" smtClean="0">
                <a:solidFill>
                  <a:srgbClr val="A32E52"/>
                </a:solidFill>
                <a:latin typeface="Arial" panose="020B0604020202020204" pitchFamily="34" charset="0"/>
                <a:cs typeface="+mn-cs"/>
              </a:rPr>
              <a:t>Editais</a:t>
            </a:r>
            <a:endParaRPr lang="pt-BR" altLang="pt-BR" sz="2800" b="1" kern="1200" dirty="0">
              <a:solidFill>
                <a:srgbClr val="A32E52"/>
              </a:solidFill>
              <a:latin typeface="Arial" panose="020B0604020202020204" pitchFamily="34" charset="0"/>
              <a:cs typeface="+mn-cs"/>
            </a:endParaRPr>
          </a:p>
          <a:p>
            <a:pPr marL="457200" indent="-19050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endParaRPr lang="pt-BR" altLang="pt-BR" sz="2800" b="1" dirty="0" smtClean="0">
              <a:solidFill>
                <a:schemeClr val="bg1"/>
              </a:solidFill>
            </a:endParaRPr>
          </a:p>
          <a:p>
            <a:pPr marL="457200" indent="124301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  <a:defRPr/>
            </a:pPr>
            <a:r>
              <a:rPr lang="pt-BR" altLang="pt-BR" sz="2600" b="1" kern="1200" dirty="0" smtClean="0">
                <a:latin typeface="Arial" panose="020B0604020202020204" pitchFamily="34" charset="0"/>
                <a:cs typeface="+mn-cs"/>
              </a:rPr>
              <a:t>Infraestrutura</a:t>
            </a:r>
            <a:endParaRPr lang="pt-BR" altLang="pt-BR" sz="2600" b="1" kern="1200" dirty="0">
              <a:latin typeface="Arial" panose="020B0604020202020204" pitchFamily="34" charset="0"/>
              <a:cs typeface="+mn-cs"/>
            </a:endParaRPr>
          </a:p>
          <a:p>
            <a:pPr marL="457200" indent="124301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  <a:defRPr/>
            </a:pPr>
            <a:r>
              <a:rPr lang="pt-BR" altLang="pt-BR" sz="2600" b="1" kern="1200" dirty="0" smtClean="0">
                <a:latin typeface="Arial" panose="020B0604020202020204" pitchFamily="34" charset="0"/>
                <a:cs typeface="+mn-cs"/>
              </a:rPr>
              <a:t>Empreendedorismo</a:t>
            </a:r>
            <a:endParaRPr lang="pt-BR" altLang="pt-BR" sz="2600" b="1" kern="1200" dirty="0">
              <a:latin typeface="Arial" panose="020B0604020202020204" pitchFamily="34" charset="0"/>
              <a:cs typeface="+mn-cs"/>
            </a:endParaRPr>
          </a:p>
          <a:p>
            <a:pPr marL="457200" indent="124301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  <a:defRPr/>
            </a:pPr>
            <a:r>
              <a:rPr lang="pt-BR" altLang="pt-BR" sz="2600" b="1" kern="1200" dirty="0" smtClean="0">
                <a:latin typeface="Arial" panose="020B0604020202020204" pitchFamily="34" charset="0"/>
                <a:cs typeface="+mn-cs"/>
              </a:rPr>
              <a:t>Demandas do Estado do Rio de Janeiro</a:t>
            </a:r>
            <a:endParaRPr lang="pt-BR" altLang="pt-BR" sz="2600" b="1" kern="1200" dirty="0">
              <a:latin typeface="Arial" panose="020B0604020202020204" pitchFamily="34" charset="0"/>
              <a:cs typeface="+mn-cs"/>
            </a:endParaRPr>
          </a:p>
          <a:p>
            <a:pPr marL="457200" indent="-19050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  <a:defRPr/>
            </a:pPr>
            <a:endParaRPr lang="pt-BR" altLang="pt-BR" sz="2800" b="1" dirty="0" smtClean="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68313" y="692696"/>
            <a:ext cx="8280400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dirty="0" smtClean="0">
                <a:solidFill>
                  <a:schemeClr val="bg1"/>
                </a:solidFill>
                <a:cs typeface="+mn-cs"/>
              </a:rPr>
              <a:t>Demanda Induzida</a:t>
            </a:r>
            <a:endParaRPr lang="pt-BR" altLang="pt-BR" sz="28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Chave esquerda 1"/>
          <p:cNvSpPr/>
          <p:nvPr/>
        </p:nvSpPr>
        <p:spPr>
          <a:xfrm>
            <a:off x="1692275" y="3501008"/>
            <a:ext cx="863600" cy="1656209"/>
          </a:xfrm>
          <a:prstGeom prst="leftBrace">
            <a:avLst/>
          </a:prstGeom>
          <a:ln w="38100">
            <a:solidFill>
              <a:srgbClr val="A32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7151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867400" y="2852738"/>
            <a:ext cx="3600450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pt-BR" altLang="pt-BR" sz="54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AutoShape 3" descr="jpeg&amp;filename=filipeta_nova_FAPERJ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4340" name="AutoShape 4" descr="jpeg&amp;filename=filipeta_nova_FAPERJ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9388" y="1832188"/>
            <a:ext cx="4473575" cy="39010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fontAlgn="ctr" hangingPunct="1">
              <a:lnSpc>
                <a:spcPct val="110000"/>
              </a:lnSpc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Apoio a universidades estaduais</a:t>
            </a:r>
          </a:p>
          <a:p>
            <a:pPr marL="342900" indent="-342900" eaLnBrk="1" fontAlgn="ctr" hangingPunct="1">
              <a:lnSpc>
                <a:spcPct val="110000"/>
              </a:lnSpc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Apoio às instituições sediadas/RJ</a:t>
            </a:r>
          </a:p>
          <a:p>
            <a:pPr marL="342900" indent="-342900" eaLnBrk="1" fontAlgn="ctr" hangingPunct="1">
              <a:lnSpc>
                <a:spcPct val="110000"/>
              </a:lnSpc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Biotérios</a:t>
            </a:r>
          </a:p>
          <a:p>
            <a:pPr marL="342900" indent="-342900" eaLnBrk="1" fontAlgn="ctr" hangingPunct="1">
              <a:lnSpc>
                <a:spcPct val="110000"/>
              </a:lnSpc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Manutenção equipamentos multiusuários</a:t>
            </a:r>
          </a:p>
          <a:p>
            <a:pPr marL="342900" indent="-342900" eaLnBrk="1" fontAlgn="ctr" hangingPunct="1">
              <a:lnSpc>
                <a:spcPct val="110000"/>
              </a:lnSpc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Grupos emergentes de pesquisa</a:t>
            </a:r>
          </a:p>
          <a:p>
            <a:pPr marL="342900" indent="-342900" eaLnBrk="1" fontAlgn="ctr" hangingPunct="1">
              <a:lnSpc>
                <a:spcPct val="110000"/>
              </a:lnSpc>
              <a:spcBef>
                <a:spcPct val="0"/>
              </a:spcBef>
            </a:pPr>
            <a:r>
              <a:rPr lang="pt-BR" altLang="pt-BR" sz="2000" b="1" dirty="0" smtClean="0">
                <a:cs typeface="+mn-cs"/>
              </a:rPr>
              <a:t>Desenvolvimento C,T&amp;I Regional</a:t>
            </a:r>
          </a:p>
          <a:p>
            <a:pPr eaLnBrk="1" fontAlgn="ctr" hangingPunct="1">
              <a:lnSpc>
                <a:spcPct val="110000"/>
              </a:lnSpc>
              <a:spcBef>
                <a:spcPct val="0"/>
              </a:spcBef>
            </a:pPr>
            <a:endParaRPr lang="pt-BR" altLang="pt-BR" sz="2500" b="1" dirty="0">
              <a:solidFill>
                <a:srgbClr val="FFFF0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9388" y="745540"/>
            <a:ext cx="8785225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dirty="0" smtClean="0">
                <a:solidFill>
                  <a:schemeClr val="bg1"/>
                </a:solidFill>
                <a:cs typeface="+mn-cs"/>
              </a:rPr>
              <a:t>Infraestrutura</a:t>
            </a:r>
            <a:endParaRPr lang="pt-BR" altLang="pt-BR" sz="28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343" name="Retângulo 1"/>
          <p:cNvSpPr>
            <a:spLocks noChangeArrowheads="1"/>
          </p:cNvSpPr>
          <p:nvPr/>
        </p:nvSpPr>
        <p:spPr bwMode="auto">
          <a:xfrm>
            <a:off x="4932363" y="1794296"/>
            <a:ext cx="4032250" cy="3477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fontAlgn="ctr" hangingPunct="1">
              <a:lnSpc>
                <a:spcPct val="110000"/>
              </a:lnSpc>
              <a:spcBef>
                <a:spcPct val="0"/>
              </a:spcBef>
            </a:pPr>
            <a:r>
              <a:rPr lang="pt-BR" altLang="pt-BR" sz="2000" b="1" dirty="0" smtClean="0">
                <a:cs typeface="+mn-cs"/>
              </a:rPr>
              <a:t>Equipamentos de grande porte</a:t>
            </a:r>
          </a:p>
          <a:p>
            <a:pPr marL="342900" indent="-342900" eaLnBrk="1" fontAlgn="ctr" hangingPunct="1">
              <a:lnSpc>
                <a:spcPct val="110000"/>
              </a:lnSpc>
              <a:spcBef>
                <a:spcPct val="0"/>
              </a:spcBef>
            </a:pPr>
            <a:r>
              <a:rPr lang="pt-BR" altLang="pt-BR" sz="2000" b="1" dirty="0" smtClean="0">
                <a:cs typeface="+mn-cs"/>
              </a:rPr>
              <a:t>Assessoria internacional / </a:t>
            </a:r>
            <a:r>
              <a:rPr lang="pt-BR" altLang="pt-BR" sz="2000" b="1" dirty="0" err="1" smtClean="0">
                <a:cs typeface="+mn-cs"/>
              </a:rPr>
              <a:t>ICTs</a:t>
            </a:r>
            <a:endParaRPr lang="pt-BR" altLang="pt-BR" sz="2000" b="1" dirty="0" smtClean="0">
              <a:cs typeface="+mn-cs"/>
            </a:endParaRPr>
          </a:p>
          <a:p>
            <a:pPr marL="342900" indent="-342900" eaLnBrk="1" fontAlgn="ctr" hangingPunct="1">
              <a:lnSpc>
                <a:spcPct val="110000"/>
              </a:lnSpc>
              <a:spcBef>
                <a:spcPct val="0"/>
              </a:spcBef>
            </a:pPr>
            <a:r>
              <a:rPr lang="pt-BR" altLang="pt-BR" sz="2000" b="1" dirty="0" err="1" smtClean="0">
                <a:cs typeface="+mn-cs"/>
              </a:rPr>
              <a:t>Pronex</a:t>
            </a:r>
            <a:r>
              <a:rPr lang="pt-BR" altLang="pt-BR" sz="2000" b="1" dirty="0" smtClean="0">
                <a:cs typeface="+mn-cs"/>
              </a:rPr>
              <a:t> (CNPq/FAPERJ)</a:t>
            </a:r>
          </a:p>
          <a:p>
            <a:pPr marL="342900" indent="-342900" eaLnBrk="1" fontAlgn="ctr" hangingPunct="1">
              <a:lnSpc>
                <a:spcPct val="110000"/>
              </a:lnSpc>
              <a:spcBef>
                <a:spcPct val="0"/>
              </a:spcBef>
            </a:pPr>
            <a:r>
              <a:rPr lang="pt-BR" altLang="pt-BR" sz="2000" b="1" dirty="0" smtClean="0">
                <a:cs typeface="+mn-cs"/>
              </a:rPr>
              <a:t>Apoio a bibliotecas</a:t>
            </a:r>
          </a:p>
          <a:p>
            <a:pPr marL="342900" indent="-342900" eaLnBrk="1" fontAlgn="ctr" hangingPunct="1">
              <a:lnSpc>
                <a:spcPct val="110000"/>
              </a:lnSpc>
              <a:spcBef>
                <a:spcPct val="0"/>
              </a:spcBef>
            </a:pPr>
            <a:r>
              <a:rPr lang="pt-BR" altLang="pt-BR" sz="2000" b="1" dirty="0" smtClean="0">
                <a:cs typeface="+mn-cs"/>
              </a:rPr>
              <a:t>Equipamento solidário (Capes/FAPERJ)</a:t>
            </a:r>
          </a:p>
          <a:p>
            <a:pPr marL="342900" indent="-342900" eaLnBrk="1" fontAlgn="ctr" hangingPunct="1">
              <a:lnSpc>
                <a:spcPct val="110000"/>
              </a:lnSpc>
              <a:spcBef>
                <a:spcPct val="0"/>
              </a:spcBef>
            </a:pPr>
            <a:r>
              <a:rPr lang="pt-BR" altLang="pt-BR" sz="2000" b="1" dirty="0" smtClean="0">
                <a:cs typeface="+mn-cs"/>
              </a:rPr>
              <a:t>Projetos Temáticos</a:t>
            </a:r>
          </a:p>
          <a:p>
            <a:pPr marL="342900" indent="-342900" eaLnBrk="1" fontAlgn="ctr" hangingPunct="1">
              <a:lnSpc>
                <a:spcPct val="110000"/>
              </a:lnSpc>
              <a:spcBef>
                <a:spcPct val="0"/>
              </a:spcBef>
            </a:pPr>
            <a:r>
              <a:rPr lang="pt-BR" altLang="pt-BR" sz="2000" b="1" dirty="0" smtClean="0">
                <a:cs typeface="+mn-cs"/>
              </a:rPr>
              <a:t>Editoras de </a:t>
            </a:r>
            <a:r>
              <a:rPr lang="pt-BR" altLang="pt-BR" sz="2000" b="1" dirty="0" err="1" smtClean="0">
                <a:cs typeface="+mn-cs"/>
              </a:rPr>
              <a:t>ICTs</a:t>
            </a:r>
            <a:endParaRPr lang="pt-BR" altLang="pt-BR" sz="20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926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620713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2800" b="1" dirty="0" err="1" smtClean="0">
                <a:solidFill>
                  <a:schemeClr val="bg1"/>
                </a:solidFill>
              </a:rPr>
              <a:t>Empreendedorismo</a:t>
            </a:r>
            <a:endParaRPr lang="en-US" altLang="pt-BR" sz="2800" b="1" dirty="0">
              <a:solidFill>
                <a:schemeClr val="bg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2709" y="1844824"/>
            <a:ext cx="4105275" cy="3477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Prioridade Rio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Segurança Pública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 err="1">
                <a:cs typeface="+mn-cs"/>
              </a:rPr>
              <a:t>Pappe</a:t>
            </a:r>
            <a:r>
              <a:rPr lang="pt-BR" altLang="pt-BR" sz="2000" b="1" dirty="0">
                <a:cs typeface="+mn-cs"/>
              </a:rPr>
              <a:t> – subvenção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TECNOVA  (Finep)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Inovação/difusão tecnológica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Inovação tecnológica social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Tecnologia da informação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Núcleos inovação tecnológica / </a:t>
            </a:r>
            <a:r>
              <a:rPr lang="pt-BR" altLang="pt-BR" sz="2000" b="1" dirty="0" err="1">
                <a:cs typeface="+mn-cs"/>
              </a:rPr>
              <a:t>ICTs</a:t>
            </a:r>
            <a:endParaRPr lang="pt-BR" altLang="pt-BR" sz="2000" b="1" dirty="0">
              <a:cs typeface="+mn-cs"/>
            </a:endParaRP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Engenharias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Pró-idoso</a:t>
            </a:r>
          </a:p>
        </p:txBody>
      </p:sp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4832920" y="1823333"/>
            <a:ext cx="4419600" cy="3477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Inovação em esportes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Design (Firjan/Sebrae)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Incubadoras de empresas de base tecnológica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Apoio à inovação tecnológica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Biotecnologia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 err="1">
                <a:cs typeface="+mn-cs"/>
              </a:rPr>
              <a:t>Faperj</a:t>
            </a:r>
            <a:r>
              <a:rPr lang="pt-BR" altLang="pt-BR" sz="2000" b="1" dirty="0">
                <a:cs typeface="+mn-cs"/>
              </a:rPr>
              <a:t>/Peugeot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 err="1">
                <a:cs typeface="+mn-cs"/>
              </a:rPr>
              <a:t>Start-up</a:t>
            </a:r>
            <a:r>
              <a:rPr lang="pt-BR" altLang="pt-BR" sz="2000" b="1" dirty="0">
                <a:cs typeface="+mn-cs"/>
              </a:rPr>
              <a:t> Rio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Cooperação FAPERJ/</a:t>
            </a:r>
            <a:r>
              <a:rPr lang="pt-BR" altLang="pt-BR" sz="2000" b="1" dirty="0" err="1">
                <a:cs typeface="+mn-cs"/>
              </a:rPr>
              <a:t>Conicet</a:t>
            </a:r>
            <a:endParaRPr lang="pt-BR" altLang="pt-BR" sz="2000" b="1" dirty="0">
              <a:cs typeface="+mn-cs"/>
            </a:endParaRP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Competição discente tecnológica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867400" y="2852738"/>
            <a:ext cx="3600450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pt-BR" altLang="pt-BR" sz="54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AutoShape 3" descr="jpeg&amp;filename=filipeta_nova_FAPERJ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6388" name="AutoShape 4" descr="jpeg&amp;filename=filipeta_nova_FAPERJ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1942668"/>
            <a:ext cx="4168775" cy="417037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Pesquisa clínica HU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Melhoria do ensino público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PG universidades estaduais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Doenças negligenciadas e </a:t>
            </a:r>
            <a:r>
              <a:rPr lang="pt-BR" altLang="pt-BR" sz="2000" b="1" dirty="0" err="1">
                <a:cs typeface="+mn-cs"/>
              </a:rPr>
              <a:t>reemergentes</a:t>
            </a:r>
            <a:endParaRPr lang="pt-BR" altLang="pt-BR" sz="2000" b="1" dirty="0">
              <a:cs typeface="+mn-cs"/>
            </a:endParaRP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Cidadania da pessoa com deficiência/ Tecnologias </a:t>
            </a:r>
            <a:r>
              <a:rPr lang="pt-BR" altLang="pt-BR" sz="2000" b="1" dirty="0" err="1">
                <a:cs typeface="+mn-cs"/>
              </a:rPr>
              <a:t>assistivas</a:t>
            </a:r>
            <a:endParaRPr lang="pt-BR" altLang="pt-BR" sz="2000" b="1" dirty="0">
              <a:cs typeface="+mn-cs"/>
            </a:endParaRP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Produção e divulgação de artes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Apoio às </a:t>
            </a:r>
            <a:r>
              <a:rPr lang="pt-BR" altLang="pt-BR" sz="2000" b="1" dirty="0" smtClean="0">
                <a:cs typeface="+mn-cs"/>
              </a:rPr>
              <a:t>humanidades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 smtClean="0">
                <a:cs typeface="+mn-cs"/>
              </a:rPr>
              <a:t>Rio 450</a:t>
            </a:r>
            <a:endParaRPr lang="pt-BR" altLang="pt-BR" sz="2000" b="1" dirty="0">
              <a:cs typeface="+mn-cs"/>
            </a:endParaRPr>
          </a:p>
          <a:p>
            <a:pPr eaLnBrk="1" fontAlgn="ctr" hangingPunct="1">
              <a:spcBef>
                <a:spcPct val="0"/>
              </a:spcBef>
            </a:pPr>
            <a:endParaRPr lang="pt-BR" altLang="pt-BR" sz="2500" b="1" dirty="0">
              <a:solidFill>
                <a:srgbClr val="FFFF00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5" y="764704"/>
            <a:ext cx="871378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chemeClr val="bg1"/>
                </a:solidFill>
                <a:cs typeface="+mn-cs"/>
              </a:rPr>
              <a:t>Demandas do Estado</a:t>
            </a:r>
            <a:endParaRPr lang="pt-BR" altLang="pt-BR" sz="28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6391" name="Retângulo 1"/>
          <p:cNvSpPr>
            <a:spLocks noChangeArrowheads="1"/>
          </p:cNvSpPr>
          <p:nvPr/>
        </p:nvSpPr>
        <p:spPr bwMode="auto">
          <a:xfrm>
            <a:off x="4859338" y="1844824"/>
            <a:ext cx="4105275" cy="40934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Difusão / popularização C&amp;T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Pesquisa agropecuária/</a:t>
            </a:r>
            <a:r>
              <a:rPr lang="pt-BR" altLang="pt-BR" sz="2000" b="1" dirty="0" err="1">
                <a:cs typeface="+mn-cs"/>
              </a:rPr>
              <a:t>Pesagro</a:t>
            </a:r>
            <a:endParaRPr lang="pt-BR" altLang="pt-BR" sz="2000" b="1" dirty="0">
              <a:cs typeface="+mn-cs"/>
            </a:endParaRP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Meio ambiente / Química verde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PP-SUS (MS/CNPq)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Extensão / Pesquisa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Biota-RJ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Mudanças climáticas (Fapesp)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Ensaios clínicos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Estudos interdisciplinares</a:t>
            </a:r>
          </a:p>
          <a:p>
            <a:pPr eaLnBrk="1" fontAlgn="ctr" hangingPunct="1">
              <a:spcBef>
                <a:spcPct val="0"/>
              </a:spcBef>
            </a:pPr>
            <a:r>
              <a:rPr lang="pt-BR" altLang="pt-BR" sz="2000" b="1" dirty="0">
                <a:cs typeface="+mn-cs"/>
              </a:rPr>
              <a:t>Pensa Rio</a:t>
            </a:r>
          </a:p>
        </p:txBody>
      </p:sp>
    </p:spTree>
    <p:extLst>
      <p:ext uri="{BB962C8B-B14F-4D97-AF65-F5344CB8AC3E}">
        <p14:creationId xmlns:p14="http://schemas.microsoft.com/office/powerpoint/2010/main" val="1437887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412876" y="620688"/>
            <a:ext cx="8424862" cy="648543"/>
          </a:xfr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altLang="pt-BR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Proponentes</a:t>
            </a:r>
            <a:endParaRPr lang="pt-BR" altLang="pt-BR" sz="2800" b="1" kern="1200" dirty="0">
              <a:solidFill>
                <a:schemeClr val="bg1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4105275" cy="5111750"/>
          </a:xfrm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fontAlgn="ctr" hangingPunct="1">
              <a:spcBef>
                <a:spcPct val="0"/>
              </a:spcBef>
              <a:buNone/>
            </a:pPr>
            <a:r>
              <a:rPr lang="pt-BR" altLang="pt-BR" sz="2800" b="1" kern="1200" dirty="0" smtClean="0">
                <a:solidFill>
                  <a:srgbClr val="A32E52"/>
                </a:solidFill>
                <a:latin typeface="Arial" panose="020B0604020202020204" pitchFamily="34" charset="0"/>
                <a:cs typeface="+mn-cs"/>
              </a:rPr>
              <a:t>Instituições de ensino e pesquisa</a:t>
            </a:r>
            <a:endParaRPr lang="pt-BR" altLang="pt-BR" sz="2800" b="1" kern="1200" dirty="0">
              <a:solidFill>
                <a:srgbClr val="A32E52"/>
              </a:solidFill>
              <a:latin typeface="Arial" panose="020B0604020202020204" pitchFamily="34" charset="0"/>
              <a:cs typeface="+mn-cs"/>
            </a:endParaRPr>
          </a:p>
          <a:p>
            <a:pPr marL="0" indent="0" eaLnBrk="1" fontAlgn="ctr" hangingPunct="1">
              <a:spcBef>
                <a:spcPct val="0"/>
              </a:spcBef>
              <a:buNone/>
            </a:pPr>
            <a:endParaRPr lang="pt-BR" altLang="pt-BR" sz="2000" b="1" kern="1200" dirty="0">
              <a:solidFill>
                <a:schemeClr val="bg1"/>
              </a:solidFill>
              <a:latin typeface="Arial" panose="020B0604020202020204" pitchFamily="34" charset="0"/>
              <a:cs typeface="+mn-cs"/>
            </a:endParaRPr>
          </a:p>
          <a:p>
            <a:pPr marL="342900" lvl="1" indent="-342900" eaLnBrk="1" fontAlgn="ctr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b="1" kern="1200" dirty="0">
                <a:latin typeface="Arial" panose="020B0604020202020204" pitchFamily="34" charset="0"/>
                <a:cs typeface="+mn-cs"/>
              </a:rPr>
              <a:t>Pesquisadores de instituições de ensino e pesquisa</a:t>
            </a:r>
          </a:p>
          <a:p>
            <a:pPr marL="342900" lvl="1" indent="-342900" eaLnBrk="1" fontAlgn="ctr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400" b="1" kern="1200" dirty="0">
              <a:latin typeface="Arial" panose="020B0604020202020204" pitchFamily="34" charset="0"/>
              <a:cs typeface="+mn-cs"/>
            </a:endParaRPr>
          </a:p>
          <a:p>
            <a:pPr marL="342900" lvl="1" indent="-342900" eaLnBrk="1" fontAlgn="ctr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b="1" kern="1200" dirty="0">
                <a:latin typeface="Arial" panose="020B0604020202020204" pitchFamily="34" charset="0"/>
                <a:cs typeface="+mn-cs"/>
              </a:rPr>
              <a:t>Pesquisadores aposentados, mas reconhecidamente ativos junto à sua instituição de origem</a:t>
            </a:r>
          </a:p>
          <a:p>
            <a:pPr marL="0" indent="0">
              <a:buFontTx/>
              <a:buNone/>
            </a:pPr>
            <a:endParaRPr lang="pt-BR" altLang="pt-BR" sz="2800" b="1" dirty="0" smtClean="0">
              <a:solidFill>
                <a:srgbClr val="FFFF00"/>
              </a:solidFill>
            </a:endParaRPr>
          </a:p>
        </p:txBody>
      </p:sp>
      <p:sp>
        <p:nvSpPr>
          <p:cNvPr id="5124" name="CaixaDeTexto 1"/>
          <p:cNvSpPr txBox="1">
            <a:spLocks noChangeArrowheads="1"/>
          </p:cNvSpPr>
          <p:nvPr/>
        </p:nvSpPr>
        <p:spPr bwMode="auto">
          <a:xfrm>
            <a:off x="4643438" y="1557263"/>
            <a:ext cx="4176712" cy="26638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t-BR" altLang="pt-BR" sz="2800" b="1" dirty="0" smtClean="0">
                <a:solidFill>
                  <a:srgbClr val="A32E52"/>
                </a:solidFill>
                <a:cs typeface="+mn-cs"/>
              </a:rPr>
              <a:t>Empreendedor</a:t>
            </a:r>
            <a:endParaRPr lang="pt-BR" altLang="pt-BR" sz="2800" b="1" dirty="0">
              <a:solidFill>
                <a:srgbClr val="A32E52"/>
              </a:solidFill>
              <a:cs typeface="+mn-cs"/>
            </a:endParaRPr>
          </a:p>
          <a:p>
            <a:pPr eaLnBrk="1" fontAlgn="ctr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bg1"/>
              </a:solidFill>
              <a:cs typeface="+mn-cs"/>
            </a:endParaRPr>
          </a:p>
          <a:p>
            <a:pPr marL="342900" lvl="1" indent="-342900" eaLnBrk="1" fontAlgn="ctr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b="1" dirty="0">
                <a:cs typeface="+mn-cs"/>
              </a:rPr>
              <a:t>Empreendedores com vínculo em empresas</a:t>
            </a:r>
          </a:p>
          <a:p>
            <a:pPr marL="342900" lvl="1" indent="-342900" eaLnBrk="1" fontAlgn="ctr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400" b="1" dirty="0">
              <a:cs typeface="+mn-cs"/>
            </a:endParaRPr>
          </a:p>
          <a:p>
            <a:pPr marL="342900" lvl="1" indent="-342900" eaLnBrk="1" fontAlgn="ctr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b="1" dirty="0">
                <a:cs typeface="+mn-cs"/>
              </a:rPr>
              <a:t>Inventor independente</a:t>
            </a:r>
          </a:p>
          <a:p>
            <a:pPr>
              <a:buFontTx/>
              <a:buNone/>
            </a:pPr>
            <a:endParaRPr lang="pt-BR" altLang="pt-BR" sz="2800" b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pt-BR" altLang="pt-BR" sz="2800" b="1" dirty="0">
              <a:solidFill>
                <a:srgbClr val="FFFF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43438" y="4653235"/>
            <a:ext cx="4176712" cy="20161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ctr" hangingPunct="1">
              <a:lnSpc>
                <a:spcPct val="150000"/>
              </a:lnSpc>
              <a:defRPr/>
            </a:pPr>
            <a:r>
              <a:rPr lang="pt-BR" altLang="pt-BR" sz="2400" b="1" dirty="0"/>
              <a:t>Todos sediados no Estado do Rio de Janeiro</a:t>
            </a:r>
          </a:p>
        </p:txBody>
      </p:sp>
    </p:spTree>
    <p:extLst>
      <p:ext uri="{BB962C8B-B14F-4D97-AF65-F5344CB8AC3E}">
        <p14:creationId xmlns:p14="http://schemas.microsoft.com/office/powerpoint/2010/main" val="1295800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3"/>
          <p:cNvGraphicFramePr>
            <a:graphicFrameLocks/>
          </p:cNvGraphicFramePr>
          <p:nvPr/>
        </p:nvGraphicFramePr>
        <p:xfrm>
          <a:off x="211015" y="1243012"/>
          <a:ext cx="8707902" cy="5368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2" name="CaixaDeTexto 9"/>
          <p:cNvSpPr txBox="1">
            <a:spLocks noChangeArrowheads="1"/>
          </p:cNvSpPr>
          <p:nvPr/>
        </p:nvSpPr>
        <p:spPr bwMode="auto">
          <a:xfrm>
            <a:off x="2152650" y="1773238"/>
            <a:ext cx="4375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76375" y="1760538"/>
            <a:ext cx="597535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b="1">
                <a:solidFill>
                  <a:srgbClr val="000066"/>
                </a:solidFill>
                <a:cs typeface="+mn-cs"/>
              </a:rPr>
              <a:t>Crescimento médio anual de 10,5% em 28 anos</a:t>
            </a:r>
          </a:p>
          <a:p>
            <a:pPr algn="ctr" eaLnBrk="0" hangingPunct="0">
              <a:defRPr/>
            </a:pPr>
            <a:r>
              <a:rPr lang="pt-BR" sz="2000" b="1">
                <a:solidFill>
                  <a:srgbClr val="000066"/>
                </a:solidFill>
                <a:cs typeface="+mn-cs"/>
              </a:rPr>
              <a:t>3 x média mundial</a:t>
            </a:r>
          </a:p>
          <a:p>
            <a:pPr algn="ctr" eaLnBrk="0" hangingPunct="0">
              <a:defRPr/>
            </a:pPr>
            <a:r>
              <a:rPr lang="pt-BR" sz="2000" b="1">
                <a:solidFill>
                  <a:srgbClr val="000066"/>
                </a:solidFill>
                <a:cs typeface="+mn-cs"/>
              </a:rPr>
              <a:t>2,7% publicações do mundo em 2009</a:t>
            </a:r>
          </a:p>
        </p:txBody>
      </p:sp>
      <p:sp>
        <p:nvSpPr>
          <p:cNvPr id="5124" name="CaixaDeTexto 11"/>
          <p:cNvSpPr txBox="1">
            <a:spLocks noChangeArrowheads="1"/>
          </p:cNvSpPr>
          <p:nvPr/>
        </p:nvSpPr>
        <p:spPr bwMode="auto">
          <a:xfrm rot="-5400000">
            <a:off x="-1406525" y="3460750"/>
            <a:ext cx="3530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BR" sz="1800" b="1">
                <a:solidFill>
                  <a:srgbClr val="000066"/>
                </a:solidFill>
              </a:rPr>
              <a:t>Valor relativo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582738" y="935038"/>
            <a:ext cx="6072187" cy="4064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E8FFD1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BR" sz="2000">
                <a:solidFill>
                  <a:srgbClr val="003366"/>
                </a:solidFill>
                <a:latin typeface="Verdana" charset="0"/>
              </a:rPr>
              <a:t>Crescimento das publicações científicas</a:t>
            </a:r>
          </a:p>
        </p:txBody>
      </p:sp>
    </p:spTree>
    <p:extLst>
      <p:ext uri="{BB962C8B-B14F-4D97-AF65-F5344CB8AC3E}">
        <p14:creationId xmlns:p14="http://schemas.microsoft.com/office/powerpoint/2010/main" val="1250441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395288" y="621631"/>
            <a:ext cx="8353425" cy="719137"/>
          </a:xfrm>
          <a:ln w="5715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altLang="pt-BR" sz="2800" b="1" kern="1200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Critérios para seleção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484561"/>
            <a:ext cx="8353425" cy="5256807"/>
          </a:xfrm>
          <a:ln w="5715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000" b="1" kern="1200" dirty="0">
                <a:latin typeface="Arial" panose="020B0604020202020204" pitchFamily="34" charset="0"/>
                <a:cs typeface="+mn-cs"/>
              </a:rPr>
              <a:t>Mérito técnico-científico da proposta;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000" b="1" kern="1200" dirty="0" smtClean="0">
                <a:latin typeface="Arial" panose="020B0604020202020204" pitchFamily="34" charset="0"/>
                <a:cs typeface="+mn-cs"/>
              </a:rPr>
              <a:t>Temas </a:t>
            </a:r>
            <a:r>
              <a:rPr lang="pt-BR" altLang="pt-BR" sz="2000" b="1" kern="1200" dirty="0">
                <a:latin typeface="Arial" panose="020B0604020202020204" pitchFamily="34" charset="0"/>
                <a:cs typeface="+mn-cs"/>
              </a:rPr>
              <a:t>considerados prioritários </a:t>
            </a:r>
            <a:r>
              <a:rPr lang="pt-BR" altLang="pt-BR" sz="2000" b="1" kern="1200" dirty="0" smtClean="0">
                <a:latin typeface="Arial" panose="020B0604020202020204" pitchFamily="34" charset="0"/>
                <a:cs typeface="+mn-cs"/>
              </a:rPr>
              <a:t>para o estado;</a:t>
            </a:r>
            <a:endParaRPr lang="pt-BR" altLang="pt-BR" sz="2000" b="1" kern="1200" dirty="0">
              <a:latin typeface="Arial" panose="020B0604020202020204" pitchFamily="34" charset="0"/>
              <a:cs typeface="+mn-cs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000" b="1" kern="1200" dirty="0">
                <a:latin typeface="Arial" panose="020B0604020202020204" pitchFamily="34" charset="0"/>
                <a:cs typeface="+mn-cs"/>
              </a:rPr>
              <a:t>Consistência, exequibilidade e viabilidade técnica e econômica do projeto;</a:t>
            </a:r>
          </a:p>
          <a:p>
            <a:pPr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000" b="1" kern="1200" dirty="0">
                <a:latin typeface="Arial" panose="020B0604020202020204" pitchFamily="34" charset="0"/>
                <a:cs typeface="+mn-cs"/>
              </a:rPr>
              <a:t>Clareza e adequação do objetivo e metas; </a:t>
            </a:r>
          </a:p>
          <a:p>
            <a:pPr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000" b="1" kern="1200" dirty="0">
                <a:latin typeface="Arial" panose="020B0604020202020204" pitchFamily="34" charset="0"/>
                <a:cs typeface="+mn-cs"/>
              </a:rPr>
              <a:t>Grau de inovação do projeto;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000" b="1" kern="1200" dirty="0">
                <a:latin typeface="Arial" panose="020B0604020202020204" pitchFamily="34" charset="0"/>
                <a:cs typeface="+mn-cs"/>
              </a:rPr>
              <a:t>Experiência técnica da equipe executora, articulação e integração;</a:t>
            </a:r>
          </a:p>
          <a:p>
            <a:pPr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000" b="1" kern="1200" dirty="0">
                <a:latin typeface="Arial" panose="020B0604020202020204" pitchFamily="34" charset="0"/>
                <a:cs typeface="+mn-cs"/>
              </a:rPr>
              <a:t>Infraestrutura disponível na instituição.</a:t>
            </a:r>
          </a:p>
          <a:p>
            <a:pPr marL="0" indent="0">
              <a:buFontTx/>
              <a:buNone/>
              <a:defRPr/>
            </a:pPr>
            <a:endParaRPr lang="pt-BR" altLang="pt-BR" sz="2300" dirty="0" smtClean="0">
              <a:solidFill>
                <a:srgbClr val="FFFF00"/>
              </a:solidFill>
            </a:endParaRPr>
          </a:p>
          <a:p>
            <a:pPr marL="0" indent="0">
              <a:buFontTx/>
              <a:buNone/>
              <a:defRPr/>
            </a:pPr>
            <a:endParaRPr lang="pt-BR" altLang="pt-BR" sz="23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30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06438"/>
          </a:xfrm>
          <a:ln w="5715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altLang="pt-BR" sz="3200" b="1" dirty="0" smtClean="0">
                <a:solidFill>
                  <a:srgbClr val="FFFF00"/>
                </a:solidFill>
              </a:rPr>
              <a:t> </a:t>
            </a:r>
            <a:r>
              <a:rPr lang="pt-BR" altLang="pt-BR" sz="3200" b="1" cap="all" dirty="0" smtClean="0">
                <a:solidFill>
                  <a:srgbClr val="FFFF00"/>
                </a:solidFill>
              </a:rPr>
              <a:t> </a:t>
            </a:r>
            <a:r>
              <a:rPr lang="pt-BR" altLang="pt-BR" sz="2800" b="1" kern="1200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Itens financiáveis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07375" cy="5040560"/>
          </a:xfrm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800"/>
              </a:spcBef>
              <a:buNone/>
              <a:defRPr/>
            </a:pPr>
            <a:r>
              <a:rPr lang="pt-BR" altLang="pt-BR" sz="2800" b="1" kern="1200" dirty="0">
                <a:solidFill>
                  <a:srgbClr val="A32E52"/>
                </a:solidFill>
                <a:latin typeface="Arial" panose="020B0604020202020204" pitchFamily="34" charset="0"/>
                <a:cs typeface="+mn-cs"/>
              </a:rPr>
              <a:t>a) Despesas de capital: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b="1" kern="1200" dirty="0">
                <a:latin typeface="Arial" panose="020B0604020202020204" pitchFamily="34" charset="0"/>
                <a:cs typeface="+mn-cs"/>
              </a:rPr>
              <a:t>M</a:t>
            </a:r>
            <a:r>
              <a:rPr lang="pt-BR" altLang="pt-BR" sz="2400" b="1" kern="1200" dirty="0" smtClean="0">
                <a:latin typeface="Arial" panose="020B0604020202020204" pitchFamily="34" charset="0"/>
                <a:cs typeface="+mn-cs"/>
              </a:rPr>
              <a:t>ateriais </a:t>
            </a:r>
            <a:r>
              <a:rPr lang="pt-BR" altLang="pt-BR" sz="2400" b="1" kern="1200" dirty="0">
                <a:latin typeface="Arial" panose="020B0604020202020204" pitchFamily="34" charset="0"/>
                <a:cs typeface="+mn-cs"/>
              </a:rPr>
              <a:t>permanentes e equipamentos;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b="1" kern="1200" dirty="0">
                <a:latin typeface="Arial" panose="020B0604020202020204" pitchFamily="34" charset="0"/>
                <a:cs typeface="+mn-cs"/>
              </a:rPr>
              <a:t>O</a:t>
            </a:r>
            <a:r>
              <a:rPr lang="pt-BR" altLang="pt-BR" sz="2400" b="1" kern="1200" dirty="0" smtClean="0">
                <a:latin typeface="Arial" panose="020B0604020202020204" pitchFamily="34" charset="0"/>
                <a:cs typeface="+mn-cs"/>
              </a:rPr>
              <a:t>bras.</a:t>
            </a:r>
            <a:endParaRPr lang="pt-BR" altLang="pt-BR" sz="2400" b="1" kern="1200" dirty="0">
              <a:latin typeface="Arial" panose="020B0604020202020204" pitchFamily="34" charset="0"/>
              <a:cs typeface="+mn-cs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pt-BR" altLang="pt-BR" sz="2800" b="1" kern="1200" dirty="0">
                <a:solidFill>
                  <a:srgbClr val="A32E52"/>
                </a:solidFill>
                <a:latin typeface="Arial" panose="020B0604020202020204" pitchFamily="34" charset="0"/>
                <a:cs typeface="+mn-cs"/>
              </a:rPr>
              <a:t>b) Despesas de custeio: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b="1" kern="1200" dirty="0">
                <a:latin typeface="Arial" panose="020B0604020202020204" pitchFamily="34" charset="0"/>
                <a:cs typeface="+mn-cs"/>
              </a:rPr>
              <a:t>C</a:t>
            </a:r>
            <a:r>
              <a:rPr lang="pt-BR" altLang="pt-BR" sz="2400" b="1" kern="1200" dirty="0" smtClean="0">
                <a:latin typeface="Arial" panose="020B0604020202020204" pitchFamily="34" charset="0"/>
                <a:cs typeface="+mn-cs"/>
              </a:rPr>
              <a:t>omponentes </a:t>
            </a:r>
            <a:r>
              <a:rPr lang="pt-BR" altLang="pt-BR" sz="2400" b="1" kern="1200" dirty="0">
                <a:latin typeface="Arial" panose="020B0604020202020204" pitchFamily="34" charset="0"/>
                <a:cs typeface="+mn-cs"/>
              </a:rPr>
              <a:t>ou peças de reposição;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b="1" kern="1200" dirty="0" smtClean="0">
                <a:latin typeface="Arial" panose="020B0604020202020204" pitchFamily="34" charset="0"/>
                <a:cs typeface="+mn-cs"/>
              </a:rPr>
              <a:t>Serviços </a:t>
            </a:r>
            <a:r>
              <a:rPr lang="pt-BR" altLang="pt-BR" sz="2400" b="1" kern="1200" dirty="0">
                <a:latin typeface="Arial" panose="020B0604020202020204" pitchFamily="34" charset="0"/>
                <a:cs typeface="+mn-cs"/>
              </a:rPr>
              <a:t>de terceiros (pessoas físicas e jurídicas</a:t>
            </a:r>
            <a:r>
              <a:rPr lang="pt-BR" altLang="pt-BR" sz="2400" b="1" kern="1200" dirty="0" smtClean="0">
                <a:latin typeface="Arial" panose="020B0604020202020204" pitchFamily="34" charset="0"/>
                <a:cs typeface="+mn-cs"/>
              </a:rPr>
              <a:t>);</a:t>
            </a:r>
            <a:endParaRPr lang="pt-BR" altLang="pt-BR" sz="2400" b="1" kern="1200" dirty="0">
              <a:latin typeface="Arial" panose="020B0604020202020204" pitchFamily="34" charset="0"/>
              <a:cs typeface="+mn-cs"/>
            </a:endParaRP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b="1" kern="1200" dirty="0" smtClean="0">
                <a:latin typeface="Arial" panose="020B0604020202020204" pitchFamily="34" charset="0"/>
                <a:cs typeface="+mn-cs"/>
              </a:rPr>
              <a:t>Diárias </a:t>
            </a:r>
            <a:r>
              <a:rPr lang="pt-BR" altLang="pt-BR" sz="2400" b="1" kern="1200" dirty="0">
                <a:latin typeface="Arial" panose="020B0604020202020204" pitchFamily="34" charset="0"/>
                <a:cs typeface="+mn-cs"/>
              </a:rPr>
              <a:t>e </a:t>
            </a:r>
            <a:r>
              <a:rPr lang="pt-BR" altLang="pt-BR" sz="2400" b="1" kern="1200" dirty="0" smtClean="0">
                <a:latin typeface="Arial" panose="020B0604020202020204" pitchFamily="34" charset="0"/>
                <a:cs typeface="+mn-cs"/>
              </a:rPr>
              <a:t>passagens</a:t>
            </a:r>
            <a:r>
              <a:rPr lang="pt-BR" altLang="pt-BR" sz="2400" b="1" kern="1200" dirty="0">
                <a:latin typeface="Arial" panose="020B0604020202020204" pitchFamily="34" charset="0"/>
                <a:cs typeface="+mn-cs"/>
              </a:rPr>
              <a:t>;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b="1" kern="1200" dirty="0" smtClean="0">
                <a:latin typeface="Arial" panose="020B0604020202020204" pitchFamily="34" charset="0"/>
                <a:cs typeface="+mn-cs"/>
              </a:rPr>
              <a:t>Despesas </a:t>
            </a:r>
            <a:r>
              <a:rPr lang="pt-BR" altLang="pt-BR" sz="2400" b="1" kern="1200" dirty="0">
                <a:latin typeface="Arial" panose="020B0604020202020204" pitchFamily="34" charset="0"/>
                <a:cs typeface="+mn-cs"/>
              </a:rPr>
              <a:t>acessórias de </a:t>
            </a:r>
            <a:r>
              <a:rPr lang="pt-BR" altLang="pt-BR" sz="2400" b="1" kern="1200" dirty="0" smtClean="0">
                <a:latin typeface="Arial" panose="020B0604020202020204" pitchFamily="34" charset="0"/>
                <a:cs typeface="+mn-cs"/>
              </a:rPr>
              <a:t>importação.</a:t>
            </a:r>
            <a:endParaRPr lang="pt-BR" altLang="pt-BR" sz="2400" b="1" kern="1200" dirty="0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490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6525" y="797370"/>
            <a:ext cx="881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Editais/Programas 2007-2014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44816"/>
              </p:ext>
            </p:extLst>
          </p:nvPr>
        </p:nvGraphicFramePr>
        <p:xfrm>
          <a:off x="179511" y="1547364"/>
          <a:ext cx="8770816" cy="5112567"/>
        </p:xfrm>
        <a:graphic>
          <a:graphicData uri="http://schemas.openxmlformats.org/drawingml/2006/table">
            <a:tbl>
              <a:tblPr/>
              <a:tblGrid>
                <a:gridCol w="3018392"/>
                <a:gridCol w="672522"/>
                <a:gridCol w="643464"/>
                <a:gridCol w="690512"/>
                <a:gridCol w="960351"/>
                <a:gridCol w="525841"/>
                <a:gridCol w="701584"/>
                <a:gridCol w="779075"/>
                <a:gridCol w="779075"/>
              </a:tblGrid>
              <a:tr h="4645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Editais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45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Bolsa PG nota 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924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Apoio a universidades estaduais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45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Apoio às instituições sediadas/RJ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14,6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45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Pesquisa clínica HU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45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Biotérios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03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Manutenção equipamentos multiusuários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46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Melhoria do ensino público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58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Grupos emergentes de pesquisa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15,5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Faperj</a:t>
                      </a: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/CNPq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45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Pensa Rio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---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31162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pt-BR">
              <a:latin typeface="Arial" charset="0"/>
              <a:ea typeface="ＭＳ Ｐゴシック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6525" y="793456"/>
            <a:ext cx="881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Editais/Programas 2007-2014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909456"/>
              </p:ext>
            </p:extLst>
          </p:nvPr>
        </p:nvGraphicFramePr>
        <p:xfrm>
          <a:off x="183661" y="1537937"/>
          <a:ext cx="8766664" cy="5131423"/>
        </p:xfrm>
        <a:graphic>
          <a:graphicData uri="http://schemas.openxmlformats.org/drawingml/2006/table">
            <a:tbl>
              <a:tblPr/>
              <a:tblGrid>
                <a:gridCol w="3061066"/>
                <a:gridCol w="687772"/>
                <a:gridCol w="657326"/>
                <a:gridCol w="704379"/>
                <a:gridCol w="687772"/>
                <a:gridCol w="660095"/>
                <a:gridCol w="716832"/>
                <a:gridCol w="795711"/>
                <a:gridCol w="795711"/>
              </a:tblGrid>
              <a:tr h="4664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Editais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64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PG universidades estaduais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64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Doenças negligenciadas e </a:t>
                      </a:r>
                      <a:r>
                        <a:rPr kumimoji="0" lang="pt-BR" alt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reemergentes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64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TCT (bolsas)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69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106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104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102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64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Cidadania da pessoa com deficiência / Tecnologias assistivas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64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Produção/divulgação artes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64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Apoio às humanidades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64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Prioridade Rio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12,1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64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Prioridade Rio/Segurança Pública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1,88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64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Pappe</a:t>
                      </a: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-subvenção (Finep/FAPERJ) / TECNOVA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64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Inovação/difusão tecnológica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685025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6525" y="784029"/>
            <a:ext cx="881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Editais/Programas 2007-2014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07006"/>
              </p:ext>
            </p:extLst>
          </p:nvPr>
        </p:nvGraphicFramePr>
        <p:xfrm>
          <a:off x="179108" y="1545994"/>
          <a:ext cx="8766930" cy="5123370"/>
        </p:xfrm>
        <a:graphic>
          <a:graphicData uri="http://schemas.openxmlformats.org/drawingml/2006/table">
            <a:tbl>
              <a:tblPr/>
              <a:tblGrid>
                <a:gridCol w="3061160"/>
                <a:gridCol w="687793"/>
                <a:gridCol w="657346"/>
                <a:gridCol w="704399"/>
                <a:gridCol w="687792"/>
                <a:gridCol w="660115"/>
                <a:gridCol w="716855"/>
                <a:gridCol w="795735"/>
                <a:gridCol w="795735"/>
              </a:tblGrid>
              <a:tr h="3659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Editais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2007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2008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2009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2011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2012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2013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2014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9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Difusão / popularização C&amp;T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1,3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1,9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1,7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1,8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1,8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9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Inovação tecnológica social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0,62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3.0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9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DCTR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5,2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9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Equipamentos de grande porte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12,0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15,6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9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Pesquisa agropecuária/Pesagro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0,68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1,2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9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Faetec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1,4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9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Cecierj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9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Meio ambiente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4,14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2,5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2,5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9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Tecnologia da informação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0,56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2,5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1,4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2,5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9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Assessoria internacional / ICTs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0,73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9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Núcleos inovação tecnológica / ICTs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0,66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1,0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9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Engenharias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1,9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4,4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4,5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9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Competição discente tecnológica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0,5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0,5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6906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6525" y="806797"/>
            <a:ext cx="881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Editais/Programas 2007-2014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273777"/>
              </p:ext>
            </p:extLst>
          </p:nvPr>
        </p:nvGraphicFramePr>
        <p:xfrm>
          <a:off x="169681" y="1555422"/>
          <a:ext cx="8780644" cy="5113938"/>
        </p:xfrm>
        <a:graphic>
          <a:graphicData uri="http://schemas.openxmlformats.org/drawingml/2006/table">
            <a:tbl>
              <a:tblPr/>
              <a:tblGrid>
                <a:gridCol w="3066390"/>
                <a:gridCol w="687776"/>
                <a:gridCol w="658478"/>
                <a:gridCol w="707307"/>
                <a:gridCol w="687776"/>
                <a:gridCol w="661268"/>
                <a:gridCol w="718467"/>
                <a:gridCol w="796591"/>
                <a:gridCol w="796591"/>
              </a:tblGrid>
              <a:tr h="4917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Editais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2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CNE (557 b vigentes)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121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303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135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73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307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148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300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2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JCNE (343 b vigentes)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117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121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123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123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131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120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2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Produção de material didático e/p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2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Pós-doutorado RD (b) (Capes/FAPERJ)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160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160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2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Infraestrutura universidades estaduais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16,5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2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Pronex (CNPq/FAPERJ)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2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Apoio a bibliotecas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2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Mestres e doutores em empresas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16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2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Química verde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2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Equipamento solidário (Capes/FAPERJ)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9874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36525" y="806797"/>
            <a:ext cx="881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Editais/Programas 2007-2014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50105"/>
              </p:ext>
            </p:extLst>
          </p:nvPr>
        </p:nvGraphicFramePr>
        <p:xfrm>
          <a:off x="179110" y="1536568"/>
          <a:ext cx="8766927" cy="5128188"/>
        </p:xfrm>
        <a:graphic>
          <a:graphicData uri="http://schemas.openxmlformats.org/drawingml/2006/table">
            <a:tbl>
              <a:tblPr/>
              <a:tblGrid>
                <a:gridCol w="3061160"/>
                <a:gridCol w="687792"/>
                <a:gridCol w="657345"/>
                <a:gridCol w="704399"/>
                <a:gridCol w="687791"/>
                <a:gridCol w="660115"/>
                <a:gridCol w="716855"/>
                <a:gridCol w="795735"/>
                <a:gridCol w="795735"/>
              </a:tblGrid>
              <a:tr h="427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Editais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7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PP-SUS (MS/CNPq/FAPERJ)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7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Extensão / Pesquisa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7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Inovação em esportes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7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Publicação de periódicos C&amp;T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7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Biota-RJ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7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Mudanças climáticas (FAPERJ/Fapesp)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7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Design (Faperj/Firjan/Sebrae)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7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Cooperação FAPERJ-Inria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0,25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7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Ensaios clínicos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7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Estudos interdisciplinares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7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Incubadoras empresas base tecnológica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232335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6525" y="836712"/>
            <a:ext cx="881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Editais/Programas 2007-2014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692880"/>
              </p:ext>
            </p:extLst>
          </p:nvPr>
        </p:nvGraphicFramePr>
        <p:xfrm>
          <a:off x="169684" y="1556789"/>
          <a:ext cx="8795207" cy="5112569"/>
        </p:xfrm>
        <a:graphic>
          <a:graphicData uri="http://schemas.openxmlformats.org/drawingml/2006/table">
            <a:tbl>
              <a:tblPr/>
              <a:tblGrid>
                <a:gridCol w="3071035"/>
                <a:gridCol w="690012"/>
                <a:gridCol w="659465"/>
                <a:gridCol w="706672"/>
                <a:gridCol w="690011"/>
                <a:gridCol w="662243"/>
                <a:gridCol w="719165"/>
                <a:gridCol w="798302"/>
                <a:gridCol w="798302"/>
              </a:tblGrid>
              <a:tr h="464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Editais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2E52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4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Projetos Temáticos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4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PDR nota 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30 b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4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Apoio à inovação tecnológica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16,0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4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Pró-idoso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4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Biotecnologia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4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Editoras de ICTs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4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Transplantes de órgãos e tecidos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4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Faperj/Peugeot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4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Start-up Rio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4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Cooperação FAPERJ/Conicet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- 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6952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179512" y="1341438"/>
            <a:ext cx="8784976" cy="542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 dirty="0" smtClean="0"/>
              <a:t>Estimular </a:t>
            </a:r>
            <a:r>
              <a:rPr lang="pt-BR" sz="2400" b="1" dirty="0">
                <a:solidFill>
                  <a:srgbClr val="A32E52"/>
                </a:solidFill>
              </a:rPr>
              <a:t>novas parcerias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 dirty="0"/>
              <a:t>Capes, CNPq, </a:t>
            </a:r>
            <a:r>
              <a:rPr lang="pt-BR" sz="2400" b="1" dirty="0" err="1"/>
              <a:t>Finep</a:t>
            </a:r>
            <a:r>
              <a:rPr lang="pt-BR" sz="2400" b="1" dirty="0"/>
              <a:t>, MS/</a:t>
            </a:r>
            <a:r>
              <a:rPr lang="pt-BR" sz="2400" b="1" dirty="0" err="1"/>
              <a:t>Decit</a:t>
            </a:r>
            <a:r>
              <a:rPr lang="pt-BR" sz="2400" b="1" dirty="0"/>
              <a:t>, Firjan, </a:t>
            </a:r>
            <a:r>
              <a:rPr lang="pt-BR" sz="2400" b="1" dirty="0" err="1"/>
              <a:t>Sebrae</a:t>
            </a:r>
            <a:endParaRPr lang="pt-BR" sz="2400" b="1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 dirty="0"/>
              <a:t>outras </a:t>
            </a:r>
            <a:r>
              <a:rPr lang="pt-BR" sz="2400" b="1" dirty="0" err="1"/>
              <a:t>FAPs</a:t>
            </a:r>
            <a:endParaRPr lang="pt-BR" sz="2400" b="1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 dirty="0"/>
              <a:t>empresas – Vale, Peugeot, Amil, Rede D</a:t>
            </a:r>
            <a:r>
              <a:rPr lang="pt-BR" altLang="en-US" sz="2400" b="1" dirty="0"/>
              <a:t>’</a:t>
            </a:r>
            <a:r>
              <a:rPr lang="pt-BR" sz="2400" b="1" dirty="0" err="1"/>
              <a:t>Or</a:t>
            </a:r>
            <a:r>
              <a:rPr lang="pt-BR" sz="2400" b="1" dirty="0"/>
              <a:t>, Petrobras, Braskem </a:t>
            </a:r>
            <a:endParaRPr lang="pt-BR" sz="2400" b="1" dirty="0" smtClean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b="1" dirty="0" smtClean="0">
                <a:solidFill>
                  <a:srgbClr val="A32E52"/>
                </a:solidFill>
              </a:rPr>
              <a:t>Internacionalizar</a:t>
            </a:r>
            <a:r>
              <a:rPr lang="pt-BR" sz="2400" b="1" i="1" dirty="0" smtClean="0">
                <a:solidFill>
                  <a:srgbClr val="A32E52"/>
                </a:solidFill>
              </a:rPr>
              <a:t> </a:t>
            </a:r>
            <a:r>
              <a:rPr lang="pt-BR" sz="2400" b="1" dirty="0" smtClean="0"/>
              <a:t>a FAPERJ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 dirty="0" smtClean="0"/>
              <a:t>doutorado-sanduíche e doutorado-sanduíche reverso</a:t>
            </a:r>
            <a:endParaRPr lang="pt-BR" sz="2400" b="1" i="1" dirty="0" smtClean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 dirty="0" smtClean="0"/>
              <a:t>pesquisador visitante, intercâmbio de alunos / pesquisadores, redes internacionais de pesquisa etc.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0" y="620713"/>
            <a:ext cx="91440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Metas</a:t>
            </a:r>
            <a:r>
              <a:rPr lang="en-US" sz="2800" b="1" dirty="0">
                <a:solidFill>
                  <a:schemeClr val="bg1"/>
                </a:solidFill>
              </a:rPr>
              <a:t> – </a:t>
            </a:r>
            <a:r>
              <a:rPr lang="en-US" sz="2800" b="1" dirty="0" smtClean="0">
                <a:solidFill>
                  <a:schemeClr val="bg1"/>
                </a:solidFill>
              </a:rPr>
              <a:t>2015-2017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79512" y="1628800"/>
            <a:ext cx="8640960" cy="51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altLang="pt-BR" sz="2400" b="1" dirty="0" smtClean="0">
                <a:solidFill>
                  <a:srgbClr val="A32E52"/>
                </a:solidFill>
              </a:rPr>
              <a:t>Reestruturação dos processos internos </a:t>
            </a:r>
            <a:r>
              <a:rPr lang="pt-BR" altLang="pt-BR" sz="2400" b="1" dirty="0" smtClean="0"/>
              <a:t>com o objetivo de dar mais celeridade ao processo de recebimento, julgamento, implementação e prestação de contas;</a:t>
            </a:r>
            <a:br>
              <a:rPr lang="pt-BR" altLang="pt-BR" sz="2400" b="1" dirty="0" smtClean="0"/>
            </a:br>
            <a:endParaRPr lang="pt-BR" altLang="pt-BR" sz="2400" b="1" dirty="0" smtClean="0"/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 smtClean="0"/>
              <a:t>Avançar com as políticas de estímulo à </a:t>
            </a:r>
            <a:r>
              <a:rPr lang="pt-BR" altLang="pt-BR" sz="2400" b="1" dirty="0" smtClean="0">
                <a:solidFill>
                  <a:srgbClr val="A32E52"/>
                </a:solidFill>
              </a:rPr>
              <a:t>inovação</a:t>
            </a:r>
            <a:r>
              <a:rPr lang="pt-BR" altLang="pt-BR" sz="2400" b="1" dirty="0" smtClean="0">
                <a:solidFill>
                  <a:schemeClr val="bg1"/>
                </a:solidFill>
              </a:rPr>
              <a:t> </a:t>
            </a:r>
            <a:r>
              <a:rPr lang="pt-BR" altLang="pt-BR" sz="2400" b="1" dirty="0" smtClean="0">
                <a:solidFill>
                  <a:srgbClr val="990033"/>
                </a:solidFill>
              </a:rPr>
              <a:t> 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200" b="1" dirty="0" smtClean="0"/>
              <a:t>Apoio às incubadoras de empresas e aceleradoras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200" b="1" dirty="0" smtClean="0"/>
              <a:t>Apoio aos </a:t>
            </a:r>
            <a:r>
              <a:rPr lang="pt-BR" altLang="pt-BR" sz="2200" b="1" dirty="0" err="1" smtClean="0"/>
              <a:t>NITs</a:t>
            </a:r>
            <a:r>
              <a:rPr lang="pt-BR" altLang="pt-BR" sz="2200" b="1" dirty="0" smtClean="0"/>
              <a:t>;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200" b="1" dirty="0" smtClean="0"/>
              <a:t>Incentivo ao empreendedorismo inovador e a projetos de P&amp;D no setor empresarial;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200" b="1" dirty="0" smtClean="0"/>
              <a:t>Sistema Fluminense de Parques Tecnológicos;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altLang="pt-BR" sz="2400" b="1" dirty="0" smtClean="0">
              <a:solidFill>
                <a:schemeClr val="bg1"/>
              </a:solidFill>
            </a:endParaRPr>
          </a:p>
          <a:p>
            <a:pPr marL="342900" lvl="1" indent="-342900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 smtClean="0"/>
              <a:t>Reestruturação da Diretoria de Tecnologia</a:t>
            </a:r>
          </a:p>
          <a:p>
            <a:pPr lvl="1" eaLnBrk="1" hangingPunct="1">
              <a:spcBef>
                <a:spcPct val="20000"/>
              </a:spcBef>
              <a:buClr>
                <a:schemeClr val="bg1"/>
              </a:buClr>
            </a:pPr>
            <a:endParaRPr lang="pt-BR" altLang="pt-BR" sz="2000" b="1" dirty="0" smtClean="0">
              <a:solidFill>
                <a:srgbClr val="FFCC0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bg1"/>
              </a:buClr>
            </a:pPr>
            <a:endParaRPr lang="pt-BR" altLang="pt-BR" sz="2000" b="1" dirty="0" smtClean="0">
              <a:solidFill>
                <a:srgbClr val="FFCC00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chemeClr val="bg1"/>
              </a:buClr>
            </a:pPr>
            <a:endParaRPr lang="pt-BR" altLang="pt-BR" sz="2000" b="1" dirty="0">
              <a:solidFill>
                <a:schemeClr val="bg1"/>
              </a:solidFill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0" y="620713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2800" b="1" dirty="0" err="1">
                <a:solidFill>
                  <a:schemeClr val="bg1"/>
                </a:solidFill>
              </a:rPr>
              <a:t>Metas</a:t>
            </a:r>
            <a:r>
              <a:rPr lang="en-US" altLang="pt-BR" sz="2800" b="1" dirty="0">
                <a:solidFill>
                  <a:schemeClr val="bg1"/>
                </a:solidFill>
              </a:rPr>
              <a:t> – 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2015-2017</a:t>
            </a:r>
            <a:endParaRPr lang="en-US" alt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66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4"/>
          <p:cNvSpPr txBox="1"/>
          <p:nvPr/>
        </p:nvSpPr>
        <p:spPr>
          <a:xfrm>
            <a:off x="1043608" y="1340768"/>
            <a:ext cx="4665935" cy="707886"/>
          </a:xfrm>
          <a:prstGeom prst="rect">
            <a:avLst/>
          </a:prstGeom>
          <a:solidFill>
            <a:srgbClr val="F68D00"/>
          </a:solidFill>
        </p:spPr>
        <p:txBody>
          <a:bodyPr wrap="square" rtlCol="0">
            <a:spAutoFit/>
          </a:bodyPr>
          <a:lstStyle/>
          <a:p>
            <a:pPr marL="146050" algn="ctr" eaLnBrk="1" hangingPunct="1"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Franklin Gothic Demi Cond" pitchFamily="34" charset="0"/>
              </a:rPr>
              <a:t>Crescimento</a:t>
            </a:r>
            <a:r>
              <a:rPr lang="en-US" sz="2000" b="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Franklin Gothic Demi Cond" pitchFamily="34" charset="0"/>
              </a:rPr>
              <a:t>(%) </a:t>
            </a:r>
            <a:r>
              <a:rPr lang="en-US" sz="2000" dirty="0" smtClean="0">
                <a:solidFill>
                  <a:schemeClr val="bg1"/>
                </a:solidFill>
                <a:latin typeface="Franklin Gothic Demi Cond" pitchFamily="34" charset="0"/>
              </a:rPr>
              <a:t>da </a:t>
            </a:r>
            <a:r>
              <a:rPr lang="en-US" sz="2000" dirty="0" err="1" smtClean="0">
                <a:solidFill>
                  <a:schemeClr val="bg1"/>
                </a:solidFill>
                <a:latin typeface="Franklin Gothic Demi Cond" pitchFamily="34" charset="0"/>
              </a:rPr>
              <a:t>Produ</a:t>
            </a:r>
            <a:r>
              <a:rPr lang="en-US" sz="2000" dirty="0" err="1" smtClean="0">
                <a:solidFill>
                  <a:schemeClr val="bg1"/>
                </a:solidFill>
                <a:latin typeface="Franklin Gothic Demi Cond" pitchFamily="34" charset="0"/>
              </a:rPr>
              <a:t>ção</a:t>
            </a:r>
            <a:r>
              <a:rPr lang="en-US" sz="2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Franklin Gothic Demi Cond" pitchFamily="34" charset="0"/>
              </a:rPr>
              <a:t>Científica</a:t>
            </a:r>
            <a:r>
              <a:rPr lang="en-US" sz="2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Franklin Gothic Demi Cond" pitchFamily="34" charset="0"/>
              </a:rPr>
              <a:t>Brasileira</a:t>
            </a:r>
            <a:r>
              <a:rPr lang="en-US" sz="2000" dirty="0" smtClean="0">
                <a:solidFill>
                  <a:schemeClr val="bg1"/>
                </a:solidFill>
                <a:latin typeface="Franklin Gothic Demi Cond" pitchFamily="34" charset="0"/>
              </a:rPr>
              <a:t> e do </a:t>
            </a:r>
            <a:r>
              <a:rPr lang="en-US" sz="2000" dirty="0" err="1" smtClean="0">
                <a:solidFill>
                  <a:schemeClr val="bg1"/>
                </a:solidFill>
                <a:latin typeface="Franklin Gothic Demi Cond" pitchFamily="34" charset="0"/>
              </a:rPr>
              <a:t>Mundo</a:t>
            </a:r>
            <a:endParaRPr lang="en-US" sz="2000" b="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pic>
        <p:nvPicPr>
          <p:cNvPr id="5" name="Gráfico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2890" r="-3326" b="-4205"/>
          <a:stretch>
            <a:fillRect/>
          </a:stretch>
        </p:blipFill>
        <p:spPr bwMode="auto">
          <a:xfrm>
            <a:off x="1173039" y="2060849"/>
            <a:ext cx="6873400" cy="450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16"/>
          <p:cNvSpPr txBox="1"/>
          <p:nvPr/>
        </p:nvSpPr>
        <p:spPr>
          <a:xfrm>
            <a:off x="7308304" y="6453336"/>
            <a:ext cx="126229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900" u="none" dirty="0">
                <a:solidFill>
                  <a:schemeClr val="bg2"/>
                </a:solidFill>
                <a:latin typeface="+mj-lt"/>
                <a:ea typeface="+mn-ea"/>
              </a:rPr>
              <a:t>Source: </a:t>
            </a:r>
            <a:r>
              <a:rPr lang="pt-BR" sz="900" dirty="0" smtClean="0">
                <a:solidFill>
                  <a:schemeClr val="bg2"/>
                </a:solidFill>
                <a:latin typeface="+mj-lt"/>
                <a:ea typeface="+mn-ea"/>
              </a:rPr>
              <a:t>JAG/CAPES</a:t>
            </a:r>
            <a:endParaRPr lang="pt-BR" sz="900" u="none" dirty="0">
              <a:solidFill>
                <a:schemeClr val="bg2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15241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360040" y="1341438"/>
            <a:ext cx="8244408" cy="41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lvl="1" indent="-342900" eaLnBrk="1" hangingPunct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t-BR" altLang="pt-BR" sz="2000" b="1" dirty="0" smtClean="0">
              <a:solidFill>
                <a:srgbClr val="FFCC00"/>
              </a:solidFill>
            </a:endParaRPr>
          </a:p>
          <a:p>
            <a:pPr marL="0" lvl="1" indent="0" eaLnBrk="1" hangingPunct="1">
              <a:spcBef>
                <a:spcPct val="20000"/>
              </a:spcBef>
              <a:buClr>
                <a:schemeClr val="bg1"/>
              </a:buClr>
            </a:pPr>
            <a:r>
              <a:rPr lang="pt-BR" altLang="pt-BR" sz="2000" b="1" dirty="0" smtClean="0">
                <a:solidFill>
                  <a:srgbClr val="FFCC00"/>
                </a:solidFill>
              </a:rPr>
              <a:t>      </a:t>
            </a:r>
            <a:r>
              <a:rPr lang="pt-BR" altLang="pt-BR" sz="2400" b="1" dirty="0" smtClean="0">
                <a:solidFill>
                  <a:srgbClr val="A32E52"/>
                </a:solidFill>
              </a:rPr>
              <a:t>Reestruturação da Diretoria de Tecnologia</a:t>
            </a:r>
          </a:p>
          <a:p>
            <a:pPr lvl="1" eaLnBrk="1" hangingPunct="1">
              <a:spcBef>
                <a:spcPct val="20000"/>
              </a:spcBef>
              <a:buClr>
                <a:schemeClr val="bg1"/>
              </a:buClr>
            </a:pPr>
            <a:endParaRPr lang="pt-BR" altLang="pt-BR" sz="2400" b="1" dirty="0" smtClean="0">
              <a:solidFill>
                <a:srgbClr val="FFCC00"/>
              </a:solidFill>
            </a:endParaRP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/>
              <a:t>Definição de setores prioritários de atuação;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/>
              <a:t>Criação de conselhos setoriais;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/>
              <a:t>Definição de inputs científicos e tecnológicos necessários para cada setor;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sz="2400" b="1" dirty="0"/>
              <a:t>Acompanhamento do impacto dos investimentos </a:t>
            </a:r>
            <a:r>
              <a:rPr lang="pt-BR" altLang="pt-BR" sz="2400" b="1" dirty="0" smtClean="0"/>
              <a:t>realizados.</a:t>
            </a:r>
            <a:endParaRPr lang="pt-BR" altLang="pt-BR" sz="2400" b="1" dirty="0"/>
          </a:p>
          <a:p>
            <a:pPr lvl="1" eaLnBrk="1" hangingPunct="1">
              <a:spcBef>
                <a:spcPct val="20000"/>
              </a:spcBef>
              <a:buClr>
                <a:schemeClr val="bg1"/>
              </a:buClr>
            </a:pPr>
            <a:endParaRPr lang="pt-BR" altLang="pt-BR" sz="2000" b="1" dirty="0">
              <a:solidFill>
                <a:srgbClr val="FFCC0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bg1"/>
              </a:buClr>
            </a:pPr>
            <a:endParaRPr lang="pt-BR" altLang="pt-BR" sz="2000" b="1" dirty="0" smtClean="0">
              <a:solidFill>
                <a:srgbClr val="FFCC00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bg1"/>
              </a:buClr>
            </a:pPr>
            <a:endParaRPr lang="pt-BR" altLang="pt-BR" sz="2000" b="1" dirty="0" smtClean="0">
              <a:solidFill>
                <a:srgbClr val="FFCC00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chemeClr val="bg1"/>
              </a:buClr>
            </a:pPr>
            <a:endParaRPr lang="pt-BR" altLang="pt-BR" sz="2000" b="1" dirty="0">
              <a:solidFill>
                <a:schemeClr val="bg1"/>
              </a:solidFill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0" y="620713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2800" b="1" dirty="0" err="1">
                <a:solidFill>
                  <a:schemeClr val="bg1"/>
                </a:solidFill>
              </a:rPr>
              <a:t>Metas</a:t>
            </a:r>
            <a:r>
              <a:rPr lang="en-US" altLang="pt-BR" sz="2800" b="1" dirty="0">
                <a:solidFill>
                  <a:schemeClr val="bg1"/>
                </a:solidFill>
              </a:rPr>
              <a:t> – 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2015-2017</a:t>
            </a:r>
            <a:endParaRPr lang="en-US" alt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027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107950" y="692150"/>
            <a:ext cx="9004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40000"/>
              </a:spcAft>
            </a:pPr>
            <a:r>
              <a:rPr lang="pt-BR" sz="2400" b="1" dirty="0">
                <a:solidFill>
                  <a:schemeClr val="bg1"/>
                </a:solidFill>
              </a:rPr>
              <a:t>FUTURA sede da FAPERJ – Rua da Alfândega 42-48</a:t>
            </a:r>
          </a:p>
        </p:txBody>
      </p:sp>
      <p:pic>
        <p:nvPicPr>
          <p:cNvPr id="51202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3554413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376363"/>
            <a:ext cx="2735263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Imagem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37636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Imagem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3644900"/>
            <a:ext cx="543083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619250" y="2420938"/>
            <a:ext cx="58674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2800" b="1" dirty="0"/>
              <a:t>www.faperj.br</a:t>
            </a:r>
          </a:p>
          <a:p>
            <a:pPr algn="ctr" eaLnBrk="1" hangingPunct="1">
              <a:spcBef>
                <a:spcPct val="20000"/>
              </a:spcBef>
            </a:pPr>
            <a:endParaRPr lang="en-US" altLang="pt-BR" sz="2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pt-BR" sz="2800" b="1" dirty="0" err="1" smtClean="0">
                <a:solidFill>
                  <a:srgbClr val="A32E52"/>
                </a:solidFill>
              </a:rPr>
              <a:t>jersonlima@faperj.br</a:t>
            </a:r>
            <a:endParaRPr lang="en-US" altLang="pt-BR" sz="2800" b="1" dirty="0">
              <a:solidFill>
                <a:srgbClr val="A32E5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pt-BR" sz="2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pt-BR" sz="2800" b="1" dirty="0"/>
              <a:t>Tel: (21) 2333-2000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ChangeArrowheads="1"/>
          </p:cNvSpPr>
          <p:nvPr/>
        </p:nvSpPr>
        <p:spPr bwMode="auto">
          <a:xfrm>
            <a:off x="107950" y="0"/>
            <a:ext cx="7708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Publication</a:t>
            </a:r>
            <a:r>
              <a:rPr lang="pt-B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 Ranking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476250"/>
          <a:ext cx="9144000" cy="627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4" imgW="7112000" imgH="5181600" progId="Excel.Sheet.8">
                  <p:embed/>
                </p:oleObj>
              </mc:Choice>
              <mc:Fallback>
                <p:oleObj name="Worksheet" r:id="rId4" imgW="7112000" imgH="51816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250"/>
                        <a:ext cx="9144000" cy="627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716463" y="1557338"/>
            <a:ext cx="3743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6156325" y="1039813"/>
            <a:ext cx="2760663" cy="3176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400" b="1"/>
              <a:t>Entre 2005 e 2008</a:t>
            </a:r>
          </a:p>
          <a:p>
            <a:pPr eaLnBrk="1" hangingPunct="1">
              <a:spcBef>
                <a:spcPct val="50000"/>
              </a:spcBef>
            </a:pPr>
            <a:r>
              <a:rPr lang="pt-BR" sz="1400" b="1"/>
              <a:t>Brasil – 19.º para 13.º</a:t>
            </a:r>
          </a:p>
          <a:p>
            <a:pPr eaLnBrk="1" hangingPunct="1">
              <a:spcBef>
                <a:spcPct val="50000"/>
              </a:spcBef>
            </a:pPr>
            <a:r>
              <a:rPr lang="pt-BR" sz="1400" b="1"/>
              <a:t>China – 12.º para 2.º</a:t>
            </a:r>
          </a:p>
          <a:p>
            <a:pPr eaLnBrk="1" hangingPunct="1">
              <a:spcBef>
                <a:spcPct val="50000"/>
              </a:spcBef>
            </a:pPr>
            <a:r>
              <a:rPr lang="pt-BR" sz="1400" b="1"/>
              <a:t>Coréia do Sul – 20.º para 12.º</a:t>
            </a:r>
          </a:p>
          <a:p>
            <a:pPr eaLnBrk="1" hangingPunct="1">
              <a:spcBef>
                <a:spcPct val="50000"/>
              </a:spcBef>
            </a:pPr>
            <a:r>
              <a:rPr lang="pt-BR" sz="1400" b="1"/>
              <a:t>Suécia – 11.º para 20.º</a:t>
            </a:r>
          </a:p>
          <a:p>
            <a:pPr eaLnBrk="1" hangingPunct="1">
              <a:spcBef>
                <a:spcPct val="50000"/>
              </a:spcBef>
            </a:pPr>
            <a:r>
              <a:rPr lang="pt-BR" sz="1400" b="1"/>
              <a:t>Índia – 14.º para 10.º</a:t>
            </a:r>
          </a:p>
          <a:p>
            <a:pPr eaLnBrk="1" hangingPunct="1">
              <a:spcBef>
                <a:spcPct val="50000"/>
              </a:spcBef>
            </a:pPr>
            <a:r>
              <a:rPr lang="pt-BR" sz="1400" b="1"/>
              <a:t>Inglaterra – 2.º para 5.º</a:t>
            </a:r>
          </a:p>
          <a:p>
            <a:pPr eaLnBrk="1" hangingPunct="1">
              <a:spcBef>
                <a:spcPct val="50000"/>
              </a:spcBef>
            </a:pPr>
            <a:r>
              <a:rPr lang="pt-BR" sz="1400" b="1"/>
              <a:t>Holanda – 8.º para 14.º</a:t>
            </a:r>
          </a:p>
          <a:p>
            <a:pPr eaLnBrk="1" hangingPunct="1">
              <a:spcBef>
                <a:spcPct val="50000"/>
              </a:spcBef>
            </a:pPr>
            <a:r>
              <a:rPr lang="pt-BR" sz="1400" b="1"/>
              <a:t>Austrália – 9.º para 11.º</a:t>
            </a:r>
          </a:p>
          <a:p>
            <a:pPr eaLnBrk="1" hangingPunct="1">
              <a:spcBef>
                <a:spcPct val="50000"/>
              </a:spcBef>
            </a:pPr>
            <a:endParaRPr lang="pt-BR" sz="1400" b="1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1258888" y="1844675"/>
            <a:ext cx="1800225" cy="30241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268538" y="2924175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800" b="1">
                <a:solidFill>
                  <a:srgbClr val="FF0000"/>
                </a:solidFill>
              </a:rPr>
              <a:t>&gt; 65%</a:t>
            </a:r>
          </a:p>
        </p:txBody>
      </p:sp>
    </p:spTree>
    <p:extLst>
      <p:ext uri="{BB962C8B-B14F-4D97-AF65-F5344CB8AC3E}">
        <p14:creationId xmlns:p14="http://schemas.microsoft.com/office/powerpoint/2010/main" val="1314488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595563"/>
            <a:ext cx="9686925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4643438" y="4868863"/>
            <a:ext cx="433387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613"/>
            <a:ext cx="5829300" cy="359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3652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ChangeArrowheads="1"/>
          </p:cNvSpPr>
          <p:nvPr/>
        </p:nvSpPr>
        <p:spPr bwMode="auto">
          <a:xfrm>
            <a:off x="323850" y="1773238"/>
            <a:ext cx="8626475" cy="43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kumimoji="1" lang="pt-BR" altLang="pt-BR" sz="2600" b="1" dirty="0"/>
              <a:t>Implementar e valorizar </a:t>
            </a:r>
            <a:r>
              <a:rPr kumimoji="1" lang="pt-BR" altLang="pt-BR" sz="2600" b="1" dirty="0" smtClean="0">
                <a:solidFill>
                  <a:srgbClr val="A32E52"/>
                </a:solidFill>
              </a:rPr>
              <a:t>o sistema C,T&amp;I </a:t>
            </a:r>
            <a:r>
              <a:rPr kumimoji="1" lang="pt-BR" altLang="pt-BR" sz="2600" b="1" dirty="0">
                <a:solidFill>
                  <a:srgbClr val="A32E52"/>
                </a:solidFill>
              </a:rPr>
              <a:t>do Estado do Rio de Janeiro</a:t>
            </a:r>
            <a:r>
              <a:rPr kumimoji="1" lang="pt-BR" altLang="pt-BR" sz="2600" b="1" dirty="0" smtClean="0"/>
              <a:t>, </a:t>
            </a:r>
            <a:r>
              <a:rPr kumimoji="1" lang="pt-BR" altLang="pt-BR" sz="2600" b="1" dirty="0"/>
              <a:t>apoiando atividades em todas as áreas do conhecimento e setores de atividades </a:t>
            </a:r>
            <a:r>
              <a:rPr kumimoji="1" lang="pt-BR" altLang="pt-BR" sz="2600" b="1" dirty="0" smtClean="0"/>
              <a:t>profissionais.</a:t>
            </a:r>
            <a:br>
              <a:rPr kumimoji="1" lang="pt-BR" altLang="pt-BR" sz="2600" b="1" dirty="0" smtClean="0"/>
            </a:br>
            <a:endParaRPr kumimoji="1" lang="pt-BR" altLang="pt-BR" sz="26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kumimoji="1" lang="pt-BR" altLang="pt-BR" sz="2600" b="1" dirty="0" smtClean="0">
                <a:solidFill>
                  <a:srgbClr val="A32E52"/>
                </a:solidFill>
              </a:rPr>
              <a:t>Pesquisadores </a:t>
            </a:r>
            <a:r>
              <a:rPr kumimoji="1" lang="pt-BR" altLang="pt-BR" sz="2600" b="1" dirty="0">
                <a:solidFill>
                  <a:srgbClr val="A32E52"/>
                </a:solidFill>
              </a:rPr>
              <a:t>/ </a:t>
            </a:r>
            <a:r>
              <a:rPr kumimoji="1" lang="pt-BR" altLang="pt-BR" sz="2600" b="1" dirty="0" smtClean="0">
                <a:solidFill>
                  <a:srgbClr val="A32E52"/>
                </a:solidFill>
              </a:rPr>
              <a:t>Empreendedores.</a:t>
            </a:r>
            <a:r>
              <a:rPr kumimoji="1" lang="pt-BR" altLang="pt-BR" sz="2600" b="1" dirty="0" smtClean="0">
                <a:solidFill>
                  <a:srgbClr val="FFC000"/>
                </a:solidFill>
              </a:rPr>
              <a:t> </a:t>
            </a:r>
            <a:r>
              <a:rPr kumimoji="1" lang="pt-BR" altLang="pt-BR" sz="2600" b="1" dirty="0"/>
              <a:t/>
            </a:r>
            <a:br>
              <a:rPr kumimoji="1" lang="pt-BR" altLang="pt-BR" sz="2600" b="1" dirty="0"/>
            </a:br>
            <a:endParaRPr kumimoji="1" lang="pt-BR" altLang="pt-BR" sz="2600" b="1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kumimoji="1" lang="pt-BR" altLang="pt-BR" sz="2600" b="1" dirty="0"/>
              <a:t>Promover a interligação entre </a:t>
            </a:r>
            <a:r>
              <a:rPr kumimoji="1" lang="pt-BR" altLang="pt-BR" sz="2600" b="1" dirty="0">
                <a:solidFill>
                  <a:srgbClr val="A32E52"/>
                </a:solidFill>
              </a:rPr>
              <a:t>C,T&amp;I e a sociedade. </a:t>
            </a:r>
            <a:r>
              <a:rPr kumimoji="1" lang="pt-BR" altLang="pt-BR" sz="2600" b="1" dirty="0"/>
              <a:t/>
            </a:r>
            <a:br>
              <a:rPr kumimoji="1" lang="pt-BR" altLang="pt-BR" sz="2600" b="1" dirty="0"/>
            </a:br>
            <a:endParaRPr kumimoji="1" lang="pt-BR" altLang="pt-BR" sz="2600" b="1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kumimoji="1" lang="pt-BR" altLang="pt-BR" sz="2600" b="1" dirty="0"/>
              <a:t>Avaliar o impacto dos investimentos realizados em C,T&amp;I – </a:t>
            </a:r>
            <a:r>
              <a:rPr kumimoji="1" lang="pt-BR" altLang="pt-BR" sz="2600" b="1" dirty="0">
                <a:solidFill>
                  <a:srgbClr val="A32E52"/>
                </a:solidFill>
              </a:rPr>
              <a:t>acompanhamento</a:t>
            </a:r>
            <a:r>
              <a:rPr kumimoji="1" lang="pt-BR" altLang="pt-BR" sz="2600" b="1" dirty="0"/>
              <a:t> dos projetos aprovados.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36525" y="765175"/>
            <a:ext cx="881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</a:rPr>
              <a:t>Missão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50813" y="765175"/>
            <a:ext cx="881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 dirty="0">
                <a:solidFill>
                  <a:schemeClr val="bg1"/>
                </a:solidFill>
              </a:rPr>
              <a:t>Execução Orçamentária – 2000 a 2014 – Fonte 00 (Estado)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14046"/>
              </p:ext>
            </p:extLst>
          </p:nvPr>
        </p:nvGraphicFramePr>
        <p:xfrm>
          <a:off x="0" y="1484784"/>
          <a:ext cx="9036496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0" y="694032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chemeClr val="bg1"/>
                </a:solidFill>
              </a:rPr>
              <a:t>Execução Orçamentária – 2000 a 2014 – Fonte 13 (Convênios) + recursos disponibilizados diretamente por Capes e CNPq – sem transferência de recursos</a:t>
            </a:r>
          </a:p>
          <a:p>
            <a:pPr algn="ctr" eaLnBrk="1" hangingPunct="1"/>
            <a:endParaRPr lang="pt-BR" altLang="pt-BR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841847"/>
              </p:ext>
            </p:extLst>
          </p:nvPr>
        </p:nvGraphicFramePr>
        <p:xfrm>
          <a:off x="0" y="1412776"/>
          <a:ext cx="8964488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0" y="72548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chemeClr val="bg1"/>
                </a:solidFill>
              </a:rPr>
              <a:t>Execução Orçamentária – 2000 a 2014 – Fontes 00 (Estado) + 10 (Própria) + 13 (Convênios) + recursos disponibilizados diretamente por Capes e CNPq – sem transferência de recursos</a:t>
            </a:r>
          </a:p>
          <a:p>
            <a:pPr algn="ctr" eaLnBrk="1" hangingPunct="1"/>
            <a:endParaRPr lang="pt-BR" altLang="pt-BR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32591"/>
              </p:ext>
            </p:extLst>
          </p:nvPr>
        </p:nvGraphicFramePr>
        <p:xfrm>
          <a:off x="35496" y="1412776"/>
          <a:ext cx="8928992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11502</TotalTime>
  <Words>2974</Words>
  <Application>Microsoft Macintosh PowerPoint</Application>
  <PresentationFormat>On-screen Show (4:3)</PresentationFormat>
  <Paragraphs>978</Paragraphs>
  <Slides>32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Design padrão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Proponentes</vt:lpstr>
      <vt:lpstr>Critérios para seleção</vt:lpstr>
      <vt:lpstr>  Itens financiáveis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FAPERJ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Ruy Garcia Marques</dc:creator>
  <cp:lastModifiedBy>Jerson Silva</cp:lastModifiedBy>
  <cp:revision>596</cp:revision>
  <cp:lastPrinted>2015-04-13T17:55:38Z</cp:lastPrinted>
  <dcterms:created xsi:type="dcterms:W3CDTF">2010-10-19T17:58:58Z</dcterms:created>
  <dcterms:modified xsi:type="dcterms:W3CDTF">2015-05-28T02:12:45Z</dcterms:modified>
</cp:coreProperties>
</file>