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06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6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0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01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17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5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34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81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80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6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4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D51F-647C-4EE3-AB78-E36646530870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D3E6-5CA7-405D-9EAA-E8CC60DA1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81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CIÊNCIA, TECNOLOGIA E INOVAÇÃO</a:t>
            </a:r>
            <a:br>
              <a:rPr lang="pt-BR" sz="4000" dirty="0" smtClean="0"/>
            </a:br>
            <a:r>
              <a:rPr lang="pt-BR" sz="4000" dirty="0" smtClean="0"/>
              <a:t>Desafios e Perspectivas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00800" cy="1752600"/>
          </a:xfrm>
        </p:spPr>
        <p:txBody>
          <a:bodyPr/>
          <a:lstStyle/>
          <a:p>
            <a:pPr algn="r"/>
            <a:r>
              <a:rPr lang="pt-BR" sz="2800" dirty="0" smtClean="0"/>
              <a:t>Joel Weisz</a:t>
            </a:r>
          </a:p>
          <a:p>
            <a:pPr algn="r"/>
            <a:r>
              <a:rPr lang="pt-BR" sz="2800" dirty="0" smtClean="0"/>
              <a:t>Fórum Nacional de Reitores da ABRUEM</a:t>
            </a:r>
          </a:p>
          <a:p>
            <a:pPr algn="r"/>
            <a:r>
              <a:rPr lang="pt-BR" sz="2800" dirty="0" smtClean="0"/>
              <a:t>Rio de Janeiro, 28 de maio de 2015</a:t>
            </a:r>
            <a:endParaRPr lang="pt-BR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cognética</a:t>
            </a:r>
          </a:p>
        </p:txBody>
      </p:sp>
    </p:spTree>
    <p:extLst>
      <p:ext uri="{BB962C8B-B14F-4D97-AF65-F5344CB8AC3E}">
        <p14:creationId xmlns:p14="http://schemas.microsoft.com/office/powerpoint/2010/main" val="297316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Formas de Transferência Tecnológica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Apoio da empresa a projetos que resultam em startups</a:t>
            </a:r>
          </a:p>
          <a:p>
            <a:r>
              <a:rPr lang="pt-BR" dirty="0" smtClean="0"/>
              <a:t>Startups se tornam fornecedoras da empresa que apoiou</a:t>
            </a:r>
          </a:p>
          <a:p>
            <a:pPr lvl="1"/>
            <a:r>
              <a:rPr lang="pt-BR" dirty="0" smtClean="0"/>
              <a:t>Fragilidade e alto índice de mortalidade das startups</a:t>
            </a:r>
          </a:p>
          <a:p>
            <a:pPr lvl="1"/>
            <a:r>
              <a:rPr lang="pt-BR" dirty="0" smtClean="0"/>
              <a:t>Sem condições de oferecer volume, qualidade, repetitividade, pontualidade de entrega</a:t>
            </a:r>
          </a:p>
          <a:p>
            <a:pPr lvl="1"/>
            <a:r>
              <a:rPr lang="pt-BR" dirty="0" smtClean="0"/>
              <a:t>A empresa que apoiou não assume responsabilidade e, em caso de sucesso, terá um supridor local</a:t>
            </a:r>
          </a:p>
          <a:p>
            <a:pPr lvl="1"/>
            <a:r>
              <a:rPr lang="pt-BR" dirty="0" smtClean="0"/>
              <a:t>Equipe tecnicamente competente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84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Formas de Transferência Tecnológica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680520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Empresa contrata a ICT para uma solução pontual</a:t>
            </a:r>
          </a:p>
          <a:p>
            <a:r>
              <a:rPr lang="pt-BR" dirty="0" smtClean="0"/>
              <a:t>Cooperação pobre tanto para a empresa como para a universidade:</a:t>
            </a:r>
          </a:p>
          <a:p>
            <a:pPr lvl="1"/>
            <a:r>
              <a:rPr lang="pt-BR" dirty="0" smtClean="0"/>
              <a:t>Universidade não se engaja na estratégia da empresa e se vê reduzida a mero prestador de serviços</a:t>
            </a:r>
          </a:p>
          <a:p>
            <a:pPr lvl="1"/>
            <a:r>
              <a:rPr lang="pt-BR" dirty="0" smtClean="0"/>
              <a:t>Empresa não se beneficia de todo o potencial do meio acadêmico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2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004866"/>
          </a:xfrm>
        </p:spPr>
        <p:txBody>
          <a:bodyPr>
            <a:normAutofit fontScale="90000"/>
          </a:bodyPr>
          <a:lstStyle/>
          <a:p>
            <a:r>
              <a:rPr lang="pt-BR" dirty="0"/>
              <a:t>Formas de Transferência Tecnológica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REDES TEMÁTICAS: um conjunto de entidades se reúne em torno de um projeto comum. </a:t>
            </a:r>
          </a:p>
          <a:p>
            <a:r>
              <a:rPr lang="pt-BR" dirty="0" smtClean="0"/>
              <a:t>Benefícios:</a:t>
            </a:r>
          </a:p>
          <a:p>
            <a:pPr lvl="1"/>
            <a:r>
              <a:rPr lang="pt-BR" dirty="0" smtClean="0"/>
              <a:t>Compartilhamento de competências diversas</a:t>
            </a:r>
          </a:p>
          <a:p>
            <a:pPr lvl="1"/>
            <a:r>
              <a:rPr lang="pt-BR" dirty="0" smtClean="0"/>
              <a:t>Compartilhamento de custos e riscos</a:t>
            </a:r>
          </a:p>
          <a:p>
            <a:pPr lvl="1"/>
            <a:r>
              <a:rPr lang="pt-BR" dirty="0" smtClean="0"/>
              <a:t>Processo de troca de informações</a:t>
            </a:r>
          </a:p>
          <a:p>
            <a:r>
              <a:rPr lang="pt-BR" dirty="0" smtClean="0"/>
              <a:t>Dificuldades:</a:t>
            </a:r>
          </a:p>
          <a:p>
            <a:pPr lvl="1"/>
            <a:r>
              <a:rPr lang="pt-BR" dirty="0" smtClean="0"/>
              <a:t>Participação voluntária. Não é uma relação de autoridade nem de cliente fornecedor</a:t>
            </a:r>
          </a:p>
          <a:p>
            <a:pPr lvl="1"/>
            <a:r>
              <a:rPr lang="pt-BR" dirty="0" smtClean="0"/>
              <a:t>Necessidade de alinhar distintos interesses em torno de objetivo comum</a:t>
            </a:r>
          </a:p>
          <a:p>
            <a:pPr lvl="1"/>
            <a:r>
              <a:rPr lang="pt-BR" dirty="0" smtClean="0"/>
              <a:t>Capital social: coesão, confiança, familiaridade, engajamento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1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Sucesso na Interação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 função da ICT não é prover uma solução acabada</a:t>
            </a:r>
          </a:p>
          <a:p>
            <a:r>
              <a:rPr lang="pt-BR" dirty="0" smtClean="0"/>
              <a:t>A cooperação deve se dar na forma de parceria</a:t>
            </a:r>
          </a:p>
          <a:p>
            <a:pPr lvl="1"/>
            <a:r>
              <a:rPr lang="pt-BR" dirty="0" smtClean="0"/>
              <a:t>Não é uma relação cliente – fornecedor</a:t>
            </a:r>
          </a:p>
          <a:p>
            <a:pPr lvl="1"/>
            <a:r>
              <a:rPr lang="pt-BR" dirty="0" smtClean="0"/>
              <a:t>Não é uma relação contratado – contratante</a:t>
            </a:r>
          </a:p>
          <a:p>
            <a:r>
              <a:rPr lang="pt-BR" dirty="0" smtClean="0"/>
              <a:t>A parceria deve dar-se desde a identificação do problema, definição e formulação do projeto, até execução das atividades de P&amp;D</a:t>
            </a:r>
          </a:p>
          <a:p>
            <a:r>
              <a:rPr lang="pt-BR" dirty="0" smtClean="0"/>
              <a:t>Capital social: o estreitamento da cooperação deve ser obtido com frequentes contatos formais e informais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0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367"/>
            <a:ext cx="8229600" cy="1143000"/>
          </a:xfrm>
        </p:spPr>
        <p:txBody>
          <a:bodyPr/>
          <a:lstStyle/>
          <a:p>
            <a:r>
              <a:rPr lang="pt-BR" dirty="0"/>
              <a:t>Fatores de Sucesso na Interação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A ICT pode substituir a competência da empresa?</a:t>
            </a:r>
          </a:p>
          <a:p>
            <a:r>
              <a:rPr lang="pt-BR" dirty="0" smtClean="0"/>
              <a:t>A interação universidade – empresa é profícua quando a empresa está aparelhada para falar a linguagem da ICT. A competência da ICT não substitui a da empresa. Pode, no máximo, prestar serviços pontuais (não é seu papel)</a:t>
            </a:r>
          </a:p>
          <a:p>
            <a:r>
              <a:rPr lang="pt-BR" dirty="0" smtClean="0"/>
              <a:t>Os casos de insucesso são muitos</a:t>
            </a:r>
          </a:p>
          <a:p>
            <a:r>
              <a:rPr lang="pt-BR" dirty="0" smtClean="0"/>
              <a:t>Os poucos casos de sucesso são aqueles em que há parceria:</a:t>
            </a:r>
          </a:p>
          <a:p>
            <a:pPr lvl="1"/>
            <a:r>
              <a:rPr lang="pt-BR" dirty="0" smtClean="0"/>
              <a:t>Grandes empresas tecnologicamente capazes de cooperar num projeto de P&amp;D. Ex.: Petrobras/CENPES</a:t>
            </a:r>
          </a:p>
          <a:p>
            <a:pPr lvl="1"/>
            <a:r>
              <a:rPr lang="pt-BR" dirty="0" err="1" smtClean="0"/>
              <a:t>EBTs</a:t>
            </a:r>
            <a:r>
              <a:rPr lang="pt-BR" dirty="0" smtClean="0"/>
              <a:t> ou spin-</a:t>
            </a:r>
            <a:r>
              <a:rPr lang="pt-BR" dirty="0" err="1" smtClean="0"/>
              <a:t>offs</a:t>
            </a:r>
            <a:r>
              <a:rPr lang="pt-BR" dirty="0" smtClean="0"/>
              <a:t> da universidade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9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BR" dirty="0" smtClean="0"/>
              <a:t>A Interação é Útil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006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Útil para a universidade que expõe seus docentes e discentes a situações reais e eventualmente vê seu conhecimento traduzido em soluções</a:t>
            </a:r>
          </a:p>
          <a:p>
            <a:r>
              <a:rPr lang="pt-BR" dirty="0"/>
              <a:t>Útil para a empresa que se beneficia transformando o conhecimento do meio acadêmico em negócio</a:t>
            </a:r>
          </a:p>
          <a:p>
            <a:r>
              <a:rPr lang="pt-BR" dirty="0" smtClean="0"/>
              <a:t>Útil para a empresa que se capacita nesse processo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Essa capacitação de uma organização é a universidade empreendedora cumprindo sua terceira missão: graduar organizações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47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040760" cy="160858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t-BR" dirty="0" smtClean="0"/>
              <a:t>Joel Weisz</a:t>
            </a:r>
          </a:p>
          <a:p>
            <a:pPr algn="r"/>
            <a:r>
              <a:rPr lang="pt-BR" dirty="0" smtClean="0"/>
              <a:t>Cognética Ltda.</a:t>
            </a:r>
          </a:p>
          <a:p>
            <a:pPr algn="r"/>
            <a:r>
              <a:rPr lang="pt-BR" dirty="0" smtClean="0"/>
              <a:t>jweisz@globo.com</a:t>
            </a:r>
            <a:endParaRPr lang="pt-B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cognética</a:t>
            </a:r>
          </a:p>
        </p:txBody>
      </p:sp>
    </p:spTree>
    <p:extLst>
      <p:ext uri="{BB962C8B-B14F-4D97-AF65-F5344CB8AC3E}">
        <p14:creationId xmlns:p14="http://schemas.microsoft.com/office/powerpoint/2010/main" val="5804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Reflexão sobre a Universidade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Que cara terá a universidade do século XXI?</a:t>
            </a:r>
          </a:p>
          <a:p>
            <a:r>
              <a:rPr lang="pt-BR" dirty="0" smtClean="0"/>
              <a:t>Num mundo conectado, mudou a cara do</a:t>
            </a:r>
          </a:p>
          <a:p>
            <a:pPr lvl="1"/>
            <a:r>
              <a:rPr lang="pt-BR" dirty="0" smtClean="0"/>
              <a:t>Sistema bancário</a:t>
            </a:r>
          </a:p>
          <a:p>
            <a:pPr lvl="1"/>
            <a:r>
              <a:rPr lang="pt-BR" dirty="0" smtClean="0"/>
              <a:t>Telecomunicações</a:t>
            </a:r>
          </a:p>
          <a:p>
            <a:pPr lvl="1"/>
            <a:r>
              <a:rPr lang="pt-BR" dirty="0" smtClean="0"/>
              <a:t>Lazer (TV, cinema)</a:t>
            </a:r>
          </a:p>
          <a:p>
            <a:pPr lvl="1"/>
            <a:r>
              <a:rPr lang="pt-BR" dirty="0" smtClean="0"/>
              <a:t>Tráfego</a:t>
            </a:r>
          </a:p>
          <a:p>
            <a:r>
              <a:rPr lang="pt-BR" dirty="0" smtClean="0"/>
              <a:t>Universidade:</a:t>
            </a:r>
          </a:p>
          <a:p>
            <a:pPr lvl="1"/>
            <a:r>
              <a:rPr lang="pt-BR" dirty="0" smtClean="0"/>
              <a:t>O que já mudou?</a:t>
            </a:r>
          </a:p>
          <a:p>
            <a:pPr lvl="1"/>
            <a:r>
              <a:rPr lang="pt-BR" dirty="0" smtClean="0"/>
              <a:t>O que ainda vai mudar?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 do Momento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TH: 3ª missão da universidade</a:t>
            </a:r>
          </a:p>
          <a:p>
            <a:pPr lvl="1"/>
            <a:r>
              <a:rPr lang="pt-BR" dirty="0" smtClean="0"/>
              <a:t>Ensino</a:t>
            </a:r>
          </a:p>
          <a:p>
            <a:pPr lvl="1"/>
            <a:r>
              <a:rPr lang="pt-BR" dirty="0" smtClean="0"/>
              <a:t>P&amp;D: ampliar fronteiras do conhecimento</a:t>
            </a:r>
          </a:p>
          <a:p>
            <a:pPr lvl="1"/>
            <a:r>
              <a:rPr lang="pt-BR" b="1" dirty="0" smtClean="0"/>
              <a:t>Universidade empreendedora:</a:t>
            </a:r>
            <a:r>
              <a:rPr lang="pt-BR" dirty="0" smtClean="0"/>
              <a:t> tema de hoje</a:t>
            </a:r>
          </a:p>
          <a:p>
            <a:r>
              <a:rPr lang="pt-BR" dirty="0" smtClean="0"/>
              <a:t>Quem inova? Resp.: empresas</a:t>
            </a:r>
          </a:p>
          <a:p>
            <a:r>
              <a:rPr lang="pt-BR" dirty="0" smtClean="0"/>
              <a:t>Onde entra a universidade?</a:t>
            </a:r>
          </a:p>
          <a:p>
            <a:pPr lvl="1"/>
            <a:r>
              <a:rPr lang="pt-BR" dirty="0" smtClean="0"/>
              <a:t>Transferência </a:t>
            </a:r>
            <a:r>
              <a:rPr lang="pt-BR" dirty="0" smtClean="0"/>
              <a:t>tecnológica</a:t>
            </a:r>
          </a:p>
          <a:p>
            <a:r>
              <a:rPr lang="pt-BR" dirty="0" smtClean="0"/>
              <a:t>TH: interações complexas entre </a:t>
            </a:r>
            <a:r>
              <a:rPr lang="pt-BR" u="sng" dirty="0" smtClean="0"/>
              <a:t>Universidade</a:t>
            </a:r>
            <a:r>
              <a:rPr lang="pt-BR" dirty="0" smtClean="0"/>
              <a:t>, </a:t>
            </a:r>
            <a:r>
              <a:rPr lang="pt-BR" u="sng" dirty="0" smtClean="0"/>
              <a:t>Estado</a:t>
            </a:r>
            <a:r>
              <a:rPr lang="pt-BR" dirty="0" smtClean="0"/>
              <a:t> e </a:t>
            </a:r>
            <a:r>
              <a:rPr lang="pt-BR" u="sng" dirty="0" smtClean="0"/>
              <a:t>Empresas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4225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 Tecnológica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FORMATOS:</a:t>
            </a:r>
          </a:p>
          <a:p>
            <a:r>
              <a:rPr lang="pt-BR" dirty="0" smtClean="0"/>
              <a:t>Contratação da ICT por empresa para solução pontual</a:t>
            </a:r>
          </a:p>
          <a:p>
            <a:r>
              <a:rPr lang="pt-BR" dirty="0" smtClean="0"/>
              <a:t>Incubação: Startups, Spin-</a:t>
            </a:r>
            <a:r>
              <a:rPr lang="pt-BR" dirty="0" err="1" smtClean="0"/>
              <a:t>offs</a:t>
            </a:r>
            <a:r>
              <a:rPr lang="pt-BR" dirty="0" smtClean="0"/>
              <a:t>, EBT</a:t>
            </a:r>
          </a:p>
          <a:p>
            <a:pPr lvl="1"/>
            <a:r>
              <a:rPr lang="pt-BR" dirty="0" smtClean="0"/>
              <a:t>Triple </a:t>
            </a:r>
            <a:r>
              <a:rPr lang="pt-BR" dirty="0" err="1" smtClean="0"/>
              <a:t>Helix</a:t>
            </a:r>
            <a:r>
              <a:rPr lang="pt-BR" dirty="0" smtClean="0"/>
              <a:t>: universidade empreendedora graduando organizações</a:t>
            </a:r>
          </a:p>
          <a:p>
            <a:r>
              <a:rPr lang="pt-BR" dirty="0" smtClean="0"/>
              <a:t>Parcerias universidade – empresa:</a:t>
            </a:r>
          </a:p>
          <a:p>
            <a:pPr lvl="1"/>
            <a:r>
              <a:rPr lang="pt-BR" dirty="0" smtClean="0"/>
              <a:t>Cooperação de longo prazo</a:t>
            </a:r>
          </a:p>
          <a:p>
            <a:pPr lvl="1"/>
            <a:r>
              <a:rPr lang="pt-BR" dirty="0" smtClean="0"/>
              <a:t>Redes cooperativas de inovação </a:t>
            </a:r>
            <a:r>
              <a:rPr lang="pt-BR" dirty="0" smtClean="0"/>
              <a:t>tecnológica   ou Redes Temáticas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6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brasileira de 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CONSTATAÇÕES:</a:t>
            </a:r>
          </a:p>
          <a:p>
            <a:r>
              <a:rPr lang="pt-BR" dirty="0" smtClean="0"/>
              <a:t>Produção científica no ambiente acadêmico brasileiro é alta</a:t>
            </a:r>
          </a:p>
          <a:p>
            <a:r>
              <a:rPr lang="pt-BR" dirty="0" smtClean="0"/>
              <a:t>Indicadores de geração de tecnologia no meio empresarial é baixa. Ex. nº de patentes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=&gt;</a:t>
            </a:r>
            <a:r>
              <a:rPr lang="pt-BR" dirty="0" smtClean="0"/>
              <a:t> </a:t>
            </a:r>
            <a:r>
              <a:rPr lang="pt-BR" dirty="0" smtClean="0"/>
              <a:t>transferir tecnologia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brasileira de 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Sucessivas políticas industriais propuseram transferência de tecnologia:</a:t>
            </a:r>
          </a:p>
          <a:p>
            <a:r>
              <a:rPr lang="pt-BR" dirty="0" smtClean="0"/>
              <a:t>PPA 2000 – 2003</a:t>
            </a:r>
          </a:p>
          <a:p>
            <a:r>
              <a:rPr lang="pt-BR" dirty="0" smtClean="0"/>
              <a:t>PITCE 2004 - 2007</a:t>
            </a:r>
          </a:p>
          <a:p>
            <a:r>
              <a:rPr lang="pt-BR" dirty="0" smtClean="0"/>
              <a:t>PDP 2008 – 2010</a:t>
            </a:r>
          </a:p>
          <a:p>
            <a:r>
              <a:rPr lang="pt-BR" dirty="0" smtClean="0"/>
              <a:t>Plano Brasil Maior 2011 - 2014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1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22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Visão prevalente no poder público no séc. 21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BRASIL</a:t>
            </a:r>
          </a:p>
          <a:p>
            <a:r>
              <a:rPr lang="pt-BR" dirty="0" smtClean="0"/>
              <a:t>O conhecimento e, portanto, a tecnologia está nas universidades e institutos de pesquisa</a:t>
            </a:r>
          </a:p>
          <a:p>
            <a:r>
              <a:rPr lang="pt-BR" dirty="0" smtClean="0"/>
              <a:t>As empresas geram pouca tecnologia</a:t>
            </a:r>
          </a:p>
          <a:p>
            <a:r>
              <a:rPr lang="pt-BR" dirty="0" smtClean="0"/>
              <a:t>Consequentemente, inovam pouco</a:t>
            </a:r>
          </a:p>
          <a:p>
            <a:r>
              <a:rPr lang="pt-BR" dirty="0" smtClean="0"/>
              <a:t>Logo (Livro Verde e Livro Branco):</a:t>
            </a:r>
          </a:p>
          <a:p>
            <a:pPr lvl="1"/>
            <a:r>
              <a:rPr lang="pt-BR" b="1" dirty="0" smtClean="0"/>
              <a:t>Transferência de tecnologia:</a:t>
            </a:r>
            <a:r>
              <a:rPr lang="pt-BR" dirty="0" smtClean="0"/>
              <a:t> transferir tecnologia das universidades e institutos de pesquisa para atividades produtivas -&gt; inovação tecnológica</a:t>
            </a:r>
          </a:p>
          <a:p>
            <a:pPr lvl="1"/>
            <a:r>
              <a:rPr lang="pt-BR" dirty="0" smtClean="0"/>
              <a:t>Fortalecer as </a:t>
            </a:r>
            <a:r>
              <a:rPr lang="pt-BR" dirty="0" err="1" smtClean="0"/>
              <a:t>MPEs</a:t>
            </a:r>
            <a:endParaRPr lang="pt-BR" dirty="0" smtClean="0"/>
          </a:p>
          <a:p>
            <a:pPr lvl="1"/>
            <a:r>
              <a:rPr lang="pt-BR" b="1" dirty="0" err="1" smtClean="0"/>
              <a:t>Start-ups</a:t>
            </a:r>
            <a:r>
              <a:rPr lang="pt-BR" b="1" dirty="0" smtClean="0"/>
              <a:t>:</a:t>
            </a:r>
            <a:r>
              <a:rPr lang="pt-BR" dirty="0" smtClean="0"/>
              <a:t> Empresas Emergentes de Base Tecnológica como destinatárias do conhecimento gerado nas universidades e institutos de pesquisas: RBSO (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Based</a:t>
            </a:r>
            <a:r>
              <a:rPr lang="pt-BR" dirty="0" smtClean="0"/>
              <a:t> Spin-</a:t>
            </a:r>
            <a:r>
              <a:rPr lang="pt-BR" dirty="0" err="1" smtClean="0"/>
              <a:t>offs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Essa visão do poder público é um desafio para a universidade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3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Reflexos dessa visão para Universidade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t-BR" dirty="0" smtClean="0"/>
              <a:t>Recursos ANP</a:t>
            </a:r>
          </a:p>
          <a:p>
            <a:r>
              <a:rPr lang="pt-BR" dirty="0" smtClean="0"/>
              <a:t>Recursos ANEEL</a:t>
            </a:r>
          </a:p>
          <a:p>
            <a:r>
              <a:rPr lang="pt-BR" dirty="0" smtClean="0"/>
              <a:t>Fundos setoriais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4020243" y="821903"/>
            <a:ext cx="504056" cy="1728192"/>
          </a:xfrm>
          <a:prstGeom prst="rightBrac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756111" y="146923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Carrearam recursos para </a:t>
            </a:r>
            <a:r>
              <a:rPr lang="pt-BR" sz="2400" dirty="0" err="1" smtClean="0"/>
              <a:t>ICTs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08007"/>
              </p:ext>
            </p:extLst>
          </p:nvPr>
        </p:nvGraphicFramePr>
        <p:xfrm>
          <a:off x="1407739" y="2708920"/>
          <a:ext cx="6696744" cy="3651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196"/>
                <a:gridCol w="2173196"/>
                <a:gridCol w="1656184"/>
                <a:gridCol w="1512168"/>
              </a:tblGrid>
              <a:tr h="3600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P&amp;D Petróleo em </a:t>
                      </a:r>
                      <a:r>
                        <a:rPr lang="pt-BR" sz="1800" dirty="0" err="1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ICTs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ANO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Investimentos em projetos nas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ICTs</a:t>
                      </a:r>
                      <a:r>
                        <a:rPr lang="pt-BR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(*)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Fundo setorial CT‑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Petro</a:t>
                      </a:r>
                      <a:r>
                        <a:rPr lang="pt-BR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(**)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ICTs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 (soma)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R$ * 10</a:t>
                      </a:r>
                      <a:r>
                        <a:rPr lang="pt-BR" sz="1800" baseline="30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R$ * 10</a:t>
                      </a:r>
                      <a:r>
                        <a:rPr lang="pt-BR" sz="1800" baseline="30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R$ * 10</a:t>
                      </a:r>
                      <a:r>
                        <a:rPr lang="pt-BR" sz="1800" baseline="30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2005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158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232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2006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448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494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2007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367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476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2008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483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564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2009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575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627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2010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522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580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2011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555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579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2012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817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847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Mincho"/>
                          <a:cs typeface="Arial"/>
                        </a:rPr>
                        <a:t>2013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541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pt-BR" sz="18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572</a:t>
                      </a:r>
                      <a:endParaRPr lang="pt-BR" sz="18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547664" y="6412686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Fontes: (*) ANP;  (**) MCTI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378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para as universidades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sempre estiveram em condições de absorver esses montantes</a:t>
            </a:r>
          </a:p>
          <a:p>
            <a:r>
              <a:rPr lang="pt-BR" dirty="0" smtClean="0"/>
              <a:t>Por isso, Petrobras negociou com a ANP para, inicialmente, investir em:</a:t>
            </a:r>
          </a:p>
          <a:p>
            <a:pPr lvl="1"/>
            <a:r>
              <a:rPr lang="pt-BR" dirty="0"/>
              <a:t>I</a:t>
            </a:r>
            <a:r>
              <a:rPr lang="pt-BR" dirty="0" smtClean="0"/>
              <a:t>nfraestrutura de P&amp;D</a:t>
            </a:r>
          </a:p>
          <a:p>
            <a:pPr lvl="1"/>
            <a:r>
              <a:rPr lang="pt-BR" dirty="0" smtClean="0"/>
              <a:t>Capacitação de recursos humanos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7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871</Words>
  <Application>Microsoft Office PowerPoint</Application>
  <PresentationFormat>Apresentação na tela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CIÊNCIA, TECNOLOGIA E INOVAÇÃO Desafios e Perspectivas</vt:lpstr>
      <vt:lpstr>Uma Reflexão sobre a Universidade</vt:lpstr>
      <vt:lpstr>Tema do Momento</vt:lpstr>
      <vt:lpstr>Transferência Tecnológica</vt:lpstr>
      <vt:lpstr>Política brasileira de inovação</vt:lpstr>
      <vt:lpstr>Política brasileira de inovação</vt:lpstr>
      <vt:lpstr>Visão prevalente no poder público no séc. 21</vt:lpstr>
      <vt:lpstr>Reflexos dessa visão para Universidade</vt:lpstr>
      <vt:lpstr>Impacto para as universidades</vt:lpstr>
      <vt:lpstr>Formas de Transferência Tecnológica</vt:lpstr>
      <vt:lpstr>Formas de Transferência Tecnológica</vt:lpstr>
      <vt:lpstr>Formas de Transferência Tecnológica</vt:lpstr>
      <vt:lpstr>Fatores de Sucesso na Interação</vt:lpstr>
      <vt:lpstr>Fatores de Sucesso na Interação</vt:lpstr>
      <vt:lpstr>A Interação é Útil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 Inovação</dc:title>
  <dc:creator>JOEL</dc:creator>
  <cp:lastModifiedBy>JOEL</cp:lastModifiedBy>
  <cp:revision>30</cp:revision>
  <dcterms:created xsi:type="dcterms:W3CDTF">2015-05-26T20:25:02Z</dcterms:created>
  <dcterms:modified xsi:type="dcterms:W3CDTF">2015-05-27T20:19:20Z</dcterms:modified>
</cp:coreProperties>
</file>