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76" r:id="rId4"/>
    <p:sldMasterId id="2147483681" r:id="rId5"/>
  </p:sldMasterIdLst>
  <p:notesMasterIdLst>
    <p:notesMasterId r:id="rId65"/>
  </p:notesMasterIdLst>
  <p:sldIdLst>
    <p:sldId id="260" r:id="rId6"/>
    <p:sldId id="261" r:id="rId7"/>
    <p:sldId id="288" r:id="rId8"/>
    <p:sldId id="290" r:id="rId9"/>
    <p:sldId id="291" r:id="rId10"/>
    <p:sldId id="295" r:id="rId11"/>
    <p:sldId id="303" r:id="rId12"/>
    <p:sldId id="304" r:id="rId13"/>
    <p:sldId id="305" r:id="rId14"/>
    <p:sldId id="306" r:id="rId15"/>
    <p:sldId id="308" r:id="rId16"/>
    <p:sldId id="309" r:id="rId17"/>
    <p:sldId id="314" r:id="rId18"/>
    <p:sldId id="316" r:id="rId19"/>
    <p:sldId id="354" r:id="rId20"/>
    <p:sldId id="355" r:id="rId21"/>
    <p:sldId id="353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5" r:id="rId50"/>
    <p:sldId id="344" r:id="rId51"/>
    <p:sldId id="352" r:id="rId52"/>
    <p:sldId id="346" r:id="rId53"/>
    <p:sldId id="347" r:id="rId54"/>
    <p:sldId id="348" r:id="rId55"/>
    <p:sldId id="356" r:id="rId56"/>
    <p:sldId id="349" r:id="rId57"/>
    <p:sldId id="350" r:id="rId58"/>
    <p:sldId id="259" r:id="rId59"/>
    <p:sldId id="301" r:id="rId60"/>
    <p:sldId id="310" r:id="rId61"/>
    <p:sldId id="311" r:id="rId62"/>
    <p:sldId id="312" r:id="rId63"/>
    <p:sldId id="315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9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laudio.cornelio\Desktop\Estat&#237;sticas%20OUT-13\Entregar\CAFe_Estat&#237;sticas_10_Out2013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rnp.local\df\SD\Servi&#231;os\CAFe\Estat&#237;sticas\2014\CAFe_Estat&#237;sticas_02_Fev2014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ABRUEM x RNP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1"/>
              <c:pt idx="0">
                <c:v>RNP</c:v>
              </c:pt>
            </c:strLit>
          </c:cat>
          <c:val>
            <c:numRef>
              <c:f>Plan1!$J$4:$K$4</c:f>
              <c:numCache>
                <c:formatCode>General</c:formatCode>
                <c:ptCount val="2"/>
                <c:pt idx="0">
                  <c:v>38</c:v>
                </c:pt>
                <c:pt idx="1">
                  <c:v>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37296"/>
        <c:axId val="135737856"/>
      </c:lineChart>
      <c:catAx>
        <c:axId val="13573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pt-BR"/>
          </a:p>
        </c:txPr>
        <c:crossAx val="135737856"/>
        <c:crosses val="autoZero"/>
        <c:auto val="1"/>
        <c:lblAlgn val="ctr"/>
        <c:lblOffset val="100"/>
        <c:noMultiLvlLbl val="0"/>
      </c:catAx>
      <c:valAx>
        <c:axId val="13573785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[un.]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357372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'Instituições aderidas'!$J$6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'Instituições aderidas'!$K$3:$AI$3</c:f>
              <c:strCache>
                <c:ptCount val="12"/>
                <c:pt idx="0">
                  <c:v>mar/13</c:v>
                </c:pt>
                <c:pt idx="1">
                  <c:v>abr/13</c:v>
                </c:pt>
                <c:pt idx="2">
                  <c:v>mai/13</c:v>
                </c:pt>
                <c:pt idx="3">
                  <c:v>jun/13</c:v>
                </c:pt>
                <c:pt idx="4">
                  <c:v>jul/13</c:v>
                </c:pt>
                <c:pt idx="5">
                  <c:v>ago/13</c:v>
                </c:pt>
                <c:pt idx="6">
                  <c:v>set/13</c:v>
                </c:pt>
                <c:pt idx="7">
                  <c:v>out/13</c:v>
                </c:pt>
                <c:pt idx="8">
                  <c:v>nov/13</c:v>
                </c:pt>
                <c:pt idx="9">
                  <c:v>dez/13</c:v>
                </c:pt>
                <c:pt idx="10">
                  <c:v>jan/14</c:v>
                </c:pt>
                <c:pt idx="11">
                  <c:v>fev/14</c:v>
                </c:pt>
              </c:strCache>
            </c:strRef>
          </c:cat>
          <c:val>
            <c:numRef>
              <c:f>'Instituições aderidas'!$K$4:$AI$4</c:f>
              <c:numCache>
                <c:formatCode>0</c:formatCode>
                <c:ptCount val="12"/>
                <c:pt idx="0">
                  <c:v>42</c:v>
                </c:pt>
                <c:pt idx="1">
                  <c:v>42</c:v>
                </c:pt>
                <c:pt idx="2">
                  <c:v>43</c:v>
                </c:pt>
                <c:pt idx="3">
                  <c:v>44</c:v>
                </c:pt>
                <c:pt idx="4">
                  <c:v>46</c:v>
                </c:pt>
                <c:pt idx="5">
                  <c:v>46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56</c:v>
                </c:pt>
                <c:pt idx="10">
                  <c:v>60</c:v>
                </c:pt>
                <c:pt idx="11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740096"/>
        <c:axId val="135740656"/>
      </c:lineChart>
      <c:catAx>
        <c:axId val="135740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740656"/>
        <c:crosses val="autoZero"/>
        <c:auto val="1"/>
        <c:lblAlgn val="ctr"/>
        <c:lblOffset val="100"/>
        <c:noMultiLvlLbl val="0"/>
      </c:catAx>
      <c:valAx>
        <c:axId val="13574065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[un.]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7400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ABRUEM x Gestão de Identidade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1"/>
              <c:pt idx="0">
                <c:v>CAFe</c:v>
              </c:pt>
            </c:strLit>
          </c:cat>
          <c:val>
            <c:numRef>
              <c:f>Plan1!$J$7:$K$7</c:f>
              <c:numCache>
                <c:formatCode>General</c:formatCode>
                <c:ptCount val="2"/>
                <c:pt idx="0">
                  <c:v>18</c:v>
                </c:pt>
                <c:pt idx="1">
                  <c:v>24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99929-75CA-4CE9-BE2C-A4786F261164}" type="datetimeFigureOut">
              <a:rPr lang="pt-BR" smtClean="0"/>
              <a:t>09/05/2014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F17FD-CD63-4F79-BA56-03786CC91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41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85FD764E-C543-4083-912A-E017A981BAD4}" type="slidenum">
              <a:rPr lang="pt-BR" sz="1100" i="0">
                <a:latin typeface="Times New Roman" pitchFamily="18" charset="0"/>
              </a:rPr>
              <a:pPr>
                <a:defRPr/>
              </a:pPr>
              <a:t>3</a:t>
            </a:fld>
            <a:endParaRPr lang="pt-BR" sz="1100" i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8237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. 41 Universidades Estaduais filiadas à ABRUEM</a:t>
            </a:r>
          </a:p>
          <a:p>
            <a:r>
              <a:rPr lang="pt-BR" dirty="0" smtClean="0"/>
              <a:t>. </a:t>
            </a:r>
            <a:r>
              <a:rPr lang="pt-BR" dirty="0" err="1" smtClean="0"/>
              <a:t>eduroam</a:t>
            </a:r>
            <a:r>
              <a:rPr lang="pt-BR" baseline="0" dirty="0" smtClean="0"/>
              <a:t> com 28 clientes</a:t>
            </a:r>
          </a:p>
          <a:p>
            <a:r>
              <a:rPr lang="pt-BR" baseline="0" dirty="0" smtClean="0"/>
              <a:t>. 4 clientes da ABRUEM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FE5A-FA99-41EE-8B87-DE3DDC8383CC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324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FE5A-FA99-41EE-8B87-DE3DDC8383CC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772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8E8285CD-A8A5-4BE0-8C74-7DD6950F975C}" type="slidenum">
              <a:rPr lang="pt-BR" sz="1100" i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55</a:t>
            </a:fld>
            <a:endParaRPr lang="pt-BR" sz="11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3123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8E8285CD-A8A5-4BE0-8C74-7DD6950F975C}" type="slidenum">
              <a:rPr lang="pt-BR" sz="1100" i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56</a:t>
            </a:fld>
            <a:endParaRPr lang="pt-BR" sz="11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0380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8E8285CD-A8A5-4BE0-8C74-7DD6950F975C}" type="slidenum">
              <a:rPr lang="pt-BR" sz="1100" i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57</a:t>
            </a:fld>
            <a:endParaRPr lang="pt-BR" sz="11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2154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8E8285CD-A8A5-4BE0-8C74-7DD6950F975C}" type="slidenum">
              <a:rPr lang="pt-BR" sz="1100" i="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58</a:t>
            </a:fld>
            <a:endParaRPr lang="pt-BR" sz="11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558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154CD52F-5CE8-469A-B3B2-4FE13E83F184}" type="slidenum">
              <a:rPr lang="pt-BR" sz="1100" i="0">
                <a:latin typeface="Times New Roman" pitchFamily="18" charset="0"/>
              </a:rPr>
              <a:pPr>
                <a:defRPr/>
              </a:pPr>
              <a:t>4</a:t>
            </a:fld>
            <a:endParaRPr lang="pt-BR" sz="1100" i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963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58B9EE52-5AEA-407C-B716-6A9956ABEE7A}" type="slidenum">
              <a:rPr lang="pt-BR" sz="1100" i="0">
                <a:latin typeface="Times New Roman" pitchFamily="18" charset="0"/>
              </a:rPr>
              <a:pPr>
                <a:defRPr/>
              </a:pPr>
              <a:t>5</a:t>
            </a:fld>
            <a:endParaRPr lang="pt-BR" sz="1100" i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5426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8E8285CD-A8A5-4BE0-8C74-7DD6950F975C}" type="slidenum">
              <a:rPr lang="pt-BR" sz="1100" i="0">
                <a:latin typeface="Times New Roman" pitchFamily="18" charset="0"/>
              </a:rPr>
              <a:pPr>
                <a:defRPr/>
              </a:pPr>
              <a:t>11</a:t>
            </a:fld>
            <a:endParaRPr lang="pt-BR" sz="1100" i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958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41152">
              <a:defRPr sz="2600" i="1"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algn="ctr" defTabSz="841152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E466AE58-AB66-42B7-AF26-C279A7572262}" type="slidenum">
              <a:rPr lang="pt-BR" sz="1100" i="0">
                <a:latin typeface="Times New Roman" pitchFamily="18" charset="0"/>
              </a:rPr>
              <a:pPr>
                <a:defRPr/>
              </a:pPr>
              <a:t>12</a:t>
            </a:fld>
            <a:endParaRPr lang="pt-BR" sz="1100" i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077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17FD-CD63-4F79-BA56-03786CC9193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741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17FD-CD63-4F79-BA56-03786CC9193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49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UFV (Universidade Federal de Viçosa - MG)</a:t>
            </a:r>
          </a:p>
          <a:p>
            <a:r>
              <a:rPr lang="pt-BR" dirty="0" smtClean="0"/>
              <a:t>UFMG (Universidade Federal de Minas Gerais - MG)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CAPES (Coordenação de Aperfeiçoamento de Pessoal de Nível Superior – DF / MS)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FURG (Universidade Federal do Rio Grande – RS)</a:t>
            </a:r>
          </a:p>
          <a:p>
            <a:r>
              <a:rPr lang="pt-BR" dirty="0" smtClean="0"/>
              <a:t>UFSC (Universidade Federal de Santa Catarina - SC)</a:t>
            </a:r>
          </a:p>
          <a:p>
            <a:r>
              <a:rPr lang="pt-BR" dirty="0" smtClean="0"/>
              <a:t>UFPR (Universidade Federal do</a:t>
            </a:r>
            <a:r>
              <a:rPr lang="pt-BR" baseline="0" dirty="0" smtClean="0"/>
              <a:t> Paraná - PR)</a:t>
            </a:r>
            <a:endParaRPr lang="pt-BR" dirty="0" smtClean="0"/>
          </a:p>
          <a:p>
            <a:r>
              <a:rPr lang="pt-BR" dirty="0" smtClean="0"/>
              <a:t>UNIVASF (Universidade Federal do Vale do</a:t>
            </a:r>
            <a:r>
              <a:rPr lang="pt-BR" baseline="0" dirty="0" smtClean="0"/>
              <a:t> São Francisco - PE)</a:t>
            </a:r>
            <a:endParaRPr lang="pt-BR" dirty="0" smtClean="0"/>
          </a:p>
          <a:p>
            <a:r>
              <a:rPr lang="pt-BR" dirty="0" smtClean="0"/>
              <a:t>UFRGS (Universidade Federal do Rio Grande do</a:t>
            </a:r>
            <a:r>
              <a:rPr lang="pt-BR" baseline="0" dirty="0" smtClean="0"/>
              <a:t> Sul - RS)</a:t>
            </a:r>
            <a:r>
              <a:rPr lang="pt-BR" dirty="0" smtClean="0"/>
              <a:t> </a:t>
            </a:r>
          </a:p>
          <a:p>
            <a:r>
              <a:rPr lang="pt-BR" dirty="0" smtClean="0"/>
              <a:t>UFPA (Universidade Federal do</a:t>
            </a:r>
            <a:r>
              <a:rPr lang="pt-BR" baseline="0" dirty="0" smtClean="0"/>
              <a:t> Pará - PA)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UFSC – </a:t>
            </a:r>
            <a:r>
              <a:rPr lang="pt-BR" dirty="0" err="1" smtClean="0"/>
              <a:t>incluida</a:t>
            </a:r>
            <a:r>
              <a:rPr lang="pt-BR" dirty="0" smtClean="0"/>
              <a:t> em</a:t>
            </a:r>
            <a:r>
              <a:rPr lang="pt-BR" baseline="0" dirty="0" smtClean="0"/>
              <a:t> 27/07/2010</a:t>
            </a:r>
          </a:p>
          <a:p>
            <a:r>
              <a:rPr lang="pt-BR" baseline="0" dirty="0" smtClean="0"/>
              <a:t>UFMG - </a:t>
            </a:r>
            <a:r>
              <a:rPr lang="pt-BR" dirty="0" err="1" smtClean="0"/>
              <a:t>incluida</a:t>
            </a:r>
            <a:r>
              <a:rPr lang="pt-BR" dirty="0" smtClean="0"/>
              <a:t> em</a:t>
            </a:r>
            <a:r>
              <a:rPr lang="pt-BR" baseline="0" dirty="0" smtClean="0"/>
              <a:t> 15/04/2010</a:t>
            </a:r>
          </a:p>
          <a:p>
            <a:r>
              <a:rPr lang="pt-BR" dirty="0" smtClean="0"/>
              <a:t>UFMS – Operante</a:t>
            </a:r>
          </a:p>
          <a:p>
            <a:r>
              <a:rPr lang="pt-BR" dirty="0" smtClean="0"/>
              <a:t>UFPA - </a:t>
            </a:r>
            <a:r>
              <a:rPr lang="pt-BR" dirty="0" err="1" smtClean="0"/>
              <a:t>incluida</a:t>
            </a:r>
            <a:r>
              <a:rPr lang="pt-BR" dirty="0" smtClean="0"/>
              <a:t> em</a:t>
            </a:r>
            <a:r>
              <a:rPr lang="pt-BR" baseline="0" dirty="0" smtClean="0"/>
              <a:t> 27/07/2010</a:t>
            </a:r>
          </a:p>
          <a:p>
            <a:r>
              <a:rPr lang="pt-BR" dirty="0" smtClean="0"/>
              <a:t>UFRGS - </a:t>
            </a:r>
            <a:r>
              <a:rPr lang="pt-BR" dirty="0" err="1" smtClean="0"/>
              <a:t>incluida</a:t>
            </a:r>
            <a:r>
              <a:rPr lang="pt-BR" dirty="0" smtClean="0"/>
              <a:t> em</a:t>
            </a:r>
            <a:r>
              <a:rPr lang="pt-BR" baseline="0" dirty="0" smtClean="0"/>
              <a:t> 05/04/2010</a:t>
            </a:r>
          </a:p>
          <a:p>
            <a:r>
              <a:rPr lang="pt-BR" baseline="0" dirty="0" smtClean="0"/>
              <a:t>UFV - </a:t>
            </a:r>
            <a:r>
              <a:rPr lang="pt-BR" dirty="0" err="1" smtClean="0"/>
              <a:t>incluida</a:t>
            </a:r>
            <a:r>
              <a:rPr lang="pt-BR" dirty="0" smtClean="0"/>
              <a:t> em</a:t>
            </a:r>
            <a:r>
              <a:rPr lang="pt-BR" baseline="0" dirty="0" smtClean="0"/>
              <a:t> 15/04/2010</a:t>
            </a:r>
          </a:p>
          <a:p>
            <a:r>
              <a:rPr lang="pt-BR" baseline="0" dirty="0" err="1" smtClean="0"/>
              <a:t>Cefet</a:t>
            </a:r>
            <a:r>
              <a:rPr lang="pt-BR" baseline="0" dirty="0" smtClean="0"/>
              <a:t>-MG – Parada</a:t>
            </a:r>
          </a:p>
          <a:p>
            <a:r>
              <a:rPr lang="pt-BR" baseline="0" dirty="0" smtClean="0"/>
              <a:t>UFC – Parado</a:t>
            </a:r>
          </a:p>
          <a:p>
            <a:r>
              <a:rPr lang="pt-BR" baseline="0" dirty="0" smtClean="0"/>
              <a:t>UNIVASF - </a:t>
            </a:r>
            <a:r>
              <a:rPr lang="pt-BR" dirty="0" err="1" smtClean="0"/>
              <a:t>incluida</a:t>
            </a:r>
            <a:r>
              <a:rPr lang="pt-BR" dirty="0" smtClean="0"/>
              <a:t> em</a:t>
            </a:r>
            <a:r>
              <a:rPr lang="pt-BR" baseline="0" dirty="0" smtClean="0"/>
              <a:t> 08/12/2009</a:t>
            </a:r>
          </a:p>
          <a:p>
            <a:r>
              <a:rPr lang="pt-BR" baseline="0" dirty="0" smtClean="0"/>
              <a:t>UFF – Parado</a:t>
            </a: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9C966-948F-4ACF-8A19-B8913D325604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205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. 41 Universidades Estaduais filiadas à ABRUEM</a:t>
            </a:r>
          </a:p>
          <a:p>
            <a:r>
              <a:rPr lang="pt-BR" dirty="0" smtClean="0"/>
              <a:t>. </a:t>
            </a:r>
            <a:r>
              <a:rPr lang="pt-BR" dirty="0" err="1" smtClean="0"/>
              <a:t>CAFe</a:t>
            </a:r>
            <a:r>
              <a:rPr lang="pt-BR" baseline="0" dirty="0" smtClean="0"/>
              <a:t> com 65 clientes</a:t>
            </a:r>
          </a:p>
          <a:p>
            <a:r>
              <a:rPr lang="pt-BR" baseline="0" dirty="0" smtClean="0"/>
              <a:t>. 11 clientes da ABRUEM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FE5A-FA99-41EE-8B87-DE3DDC8383CC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96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4932040" y="1052736"/>
            <a:ext cx="3600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pt-BR" dirty="0" smtClean="0"/>
              <a:t>Clique título mestre</a:t>
            </a:r>
            <a:br>
              <a:rPr lang="pt-BR" dirty="0" smtClean="0"/>
            </a:br>
            <a:r>
              <a:rPr lang="pt-BR" dirty="0" smtClean="0"/>
              <a:t>com 2 linhas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4942385" y="2132856"/>
            <a:ext cx="3158008" cy="1161256"/>
          </a:xfrm>
          <a:prstGeom prst="rect">
            <a:avLst/>
          </a:prstGeom>
        </p:spPr>
        <p:txBody>
          <a:bodyPr/>
          <a:lstStyle>
            <a:lvl1pPr marL="0" indent="0" algn="l">
              <a:defRPr sz="2000">
                <a:solidFill>
                  <a:schemeClr val="tx1"/>
                </a:solidFill>
                <a:latin typeface="Helvetica" pitchFamily="34" charset="0"/>
              </a:defRPr>
            </a:lvl1pPr>
            <a:lvl3pPr>
              <a:buNone/>
              <a:defRPr/>
            </a:lvl3pPr>
          </a:lstStyle>
          <a:p>
            <a:pPr lvl="0"/>
            <a:r>
              <a:rPr lang="pt-BR" dirty="0" smtClean="0"/>
              <a:t>Subtítulo aqui</a:t>
            </a:r>
          </a:p>
          <a:p>
            <a:pPr lvl="2"/>
            <a:endParaRPr lang="pt-BR" dirty="0"/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12" hasCustomPrompt="1"/>
          </p:nvPr>
        </p:nvSpPr>
        <p:spPr>
          <a:xfrm>
            <a:off x="7452320" y="5589240"/>
            <a:ext cx="1223963" cy="431800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pt-BR" dirty="0" smtClean="0"/>
              <a:t>Mês e ano</a:t>
            </a:r>
            <a:endParaRPr lang="pt-BR" dirty="0"/>
          </a:p>
        </p:txBody>
      </p:sp>
      <p:pic>
        <p:nvPicPr>
          <p:cNvPr id="29" name="Imagem 28" descr="tod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39952" y="6219704"/>
            <a:ext cx="4536043" cy="3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0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9652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2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0965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31F0F5-9C7B-4BC7-94EB-2617A640359C}" type="datetime1">
              <a:rPr lang="pt-BR" smtClean="0"/>
              <a:t>09/05/2014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983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AFF7C9-CB79-4BEB-9BA8-2D037FFD171C}" type="datetime1">
              <a:rPr lang="pt-BR" smtClean="0"/>
              <a:t>09/05/2014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146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F04B88-A653-43D7-BC8D-7000029689E0}" type="datetime1">
              <a:rPr lang="pt-BR" smtClean="0"/>
              <a:t>09/05/2014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27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42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405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584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6102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4662264"/>
            <a:ext cx="7859216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título mestre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467544" y="5373216"/>
            <a:ext cx="5616575" cy="57626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pitchFamily="34" charset="0"/>
              </a:defRPr>
            </a:lvl1pPr>
            <a:lvl3pPr>
              <a:buNone/>
              <a:defRPr/>
            </a:lvl3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2"/>
            <a:endParaRPr lang="pt-BR" dirty="0"/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12" hasCustomPrompt="1"/>
          </p:nvPr>
        </p:nvSpPr>
        <p:spPr>
          <a:xfrm>
            <a:off x="7451725" y="6021388"/>
            <a:ext cx="1223963" cy="431800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pt-BR" dirty="0" smtClean="0"/>
              <a:t>Mês e ano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6732240" y="2015905"/>
            <a:ext cx="1482940" cy="1773135"/>
            <a:chOff x="6954712" y="2132856"/>
            <a:chExt cx="1260468" cy="1656184"/>
          </a:xfrm>
        </p:grpSpPr>
        <p:pic>
          <p:nvPicPr>
            <p:cNvPr id="11" name="Imagem 10" descr="marca_brasil_CMYK_CS3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954712" y="3415334"/>
              <a:ext cx="1260468" cy="373706"/>
            </a:xfrm>
            <a:prstGeom prst="rect">
              <a:avLst/>
            </a:prstGeom>
          </p:spPr>
        </p:pic>
        <p:pic>
          <p:nvPicPr>
            <p:cNvPr id="12" name="Imagem 11" descr="MCTI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322084" y="3009204"/>
              <a:ext cx="893096" cy="278697"/>
            </a:xfrm>
            <a:prstGeom prst="rect">
              <a:avLst/>
            </a:prstGeom>
          </p:spPr>
        </p:pic>
        <p:pic>
          <p:nvPicPr>
            <p:cNvPr id="13" name="Imagem 12" descr="MEC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68344" y="2708642"/>
              <a:ext cx="546836" cy="173130"/>
            </a:xfrm>
            <a:prstGeom prst="rect">
              <a:avLst/>
            </a:prstGeom>
          </p:spPr>
        </p:pic>
        <p:pic>
          <p:nvPicPr>
            <p:cNvPr id="14" name="Imagem 13" descr="MinC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668344" y="2132856"/>
              <a:ext cx="546836" cy="160461"/>
            </a:xfrm>
            <a:prstGeom prst="rect">
              <a:avLst/>
            </a:prstGeom>
          </p:spPr>
        </p:pic>
        <p:pic>
          <p:nvPicPr>
            <p:cNvPr id="15" name="Imagem 14" descr="MS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668344" y="2420749"/>
              <a:ext cx="546836" cy="160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040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898525"/>
            <a:ext cx="4316412" cy="558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898525"/>
            <a:ext cx="4316413" cy="558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833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87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537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38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92051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10769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173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239963" cy="64801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72250" cy="64801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498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6849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6548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-99391"/>
            <a:ext cx="6984776" cy="100811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2274" y="1124744"/>
            <a:ext cx="5896149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7902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9144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7772400" cy="7016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997075"/>
            <a:ext cx="7772400" cy="7016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5655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382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90283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34532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4620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995936" y="1196752"/>
            <a:ext cx="4534272" cy="1224136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971550" y="3789363"/>
            <a:ext cx="6192688" cy="8164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Nome do palestrante</a:t>
            </a:r>
          </a:p>
          <a:p>
            <a:r>
              <a:rPr lang="pt-BR" dirty="0" smtClean="0"/>
              <a:t>email@texto.com.br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653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617538"/>
            <a:ext cx="7197725" cy="53975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619250"/>
            <a:ext cx="7197725" cy="53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52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-99391"/>
            <a:ext cx="6984776" cy="100811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2274" y="1124744"/>
            <a:ext cx="5896149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346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1722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2046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0594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mplate-capa2-02.jpg"/>
          <p:cNvPicPr>
            <a:picLocks noChangeAspect="1"/>
          </p:cNvPicPr>
          <p:nvPr userDrawn="1"/>
        </p:nvPicPr>
        <p:blipFill>
          <a:blip r:embed="rId4" cstate="print"/>
          <a:srcRect l="5581" b="3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4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EB8015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DE38C-5380-482F-BF1E-D31648F452F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 descr="template-miolo-0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m 7" descr="marca_com_assinatura.jpg"/>
          <p:cNvPicPr>
            <a:picLocks noChangeAspect="1"/>
          </p:cNvPicPr>
          <p:nvPr userDrawn="1"/>
        </p:nvPicPr>
        <p:blipFill>
          <a:blip r:embed="rId4" cstate="print"/>
          <a:srcRect r="46719"/>
          <a:stretch>
            <a:fillRect/>
          </a:stretch>
        </p:blipFill>
        <p:spPr>
          <a:xfrm>
            <a:off x="7236296" y="6324419"/>
            <a:ext cx="720080" cy="4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mplate-verso-04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464401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6455664"/>
            <a:ext cx="9144000" cy="402336"/>
          </a:xfrm>
          <a:prstGeom prst="rect">
            <a:avLst/>
          </a:prstGeom>
          <a:solidFill>
            <a:srgbClr val="BFBFB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4" name="Imagem 13" descr="todos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139952" y="6219704"/>
            <a:ext cx="4536043" cy="3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6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DE38C-5380-482F-BF1E-D31648F452F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 descr="template-miolo-0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m 7" descr="marca_com_assinatura.jpg"/>
          <p:cNvPicPr>
            <a:picLocks noChangeAspect="1"/>
          </p:cNvPicPr>
          <p:nvPr userDrawn="1"/>
        </p:nvPicPr>
        <p:blipFill>
          <a:blip r:embed="rId14" cstate="print"/>
          <a:srcRect r="46719"/>
          <a:stretch>
            <a:fillRect/>
          </a:stretch>
        </p:blipFill>
        <p:spPr>
          <a:xfrm>
            <a:off x="7236296" y="6324419"/>
            <a:ext cx="720080" cy="4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0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8" descr="slide 3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98525"/>
            <a:ext cx="87852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srgbClr val="FF9E45"/>
              </a:solidFill>
              <a:cs typeface="Arial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802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0274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9E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9E4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9E4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9E4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9E4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9E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9E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9E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9E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23F8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68B1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27E0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22E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22E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22E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22E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22E64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.rnp.b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hyperlink" Target="portal.rnp.br/web/servicos/instituicoes-clientes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2.png"/><Relationship Id="rId18" Type="http://schemas.openxmlformats.org/officeDocument/2006/relationships/image" Target="../media/image23.png"/><Relationship Id="rId3" Type="http://schemas.openxmlformats.org/officeDocument/2006/relationships/image" Target="../media/image34.png"/><Relationship Id="rId21" Type="http://schemas.openxmlformats.org/officeDocument/2006/relationships/image" Target="../media/image48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2.png"/><Relationship Id="rId2" Type="http://schemas.openxmlformats.org/officeDocument/2006/relationships/image" Target="../media/image33.wmf"/><Relationship Id="rId16" Type="http://schemas.openxmlformats.org/officeDocument/2006/relationships/image" Target="../media/image45.png"/><Relationship Id="rId20" Type="http://schemas.openxmlformats.org/officeDocument/2006/relationships/hyperlink" Target="portal.rnp.br/web/servicos/servicos-disponiveis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atlases.muni.cz/en/index.html" TargetMode="External"/><Relationship Id="rId11" Type="http://schemas.openxmlformats.org/officeDocument/2006/relationships/image" Target="../media/image40.png"/><Relationship Id="rId24" Type="http://schemas.openxmlformats.org/officeDocument/2006/relationships/image" Target="../media/image51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23" Type="http://schemas.openxmlformats.org/officeDocument/2006/relationships/image" Target="../media/image50.png"/><Relationship Id="rId10" Type="http://schemas.openxmlformats.org/officeDocument/2006/relationships/image" Target="../media/image39.png"/><Relationship Id="rId19" Type="http://schemas.openxmlformats.org/officeDocument/2006/relationships/image" Target="../media/image47.jpe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://www.geant.net/pages/home.aspx" TargetMode="External"/><Relationship Id="rId7" Type="http://schemas.openxmlformats.org/officeDocument/2006/relationships/image" Target="../media/image55.jpeg"/><Relationship Id="rId2" Type="http://schemas.openxmlformats.org/officeDocument/2006/relationships/hyperlink" Target="http://www.geant.net/service/edugain/pages/home.aspx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7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tendimento@cafe.rnp.br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eduroam.org.br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6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rnp.br/c/document_library/get_file?uuid=ff8a04b9-76fd-45b1-9b49-cad7d6a565d7&amp;groupId=797279" TargetMode="External"/><Relationship Id="rId2" Type="http://schemas.openxmlformats.org/officeDocument/2006/relationships/hyperlink" Target="mailto:atendimento@cafe.rnp.br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p.br/servico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://portal.rnp.br/web/servicos/blog" TargetMode="Externa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627784" y="764704"/>
            <a:ext cx="6047904" cy="1152128"/>
          </a:xfrm>
        </p:spPr>
        <p:txBody>
          <a:bodyPr/>
          <a:lstStyle/>
          <a:p>
            <a:r>
              <a:rPr lang="pt-BR" b="1" dirty="0"/>
              <a:t>54</a:t>
            </a:r>
            <a:r>
              <a:rPr lang="pt-BR" b="1" baseline="30000" dirty="0"/>
              <a:t>o</a:t>
            </a:r>
            <a:r>
              <a:rPr lang="pt-BR" b="1" dirty="0"/>
              <a:t> </a:t>
            </a:r>
            <a:r>
              <a:rPr lang="pt-BR" b="1" dirty="0" smtClean="0"/>
              <a:t>Fórum Nacional de Reitores da </a:t>
            </a:r>
            <a:r>
              <a:rPr lang="pt-BR" b="1" dirty="0"/>
              <a:t>ABRUEM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maio/2014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5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" y="0"/>
            <a:ext cx="9142178" cy="6858000"/>
          </a:xfrm>
        </p:spPr>
      </p:pic>
    </p:spTree>
    <p:extLst>
      <p:ext uri="{BB962C8B-B14F-4D97-AF65-F5344CB8AC3E}">
        <p14:creationId xmlns:p14="http://schemas.microsoft.com/office/powerpoint/2010/main" val="9393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 descr="Papel jornal"/>
          <p:cNvSpPr>
            <a:spLocks noGrp="1" noChangeArrowheads="1"/>
          </p:cNvSpPr>
          <p:nvPr>
            <p:ph type="body" idx="1"/>
          </p:nvPr>
        </p:nvSpPr>
        <p:spPr>
          <a:xfrm>
            <a:off x="1619672" y="1196752"/>
            <a:ext cx="8085584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Workshop RNP </a:t>
            </a:r>
            <a:r>
              <a:rPr lang="pt-BR" b="1" dirty="0"/>
              <a:t>(</a:t>
            </a:r>
            <a:r>
              <a:rPr lang="pt-BR" b="1" dirty="0" smtClean="0"/>
              <a:t>WRNP)</a:t>
            </a:r>
          </a:p>
          <a:p>
            <a:pPr lvl="1"/>
            <a:r>
              <a:rPr lang="pt-BR" dirty="0" smtClean="0"/>
              <a:t>apresentação dos resultados dos Grupos de Trabalho</a:t>
            </a:r>
          </a:p>
          <a:p>
            <a:pPr lvl="1"/>
            <a:r>
              <a:rPr lang="en-US" dirty="0" err="1" smtClean="0"/>
              <a:t>Tema</a:t>
            </a:r>
            <a:r>
              <a:rPr lang="en-US" dirty="0" smtClean="0"/>
              <a:t> 2014:  </a:t>
            </a:r>
            <a:r>
              <a:rPr lang="en-US" dirty="0" err="1" smtClean="0"/>
              <a:t>Infraestrutura</a:t>
            </a:r>
            <a:r>
              <a:rPr lang="en-US" dirty="0" smtClean="0"/>
              <a:t>  </a:t>
            </a:r>
            <a:r>
              <a:rPr lang="en-US" dirty="0" err="1" smtClean="0"/>
              <a:t>definida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Software</a:t>
            </a:r>
          </a:p>
          <a:p>
            <a:pPr lvl="1"/>
            <a:r>
              <a:rPr lang="en-US" dirty="0" smtClean="0"/>
              <a:t>data: </a:t>
            </a:r>
            <a:r>
              <a:rPr lang="en-US" dirty="0" err="1" smtClean="0"/>
              <a:t>maio</a:t>
            </a:r>
            <a:r>
              <a:rPr lang="en-US" dirty="0" smtClean="0"/>
              <a:t> 2015 - </a:t>
            </a:r>
            <a:r>
              <a:rPr lang="en-US" dirty="0" err="1" smtClean="0"/>
              <a:t>Vitória</a:t>
            </a:r>
            <a:r>
              <a:rPr lang="en-US" smtClean="0"/>
              <a:t> (ES)</a:t>
            </a:r>
            <a:endParaRPr lang="pt-BR" dirty="0" smtClean="0"/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Fórum RNP</a:t>
            </a:r>
          </a:p>
          <a:p>
            <a:pPr lvl="1"/>
            <a:r>
              <a:rPr lang="pt-BR" dirty="0" smtClean="0"/>
              <a:t>discussões estratégicas sobre o papel de </a:t>
            </a:r>
            <a:r>
              <a:rPr lang="pt-BR" dirty="0" err="1" smtClean="0"/>
              <a:t>TICs</a:t>
            </a:r>
            <a:r>
              <a:rPr lang="pt-BR" dirty="0" smtClean="0"/>
              <a:t> no desenvolvimento da educação e pesquisa no Brasil</a:t>
            </a:r>
          </a:p>
          <a:p>
            <a:pPr lvl="1"/>
            <a:r>
              <a:rPr lang="pt-BR" dirty="0" smtClean="0"/>
              <a:t>Tema 2014: e-Saúde</a:t>
            </a:r>
          </a:p>
          <a:p>
            <a:pPr lvl="1"/>
            <a:r>
              <a:rPr lang="pt-BR" dirty="0" smtClean="0"/>
              <a:t>data: 02. a 04.09.2014 – Hotel San Marco, Brasília (DF)</a:t>
            </a:r>
          </a:p>
          <a:p>
            <a:pPr lvl="1"/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Seminário de Capacitação e Inovação </a:t>
            </a:r>
            <a:r>
              <a:rPr lang="pt-BR" b="1" dirty="0"/>
              <a:t>(</a:t>
            </a:r>
            <a:r>
              <a:rPr lang="pt-BR" b="1" dirty="0" smtClean="0"/>
              <a:t>SCI)</a:t>
            </a:r>
          </a:p>
          <a:p>
            <a:pPr lvl="1"/>
            <a:r>
              <a:rPr lang="pt-BR" dirty="0" smtClean="0"/>
              <a:t>diversas trilhas de capacitação</a:t>
            </a:r>
          </a:p>
          <a:p>
            <a:pPr lvl="1"/>
            <a:r>
              <a:rPr lang="pt-BR" dirty="0" smtClean="0"/>
              <a:t>palestras informativas e sobre novidades técnicas</a:t>
            </a:r>
          </a:p>
          <a:p>
            <a:pPr lvl="1"/>
            <a:r>
              <a:rPr lang="pt-BR" dirty="0" smtClean="0"/>
              <a:t>data: 27 a 31.10.2014 - Belo Horizonte (MG)</a:t>
            </a:r>
          </a:p>
          <a:p>
            <a:pPr lvl="1"/>
            <a:endParaRPr lang="en-US" dirty="0" smtClean="0"/>
          </a:p>
        </p:txBody>
      </p:sp>
      <p:sp>
        <p:nvSpPr>
          <p:cNvPr id="23554" name="Rectangle 2" descr="Papel jornal"/>
          <p:cNvSpPr>
            <a:spLocks noGrp="1" noChangeArrowheads="1"/>
          </p:cNvSpPr>
          <p:nvPr>
            <p:ph type="title" idx="4294967295"/>
          </p:nvPr>
        </p:nvSpPr>
        <p:spPr>
          <a:xfrm>
            <a:off x="456902" y="44450"/>
            <a:ext cx="2674938" cy="777875"/>
          </a:xfrm>
        </p:spPr>
        <p:txBody>
          <a:bodyPr/>
          <a:lstStyle/>
          <a:p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Eventos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25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Papel jornal"/>
          <p:cNvSpPr>
            <a:spLocks noGrp="1" noChangeArrowheads="1"/>
          </p:cNvSpPr>
          <p:nvPr>
            <p:ph type="title" idx="4294967295"/>
          </p:nvPr>
        </p:nvSpPr>
        <p:spPr>
          <a:xfrm>
            <a:off x="936104" y="0"/>
            <a:ext cx="4572000" cy="914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Escola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Superior de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Redes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579" name="Rectangle 3" descr="Papel jornal"/>
          <p:cNvSpPr>
            <a:spLocks noGrp="1" noChangeArrowheads="1"/>
          </p:cNvSpPr>
          <p:nvPr>
            <p:ph type="body" idx="1"/>
          </p:nvPr>
        </p:nvSpPr>
        <p:spPr>
          <a:xfrm>
            <a:off x="1621904" y="1124744"/>
            <a:ext cx="7522096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4200" b="1" dirty="0"/>
              <a:t>Objetivos:</a:t>
            </a:r>
          </a:p>
          <a:p>
            <a:pPr lvl="1">
              <a:buFontTx/>
              <a:buChar char="•"/>
            </a:pPr>
            <a:r>
              <a:rPr lang="pt-BR" sz="3300" dirty="0"/>
              <a:t>formação / atualização de recursos humanos em TI</a:t>
            </a:r>
          </a:p>
          <a:p>
            <a:pPr lvl="1">
              <a:buFontTx/>
              <a:buChar char="•"/>
            </a:pPr>
            <a:r>
              <a:rPr lang="pt-BR" sz="3300" dirty="0"/>
              <a:t>privilegia um estudo totalmente prático</a:t>
            </a:r>
          </a:p>
          <a:p>
            <a:pPr lvl="1">
              <a:buFontTx/>
              <a:buChar char="•"/>
            </a:pPr>
            <a:r>
              <a:rPr lang="pt-BR" sz="3300" dirty="0"/>
              <a:t>presença em todas as regiões do país</a:t>
            </a:r>
            <a:br>
              <a:rPr lang="pt-BR" sz="3300" dirty="0"/>
            </a:br>
            <a:endParaRPr lang="pt-BR" sz="3300" dirty="0"/>
          </a:p>
          <a:p>
            <a:pPr marL="0" indent="0">
              <a:buNone/>
            </a:pPr>
            <a:r>
              <a:rPr lang="pt-BR" sz="4200" b="1" dirty="0"/>
              <a:t>Cursos:</a:t>
            </a:r>
          </a:p>
          <a:p>
            <a:pPr lvl="1">
              <a:buFontTx/>
              <a:buChar char="•"/>
            </a:pPr>
            <a:r>
              <a:rPr lang="pt-BR" sz="3800" dirty="0"/>
              <a:t>Administração de sistemas</a:t>
            </a:r>
          </a:p>
          <a:p>
            <a:pPr lvl="1">
              <a:buFontTx/>
              <a:buChar char="•"/>
            </a:pPr>
            <a:r>
              <a:rPr lang="pt-BR" sz="3800" dirty="0"/>
              <a:t>Administração e projetos de redes</a:t>
            </a:r>
          </a:p>
          <a:p>
            <a:pPr lvl="1">
              <a:buFontTx/>
              <a:buChar char="•"/>
            </a:pPr>
            <a:r>
              <a:rPr lang="pt-BR" sz="3800" dirty="0"/>
              <a:t>Segurança</a:t>
            </a:r>
          </a:p>
          <a:p>
            <a:pPr lvl="1">
              <a:buFontTx/>
              <a:buChar char="•"/>
            </a:pPr>
            <a:r>
              <a:rPr lang="pt-BR" sz="3800" dirty="0"/>
              <a:t>Mídias de suporte à colaboração digital</a:t>
            </a:r>
          </a:p>
          <a:p>
            <a:pPr lvl="1">
              <a:buFontTx/>
              <a:buChar char="•"/>
            </a:pPr>
            <a:r>
              <a:rPr lang="pt-BR" sz="3800" dirty="0"/>
              <a:t>Governança em TIC</a:t>
            </a:r>
          </a:p>
          <a:p>
            <a:pPr lvl="1">
              <a:buFontTx/>
              <a:buChar char="•"/>
            </a:pPr>
            <a:r>
              <a:rPr lang="pt-BR" sz="3800" dirty="0"/>
              <a:t>Gestão de Identidade</a:t>
            </a:r>
          </a:p>
          <a:p>
            <a:pPr lvl="1">
              <a:buFontTx/>
              <a:buChar char="•"/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pt-BR" sz="4200" b="1" dirty="0"/>
              <a:t>Localidades:</a:t>
            </a:r>
          </a:p>
          <a:p>
            <a:pPr lvl="1">
              <a:buFontTx/>
              <a:buChar char="•"/>
            </a:pPr>
            <a:r>
              <a:rPr lang="pt-BR" sz="3800" dirty="0"/>
              <a:t>07 unidades em funcionamento: Brasília, João Pessoa, </a:t>
            </a:r>
            <a:r>
              <a:rPr lang="pt-BR" sz="3800" dirty="0" smtClean="0"/>
              <a:t/>
            </a:r>
            <a:br>
              <a:rPr lang="pt-BR" sz="3800" dirty="0" smtClean="0"/>
            </a:br>
            <a:r>
              <a:rPr lang="pt-BR" sz="3800" dirty="0" smtClean="0"/>
              <a:t>Rio </a:t>
            </a:r>
            <a:r>
              <a:rPr lang="pt-BR" sz="3800" dirty="0"/>
              <a:t>de Janeiro, </a:t>
            </a:r>
            <a:r>
              <a:rPr lang="pt-BR" sz="3800" dirty="0" smtClean="0"/>
              <a:t> Salvador</a:t>
            </a:r>
            <a:r>
              <a:rPr lang="pt-BR" sz="3800" dirty="0"/>
              <a:t>, Cuiabá, Porto Alegre e Belém</a:t>
            </a:r>
          </a:p>
          <a:p>
            <a:pPr>
              <a:buFontTx/>
              <a:buNone/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pt-BR" sz="4200" b="1" dirty="0"/>
              <a:t>Informações :</a:t>
            </a:r>
          </a:p>
          <a:p>
            <a:pPr lvl="1">
              <a:buFontTx/>
              <a:buChar char="•"/>
            </a:pPr>
            <a:r>
              <a:rPr lang="pt-BR" sz="2900" dirty="0" smtClean="0">
                <a:latin typeface="Helvetica" pitchFamily="34" charset="0"/>
                <a:cs typeface="Helvetica" pitchFamily="34" charset="0"/>
                <a:hlinkClick r:id="rId3"/>
              </a:rPr>
              <a:t>http://www.esr.rnp.br/</a:t>
            </a:r>
            <a:endParaRPr lang="pt-BR" sz="2900" dirty="0" smtClean="0">
              <a:latin typeface="Helvetica" pitchFamily="34" charset="0"/>
              <a:cs typeface="Helvetica" pitchFamily="34" charset="0"/>
            </a:endParaRPr>
          </a:p>
          <a:p>
            <a:pPr lvl="1">
              <a:buFontTx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13545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Clientes da RNP</a:t>
            </a:r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29083"/>
              </p:ext>
            </p:extLst>
          </p:nvPr>
        </p:nvGraphicFramePr>
        <p:xfrm>
          <a:off x="1763688" y="1340768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61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1259632" y="2348880"/>
            <a:ext cx="745232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Gestão de Serviços</a:t>
            </a:r>
            <a:endParaRPr lang="pt-BR" sz="4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43192" cy="64807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Gestão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US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Serviços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42" y="1916832"/>
            <a:ext cx="8181058" cy="2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116632"/>
            <a:ext cx="7643192" cy="6480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Gestão do Portfólio de Serviços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58" y="962865"/>
            <a:ext cx="8048000" cy="530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74" y="912003"/>
            <a:ext cx="6017365" cy="525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1403648" y="2348880"/>
            <a:ext cx="745232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Catálogo de Serviços da RNP</a:t>
            </a:r>
            <a:endParaRPr lang="pt-BR" sz="4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953885" y="-16910"/>
            <a:ext cx="7978080" cy="9976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Catálogo </a:t>
            </a:r>
            <a:r>
              <a:rPr lang="pt-BR" sz="2800" dirty="0"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pt-B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Serviços da RNP</a:t>
            </a:r>
            <a:endParaRPr lang="pt-B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4295180" cy="529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2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43192" cy="648072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Catálogo de Serviços da RNP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688" y="1124744"/>
            <a:ext cx="7200800" cy="5001419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Serviços de Comunicação e Colaboração</a:t>
            </a:r>
          </a:p>
          <a:p>
            <a:endParaRPr lang="pt-BR" sz="2800" dirty="0" smtClean="0"/>
          </a:p>
          <a:p>
            <a:r>
              <a:rPr lang="pt-BR" sz="2800" dirty="0" smtClean="0"/>
              <a:t>Serviços de Disponibilização de Conteúdos Digitais</a:t>
            </a:r>
          </a:p>
          <a:p>
            <a:endParaRPr lang="pt-BR" sz="2800" dirty="0" smtClean="0"/>
          </a:p>
          <a:p>
            <a:r>
              <a:rPr lang="pt-BR" sz="2800" dirty="0" smtClean="0"/>
              <a:t>Serviços de Gestão de Identidade</a:t>
            </a:r>
          </a:p>
          <a:p>
            <a:endParaRPr lang="pt-BR" sz="2800" dirty="0" smtClean="0"/>
          </a:p>
          <a:p>
            <a:r>
              <a:rPr lang="pt-BR" sz="2800" dirty="0" smtClean="0"/>
              <a:t>Serviços de Hospedagem Estratégica</a:t>
            </a:r>
          </a:p>
          <a:p>
            <a:endParaRPr lang="pt-BR" sz="2800" dirty="0" smtClean="0"/>
          </a:p>
          <a:p>
            <a:r>
              <a:rPr lang="pt-BR" sz="2800" dirty="0" smtClean="0"/>
              <a:t>Serviços de Suporte à Rede Acadêmica</a:t>
            </a:r>
            <a:endParaRPr lang="en-US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5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8353425" cy="980728"/>
          </a:xfrm>
        </p:spPr>
        <p:txBody>
          <a:bodyPr/>
          <a:lstStyle/>
          <a:p>
            <a:pPr eaLnBrk="1" hangingPunct="1"/>
            <a:r>
              <a:rPr lang="pt-BR" sz="3200" dirty="0" smtClean="0"/>
              <a:t>Rede Nacional de Ensino e Pesquisa - RNP</a:t>
            </a:r>
          </a:p>
        </p:txBody>
      </p:sp>
    </p:spTree>
    <p:extLst>
      <p:ext uri="{BB962C8B-B14F-4D97-AF65-F5344CB8AC3E}">
        <p14:creationId xmlns:p14="http://schemas.microsoft.com/office/powerpoint/2010/main" val="19764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4769"/>
            <a:ext cx="8842714" cy="5524591"/>
          </a:xfrm>
          <a:prstGeom prst="rect">
            <a:avLst/>
          </a:prstGeom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1043608" y="-27356"/>
            <a:ext cx="7920880" cy="1026842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Catálogo </a:t>
            </a:r>
            <a:r>
              <a:rPr lang="pt-BR" sz="2800" dirty="0"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pt-B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Serviços da RNP</a:t>
            </a:r>
            <a:endParaRPr lang="pt-B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0" y="3920003"/>
            <a:ext cx="4355976" cy="2873345"/>
          </a:xfrm>
          <a:prstGeom prst="ellipse">
            <a:avLst/>
          </a:prstGeom>
          <a:noFill/>
          <a:ln w="85725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2000">
                  <a:schemeClr val="tx1">
                    <a:lumMod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3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-33415"/>
            <a:ext cx="7643192" cy="1014143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Serviços de Gestão de Identidade</a:t>
            </a:r>
            <a:endParaRPr lang="pt-B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585"/>
            <a:ext cx="9144000" cy="534375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347864" y="1412776"/>
            <a:ext cx="3312368" cy="3960440"/>
          </a:xfrm>
          <a:prstGeom prst="ellipse">
            <a:avLst/>
          </a:prstGeom>
          <a:noFill/>
          <a:ln w="85725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2000">
                  <a:schemeClr val="tx1">
                    <a:lumMod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1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1043608" y="-33415"/>
            <a:ext cx="7643192" cy="1014143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Modelo de governança</a:t>
            </a:r>
            <a:endParaRPr lang="pt-B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098" name="Picture 2" descr="https://wiki.rnp.br/download/attachments/71527930/Governanca.jpg?version=1&amp;modificationDate=1380801449000&amp;api=v2&amp;effects=drop-sha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63" y="1412776"/>
            <a:ext cx="753463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675505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1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120680" cy="720080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latin typeface="Helvetica" panose="020B0604020202020204" pitchFamily="34" charset="0"/>
                <a:cs typeface="Helvetica" panose="020B0604020202020204" pitchFamily="34" charset="0"/>
              </a:rPr>
              <a:t>CAFe – O que é?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412776"/>
            <a:ext cx="7819239" cy="35283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A Comunidade Acadêmica Federada (CAFe) é uma federação de identidade que reúne instituições de ensino e pesquisa brasileiras. 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Através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da CAFe, um usuário mantém todas as suas informações na instituição de origem e pode acessar serviços oferecidos pelas instituições que participam da federação.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8291" y="-27384"/>
            <a:ext cx="4241623" cy="72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93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255984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Como funciona a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CAFe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8291" y="-27384"/>
            <a:ext cx="4241623" cy="72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64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0853" y="44498"/>
            <a:ext cx="8229600" cy="903389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latin typeface="Helvetica" panose="020B0604020202020204" pitchFamily="34" charset="0"/>
                <a:cs typeface="Helvetica" panose="020B0604020202020204" pitchFamily="34" charset="0"/>
              </a:rPr>
              <a:t>CAFe – funcionamento </a:t>
            </a:r>
          </a:p>
        </p:txBody>
      </p:sp>
      <p:pic>
        <p:nvPicPr>
          <p:cNvPr id="13" name="Picture 2" descr="http://www.internet2.edu/trademarks/shibboleth/image_shibboleth_logo+wordmark_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851" y="903389"/>
            <a:ext cx="228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shib-funcionament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667" y="1663923"/>
            <a:ext cx="70532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upo 12"/>
          <p:cNvGrpSpPr>
            <a:grpSpLocks/>
          </p:cNvGrpSpPr>
          <p:nvPr/>
        </p:nvGrpSpPr>
        <p:grpSpPr bwMode="auto">
          <a:xfrm>
            <a:off x="6595517" y="3968973"/>
            <a:ext cx="2016125" cy="1511300"/>
            <a:chOff x="6228184" y="4653136"/>
            <a:chExt cx="2016224" cy="1512168"/>
          </a:xfrm>
        </p:grpSpPr>
        <p:sp>
          <p:nvSpPr>
            <p:cNvPr id="17" name="Retângulo 16"/>
            <p:cNvSpPr/>
            <p:nvPr/>
          </p:nvSpPr>
          <p:spPr>
            <a:xfrm>
              <a:off x="6228184" y="4653136"/>
              <a:ext cx="2016224" cy="15121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rgbClr val="FF0000"/>
                  </a:solidFill>
                </a:rPr>
                <a:t>Redirecionamento</a:t>
              </a:r>
              <a:endParaRPr lang="en-US" sz="1600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Para WAYF</a:t>
              </a:r>
              <a:endParaRPr lang="pt-BR" sz="1600" dirty="0">
                <a:solidFill>
                  <a:srgbClr val="FF0000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299625" y="4724614"/>
              <a:ext cx="1873342" cy="2890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URL: do SP</a:t>
              </a:r>
              <a:endParaRPr lang="pt-BR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o 16"/>
          <p:cNvGrpSpPr>
            <a:grpSpLocks/>
          </p:cNvGrpSpPr>
          <p:nvPr/>
        </p:nvGrpSpPr>
        <p:grpSpPr bwMode="auto">
          <a:xfrm>
            <a:off x="5155654" y="3105373"/>
            <a:ext cx="1008063" cy="781050"/>
            <a:chOff x="3659935" y="2276872"/>
            <a:chExt cx="671556" cy="781055"/>
          </a:xfrm>
        </p:grpSpPr>
        <p:cxnSp>
          <p:nvCxnSpPr>
            <p:cNvPr id="20" name="Conector de seta reta 17"/>
            <p:cNvCxnSpPr/>
            <p:nvPr/>
          </p:nvCxnSpPr>
          <p:spPr>
            <a:xfrm flipV="1">
              <a:off x="3659935" y="2276872"/>
              <a:ext cx="671556" cy="647704"/>
            </a:xfrm>
            <a:prstGeom prst="bentConnector3">
              <a:avLst>
                <a:gd name="adj1" fmla="val 100196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/>
            <p:cNvSpPr txBox="1"/>
            <p:nvPr/>
          </p:nvSpPr>
          <p:spPr>
            <a:xfrm>
              <a:off x="3803764" y="2781700"/>
              <a:ext cx="167096" cy="27622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1</a:t>
              </a:r>
              <a:endParaRPr lang="pt-BR" sz="1200" dirty="0"/>
            </a:p>
          </p:txBody>
        </p:sp>
      </p:grpSp>
      <p:grpSp>
        <p:nvGrpSpPr>
          <p:cNvPr id="22" name="Grupo 30"/>
          <p:cNvGrpSpPr>
            <a:grpSpLocks/>
          </p:cNvGrpSpPr>
          <p:nvPr/>
        </p:nvGrpSpPr>
        <p:grpSpPr bwMode="auto">
          <a:xfrm>
            <a:off x="5155654" y="3176810"/>
            <a:ext cx="1223963" cy="1068388"/>
            <a:chOff x="3468061" y="2276872"/>
            <a:chExt cx="815460" cy="1069087"/>
          </a:xfrm>
        </p:grpSpPr>
        <p:cxnSp>
          <p:nvCxnSpPr>
            <p:cNvPr id="23" name="Conector de seta reta 17"/>
            <p:cNvCxnSpPr/>
            <p:nvPr/>
          </p:nvCxnSpPr>
          <p:spPr>
            <a:xfrm rot="10800000" flipV="1">
              <a:off x="3468061" y="2276872"/>
              <a:ext cx="815460" cy="935650"/>
            </a:xfrm>
            <a:prstGeom prst="bentConnector3">
              <a:avLst>
                <a:gd name="adj1" fmla="val -576"/>
              </a:avLst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3899588" y="3069553"/>
              <a:ext cx="167111" cy="2764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2</a:t>
              </a:r>
              <a:endParaRPr lang="pt-BR" sz="1200" dirty="0"/>
            </a:p>
          </p:txBody>
        </p:sp>
      </p:grpSp>
      <p:grpSp>
        <p:nvGrpSpPr>
          <p:cNvPr id="25" name="Grupo 38"/>
          <p:cNvGrpSpPr>
            <a:grpSpLocks/>
          </p:cNvGrpSpPr>
          <p:nvPr/>
        </p:nvGrpSpPr>
        <p:grpSpPr bwMode="auto">
          <a:xfrm>
            <a:off x="4888954" y="4257898"/>
            <a:ext cx="411163" cy="576262"/>
            <a:chOff x="4237717" y="2709714"/>
            <a:chExt cx="258383" cy="576064"/>
          </a:xfrm>
        </p:grpSpPr>
        <p:cxnSp>
          <p:nvCxnSpPr>
            <p:cNvPr id="26" name="Conector de seta reta 25"/>
            <p:cNvCxnSpPr/>
            <p:nvPr/>
          </p:nvCxnSpPr>
          <p:spPr>
            <a:xfrm rot="5400000">
              <a:off x="3950184" y="2997247"/>
              <a:ext cx="576064" cy="99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6"/>
            <p:cNvSpPr txBox="1"/>
            <p:nvPr/>
          </p:nvSpPr>
          <p:spPr>
            <a:xfrm>
              <a:off x="4328500" y="2781126"/>
              <a:ext cx="167600" cy="2761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3</a:t>
              </a:r>
              <a:endParaRPr lang="pt-BR" sz="1200" dirty="0"/>
            </a:p>
          </p:txBody>
        </p:sp>
      </p:grpSp>
      <p:grpSp>
        <p:nvGrpSpPr>
          <p:cNvPr id="28" name="Grupo 54"/>
          <p:cNvGrpSpPr>
            <a:grpSpLocks/>
          </p:cNvGrpSpPr>
          <p:nvPr/>
        </p:nvGrpSpPr>
        <p:grpSpPr bwMode="auto">
          <a:xfrm>
            <a:off x="6585992" y="3959448"/>
            <a:ext cx="2016125" cy="1511300"/>
            <a:chOff x="6228184" y="4653136"/>
            <a:chExt cx="2016224" cy="1512168"/>
          </a:xfrm>
        </p:grpSpPr>
        <p:grpSp>
          <p:nvGrpSpPr>
            <p:cNvPr id="29" name="Grupo 53"/>
            <p:cNvGrpSpPr>
              <a:grpSpLocks/>
            </p:cNvGrpSpPr>
            <p:nvPr/>
          </p:nvGrpSpPr>
          <p:grpSpPr bwMode="auto">
            <a:xfrm>
              <a:off x="6228184" y="4653136"/>
              <a:ext cx="2016224" cy="1512168"/>
              <a:chOff x="6228184" y="4653136"/>
              <a:chExt cx="2016224" cy="1512168"/>
            </a:xfrm>
          </p:grpSpPr>
          <p:grpSp>
            <p:nvGrpSpPr>
              <p:cNvPr id="32" name="Grupo 44"/>
              <p:cNvGrpSpPr>
                <a:grpSpLocks/>
              </p:cNvGrpSpPr>
              <p:nvPr/>
            </p:nvGrpSpPr>
            <p:grpSpPr bwMode="auto">
              <a:xfrm>
                <a:off x="6228184" y="4653136"/>
                <a:ext cx="2016224" cy="1512168"/>
                <a:chOff x="6228184" y="4653136"/>
                <a:chExt cx="2016224" cy="1512168"/>
              </a:xfrm>
            </p:grpSpPr>
            <p:sp>
              <p:nvSpPr>
                <p:cNvPr id="35" name="Retângulo 34"/>
                <p:cNvSpPr/>
                <p:nvPr/>
              </p:nvSpPr>
              <p:spPr>
                <a:xfrm>
                  <a:off x="6228184" y="4653136"/>
                  <a:ext cx="2016224" cy="151216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6" name="Retângulo 35"/>
                <p:cNvSpPr/>
                <p:nvPr/>
              </p:nvSpPr>
              <p:spPr>
                <a:xfrm>
                  <a:off x="6299625" y="4724614"/>
                  <a:ext cx="1873342" cy="28909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chemeClr val="tx1"/>
                      </a:solidFill>
                    </a:rPr>
                    <a:t>URL: do WAYF</a:t>
                  </a:r>
                  <a:endParaRPr lang="pt-BR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" name="Retângulo 32"/>
              <p:cNvSpPr/>
              <p:nvPr/>
            </p:nvSpPr>
            <p:spPr>
              <a:xfrm>
                <a:off x="6299625" y="5733256"/>
                <a:ext cx="1873342" cy="2875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CaixaDeTexto 50"/>
              <p:cNvSpPr txBox="1">
                <a:spLocks noChangeArrowheads="1"/>
              </p:cNvSpPr>
              <p:nvPr/>
            </p:nvSpPr>
            <p:spPr bwMode="auto">
              <a:xfrm>
                <a:off x="6300192" y="5229200"/>
                <a:ext cx="185178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Escolha seu IdP</a:t>
                </a:r>
                <a:endParaRPr lang="pt-BR"/>
              </a:p>
            </p:txBody>
          </p:sp>
        </p:grpSp>
        <p:sp>
          <p:nvSpPr>
            <p:cNvPr id="30" name="Retângulo 29"/>
            <p:cNvSpPr/>
            <p:nvPr/>
          </p:nvSpPr>
          <p:spPr>
            <a:xfrm>
              <a:off x="7884027" y="5733256"/>
              <a:ext cx="288939" cy="287502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" name="Triângulo isósceles 30"/>
            <p:cNvSpPr/>
            <p:nvPr/>
          </p:nvSpPr>
          <p:spPr>
            <a:xfrm rot="10800000">
              <a:off x="7957056" y="5804734"/>
              <a:ext cx="142882" cy="144546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37" name="Grupo 55"/>
          <p:cNvGrpSpPr>
            <a:grpSpLocks/>
          </p:cNvGrpSpPr>
          <p:nvPr/>
        </p:nvGrpSpPr>
        <p:grpSpPr bwMode="auto">
          <a:xfrm>
            <a:off x="4147592" y="4256310"/>
            <a:ext cx="433387" cy="576263"/>
            <a:chOff x="4645465" y="2565698"/>
            <a:chExt cx="272802" cy="576064"/>
          </a:xfrm>
        </p:grpSpPr>
        <p:cxnSp>
          <p:nvCxnSpPr>
            <p:cNvPr id="38" name="Conector de seta reta 17"/>
            <p:cNvCxnSpPr/>
            <p:nvPr/>
          </p:nvCxnSpPr>
          <p:spPr>
            <a:xfrm rot="16200000" flipV="1">
              <a:off x="4629736" y="2853231"/>
              <a:ext cx="576064" cy="99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ixaDeTexto 38"/>
            <p:cNvSpPr txBox="1"/>
            <p:nvPr/>
          </p:nvSpPr>
          <p:spPr>
            <a:xfrm>
              <a:off x="4645465" y="2637111"/>
              <a:ext cx="166879" cy="27771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4</a:t>
              </a:r>
              <a:endParaRPr lang="pt-BR" sz="1200" dirty="0"/>
            </a:p>
          </p:txBody>
        </p:sp>
      </p:grpSp>
      <p:grpSp>
        <p:nvGrpSpPr>
          <p:cNvPr id="40" name="Grupo 53"/>
          <p:cNvGrpSpPr>
            <a:grpSpLocks/>
          </p:cNvGrpSpPr>
          <p:nvPr/>
        </p:nvGrpSpPr>
        <p:grpSpPr bwMode="auto">
          <a:xfrm>
            <a:off x="6581229" y="3965798"/>
            <a:ext cx="2016125" cy="1511300"/>
            <a:chOff x="6300192" y="2276872"/>
            <a:chExt cx="2015706" cy="1512168"/>
          </a:xfrm>
        </p:grpSpPr>
        <p:grpSp>
          <p:nvGrpSpPr>
            <p:cNvPr id="41" name="Grupo 44"/>
            <p:cNvGrpSpPr>
              <a:grpSpLocks/>
            </p:cNvGrpSpPr>
            <p:nvPr/>
          </p:nvGrpSpPr>
          <p:grpSpPr bwMode="auto">
            <a:xfrm>
              <a:off x="6300192" y="2276872"/>
              <a:ext cx="2015706" cy="1512168"/>
              <a:chOff x="6300192" y="2276872"/>
              <a:chExt cx="2015706" cy="1512168"/>
            </a:xfrm>
          </p:grpSpPr>
          <p:sp>
            <p:nvSpPr>
              <p:cNvPr id="43" name="Retângulo 42"/>
              <p:cNvSpPr/>
              <p:nvPr/>
            </p:nvSpPr>
            <p:spPr>
              <a:xfrm>
                <a:off x="6300192" y="2276872"/>
                <a:ext cx="2015706" cy="151216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Retângulo 43"/>
              <p:cNvSpPr/>
              <p:nvPr/>
            </p:nvSpPr>
            <p:spPr>
              <a:xfrm>
                <a:off x="6371615" y="2348350"/>
                <a:ext cx="1872861" cy="28909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URL: do WAYF</a:t>
                </a:r>
                <a:endParaRPr lang="pt-BR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CaixaDeTexto 65"/>
            <p:cNvSpPr txBox="1">
              <a:spLocks noChangeArrowheads="1"/>
            </p:cNvSpPr>
            <p:nvPr/>
          </p:nvSpPr>
          <p:spPr bwMode="auto">
            <a:xfrm>
              <a:off x="6405381" y="2852936"/>
              <a:ext cx="1846596" cy="585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Redirecionamento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para o IdP</a:t>
              </a:r>
              <a:endParaRPr lang="pt-BR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upo 89"/>
          <p:cNvGrpSpPr>
            <a:grpSpLocks/>
          </p:cNvGrpSpPr>
          <p:nvPr/>
        </p:nvGrpSpPr>
        <p:grpSpPr bwMode="auto">
          <a:xfrm>
            <a:off x="6579642" y="3948335"/>
            <a:ext cx="2016125" cy="1511300"/>
            <a:chOff x="8604448" y="2276872"/>
            <a:chExt cx="2016224" cy="1512168"/>
          </a:xfrm>
        </p:grpSpPr>
        <p:grpSp>
          <p:nvGrpSpPr>
            <p:cNvPr id="46" name="Grupo 53"/>
            <p:cNvGrpSpPr>
              <a:grpSpLocks/>
            </p:cNvGrpSpPr>
            <p:nvPr/>
          </p:nvGrpSpPr>
          <p:grpSpPr bwMode="auto">
            <a:xfrm>
              <a:off x="8604448" y="2276872"/>
              <a:ext cx="2016224" cy="1512168"/>
              <a:chOff x="6228184" y="4653136"/>
              <a:chExt cx="2016224" cy="1512168"/>
            </a:xfrm>
          </p:grpSpPr>
          <p:grpSp>
            <p:nvGrpSpPr>
              <p:cNvPr id="50" name="Grupo 44"/>
              <p:cNvGrpSpPr>
                <a:grpSpLocks/>
              </p:cNvGrpSpPr>
              <p:nvPr/>
            </p:nvGrpSpPr>
            <p:grpSpPr bwMode="auto">
              <a:xfrm>
                <a:off x="6228184" y="4653136"/>
                <a:ext cx="2016224" cy="1512168"/>
                <a:chOff x="6228184" y="4653136"/>
                <a:chExt cx="2016224" cy="1512168"/>
              </a:xfrm>
            </p:grpSpPr>
            <p:sp>
              <p:nvSpPr>
                <p:cNvPr id="53" name="Retângulo 52"/>
                <p:cNvSpPr/>
                <p:nvPr/>
              </p:nvSpPr>
              <p:spPr>
                <a:xfrm>
                  <a:off x="6228184" y="4653136"/>
                  <a:ext cx="2016224" cy="151216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4" name="Retângulo 53"/>
                <p:cNvSpPr/>
                <p:nvPr/>
              </p:nvSpPr>
              <p:spPr>
                <a:xfrm>
                  <a:off x="6299625" y="4724615"/>
                  <a:ext cx="1873342" cy="28909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1400" b="1" dirty="0">
                      <a:solidFill>
                        <a:schemeClr val="tx1"/>
                      </a:solidFill>
                    </a:rPr>
                    <a:t>URL: do </a:t>
                  </a:r>
                  <a:r>
                    <a:rPr lang="en-US" sz="1400" b="1" dirty="0" err="1">
                      <a:solidFill>
                        <a:schemeClr val="tx1"/>
                      </a:solidFill>
                    </a:rPr>
                    <a:t>IdP</a:t>
                  </a:r>
                  <a:endParaRPr lang="pt-BR" sz="14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1" name="Retângulo 50"/>
              <p:cNvSpPr/>
              <p:nvPr/>
            </p:nvSpPr>
            <p:spPr>
              <a:xfrm>
                <a:off x="7164855" y="5445754"/>
                <a:ext cx="1008111" cy="2875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400" b="1" dirty="0" err="1">
                    <a:solidFill>
                      <a:schemeClr val="tx1"/>
                    </a:solidFill>
                  </a:rPr>
                  <a:t>joao</a:t>
                </a:r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CaixaDeTexto 74"/>
              <p:cNvSpPr txBox="1">
                <a:spLocks noChangeArrowheads="1"/>
              </p:cNvSpPr>
              <p:nvPr/>
            </p:nvSpPr>
            <p:spPr bwMode="auto">
              <a:xfrm>
                <a:off x="6588224" y="5085184"/>
                <a:ext cx="136608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Autenticação:</a:t>
                </a:r>
                <a:endParaRPr lang="pt-BR" sz="1400" b="1"/>
              </a:p>
            </p:txBody>
          </p:sp>
        </p:grpSp>
        <p:sp>
          <p:nvSpPr>
            <p:cNvPr id="47" name="CaixaDeTexto 86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82105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usuário:</a:t>
              </a:r>
              <a:endParaRPr lang="pt-BR" sz="1400"/>
            </a:p>
          </p:txBody>
        </p:sp>
        <p:sp>
          <p:nvSpPr>
            <p:cNvPr id="48" name="CaixaDeTexto 87"/>
            <p:cNvSpPr txBox="1">
              <a:spLocks noChangeArrowheads="1"/>
            </p:cNvSpPr>
            <p:nvPr/>
          </p:nvSpPr>
          <p:spPr bwMode="auto">
            <a:xfrm>
              <a:off x="8686182" y="3356992"/>
              <a:ext cx="7216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senha:</a:t>
              </a:r>
              <a:endParaRPr lang="pt-BR" sz="1400"/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9541119" y="3428471"/>
              <a:ext cx="1008111" cy="2890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*******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upo 90"/>
          <p:cNvGrpSpPr>
            <a:grpSpLocks/>
          </p:cNvGrpSpPr>
          <p:nvPr/>
        </p:nvGrpSpPr>
        <p:grpSpPr bwMode="auto">
          <a:xfrm>
            <a:off x="2634704" y="2816448"/>
            <a:ext cx="1800225" cy="647700"/>
            <a:chOff x="2556665" y="2492896"/>
            <a:chExt cx="1199206" cy="648072"/>
          </a:xfrm>
        </p:grpSpPr>
        <p:cxnSp>
          <p:nvCxnSpPr>
            <p:cNvPr id="56" name="Conector de seta reta 17"/>
            <p:cNvCxnSpPr/>
            <p:nvPr/>
          </p:nvCxnSpPr>
          <p:spPr>
            <a:xfrm rot="10800000">
              <a:off x="2556665" y="2637441"/>
              <a:ext cx="1199206" cy="503527"/>
            </a:xfrm>
            <a:prstGeom prst="bentConnector3">
              <a:avLst>
                <a:gd name="adj1" fmla="val -265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56"/>
            <p:cNvSpPr txBox="1"/>
            <p:nvPr/>
          </p:nvSpPr>
          <p:spPr>
            <a:xfrm>
              <a:off x="3131945" y="2492896"/>
              <a:ext cx="168143" cy="2763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5</a:t>
              </a:r>
              <a:endParaRPr lang="pt-BR" sz="1200" dirty="0"/>
            </a:p>
          </p:txBody>
        </p:sp>
      </p:grpSp>
      <p:grpSp>
        <p:nvGrpSpPr>
          <p:cNvPr id="58" name="Grupo 99"/>
          <p:cNvGrpSpPr>
            <a:grpSpLocks/>
          </p:cNvGrpSpPr>
          <p:nvPr/>
        </p:nvGrpSpPr>
        <p:grpSpPr bwMode="auto">
          <a:xfrm>
            <a:off x="2779167" y="2456085"/>
            <a:ext cx="1944687" cy="1008063"/>
            <a:chOff x="2220886" y="2276872"/>
            <a:chExt cx="1295142" cy="1008112"/>
          </a:xfrm>
        </p:grpSpPr>
        <p:cxnSp>
          <p:nvCxnSpPr>
            <p:cNvPr id="59" name="Conector de seta reta 17"/>
            <p:cNvCxnSpPr/>
            <p:nvPr/>
          </p:nvCxnSpPr>
          <p:spPr>
            <a:xfrm>
              <a:off x="2220886" y="2421342"/>
              <a:ext cx="1295142" cy="863642"/>
            </a:xfrm>
            <a:prstGeom prst="bentConnector3">
              <a:avLst>
                <a:gd name="adj1" fmla="val 99971"/>
              </a:avLst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aixaDeTexto 59"/>
            <p:cNvSpPr txBox="1"/>
            <p:nvPr/>
          </p:nvSpPr>
          <p:spPr>
            <a:xfrm>
              <a:off x="2700882" y="2276872"/>
              <a:ext cx="167047" cy="2762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6</a:t>
              </a:r>
              <a:endParaRPr lang="pt-BR" sz="1200" dirty="0"/>
            </a:p>
          </p:txBody>
        </p:sp>
      </p:grpSp>
      <p:grpSp>
        <p:nvGrpSpPr>
          <p:cNvPr id="61" name="Grupo 106"/>
          <p:cNvGrpSpPr>
            <a:grpSpLocks/>
          </p:cNvGrpSpPr>
          <p:nvPr/>
        </p:nvGrpSpPr>
        <p:grpSpPr bwMode="auto">
          <a:xfrm>
            <a:off x="6582817" y="3953098"/>
            <a:ext cx="2016125" cy="1511300"/>
            <a:chOff x="6228184" y="4653136"/>
            <a:chExt cx="2016224" cy="1512168"/>
          </a:xfrm>
        </p:grpSpPr>
        <p:sp>
          <p:nvSpPr>
            <p:cNvPr id="62" name="Retângulo 61"/>
            <p:cNvSpPr/>
            <p:nvPr/>
          </p:nvSpPr>
          <p:spPr>
            <a:xfrm>
              <a:off x="6228184" y="4653136"/>
              <a:ext cx="2016224" cy="15121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rgbClr val="FF0000"/>
                  </a:solidFill>
                </a:rPr>
                <a:t>Redirecionamento</a:t>
              </a:r>
              <a:endParaRPr lang="en-US" sz="1600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sz="1600" dirty="0" err="1">
                  <a:solidFill>
                    <a:srgbClr val="FF0000"/>
                  </a:solidFill>
                </a:rPr>
                <a:t>para</a:t>
              </a:r>
              <a:r>
                <a:rPr lang="en-US" sz="1600" dirty="0">
                  <a:solidFill>
                    <a:srgbClr val="FF0000"/>
                  </a:solidFill>
                </a:rPr>
                <a:t> o SP</a:t>
              </a:r>
              <a:endParaRPr lang="pt-BR" sz="1600" dirty="0">
                <a:solidFill>
                  <a:srgbClr val="FF0000"/>
                </a:solidFill>
              </a:endParaRP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6299625" y="4724614"/>
              <a:ext cx="1873342" cy="2890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URL: do </a:t>
              </a:r>
              <a:r>
                <a:rPr lang="en-US" sz="1600" b="1" dirty="0" err="1">
                  <a:solidFill>
                    <a:schemeClr val="tx1"/>
                  </a:solidFill>
                </a:rPr>
                <a:t>IdP</a:t>
              </a:r>
              <a:endParaRPr lang="pt-BR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upo 127"/>
          <p:cNvGrpSpPr>
            <a:grpSpLocks/>
          </p:cNvGrpSpPr>
          <p:nvPr/>
        </p:nvGrpSpPr>
        <p:grpSpPr bwMode="auto">
          <a:xfrm>
            <a:off x="5011192" y="2456085"/>
            <a:ext cx="1008062" cy="1008063"/>
            <a:chOff x="4644008" y="3140968"/>
            <a:chExt cx="1008112" cy="1008112"/>
          </a:xfrm>
        </p:grpSpPr>
        <p:cxnSp>
          <p:nvCxnSpPr>
            <p:cNvPr id="65" name="Conector de seta reta 121"/>
            <p:cNvCxnSpPr/>
            <p:nvPr/>
          </p:nvCxnSpPr>
          <p:spPr>
            <a:xfrm flipV="1">
              <a:off x="4644008" y="3285438"/>
              <a:ext cx="1008112" cy="863642"/>
            </a:xfrm>
            <a:prstGeom prst="bentConnector3">
              <a:avLst>
                <a:gd name="adj1" fmla="val -76"/>
              </a:avLst>
            </a:prstGeom>
            <a:ln w="38100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ixaDeTexto 65"/>
            <p:cNvSpPr txBox="1"/>
            <p:nvPr/>
          </p:nvSpPr>
          <p:spPr>
            <a:xfrm>
              <a:off x="4859919" y="3140968"/>
              <a:ext cx="250837" cy="2762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7</a:t>
              </a:r>
              <a:endParaRPr lang="pt-BR" sz="1200" dirty="0"/>
            </a:p>
          </p:txBody>
        </p:sp>
      </p:grpSp>
      <p:grpSp>
        <p:nvGrpSpPr>
          <p:cNvPr id="67" name="Grupo 135"/>
          <p:cNvGrpSpPr>
            <a:grpSpLocks/>
          </p:cNvGrpSpPr>
          <p:nvPr/>
        </p:nvGrpSpPr>
        <p:grpSpPr bwMode="auto">
          <a:xfrm>
            <a:off x="6579642" y="3967385"/>
            <a:ext cx="2016125" cy="1511300"/>
            <a:chOff x="4932039" y="188641"/>
            <a:chExt cx="2016225" cy="1512168"/>
          </a:xfrm>
        </p:grpSpPr>
        <p:grpSp>
          <p:nvGrpSpPr>
            <p:cNvPr id="68" name="Grupo 128"/>
            <p:cNvGrpSpPr>
              <a:grpSpLocks/>
            </p:cNvGrpSpPr>
            <p:nvPr/>
          </p:nvGrpSpPr>
          <p:grpSpPr bwMode="auto">
            <a:xfrm>
              <a:off x="4932039" y="188641"/>
              <a:ext cx="2016224" cy="1512168"/>
              <a:chOff x="6228183" y="4653137"/>
              <a:chExt cx="2016224" cy="1512168"/>
            </a:xfrm>
          </p:grpSpPr>
          <p:sp>
            <p:nvSpPr>
              <p:cNvPr id="73" name="Retângulo 72"/>
              <p:cNvSpPr/>
              <p:nvPr/>
            </p:nvSpPr>
            <p:spPr>
              <a:xfrm>
                <a:off x="6228183" y="4653137"/>
                <a:ext cx="2016225" cy="151216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tângulo 73"/>
              <p:cNvSpPr/>
              <p:nvPr/>
            </p:nvSpPr>
            <p:spPr>
              <a:xfrm>
                <a:off x="6299624" y="4724616"/>
                <a:ext cx="1873343" cy="28909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URL: do SP</a:t>
                </a:r>
                <a:endParaRPr lang="pt-BR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Retângulo 68"/>
            <p:cNvSpPr/>
            <p:nvPr/>
          </p:nvSpPr>
          <p:spPr>
            <a:xfrm>
              <a:off x="5003480" y="1124216"/>
              <a:ext cx="504850" cy="505115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5579771" y="1124216"/>
              <a:ext cx="1297051" cy="216024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5579771" y="1413307"/>
              <a:ext cx="1297051" cy="216024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2" name="CaixaDeTexto 134"/>
            <p:cNvSpPr txBox="1">
              <a:spLocks noChangeArrowheads="1"/>
            </p:cNvSpPr>
            <p:nvPr/>
          </p:nvSpPr>
          <p:spPr bwMode="auto">
            <a:xfrm>
              <a:off x="4981058" y="622429"/>
              <a:ext cx="196720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Bem vindo ao SP</a:t>
              </a:r>
              <a:endParaRPr lang="pt-BR"/>
            </a:p>
            <a:p>
              <a:endParaRPr lang="pt-BR"/>
            </a:p>
          </p:txBody>
        </p:sp>
      </p:grp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9529" y="1655985"/>
            <a:ext cx="180498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Imagem 9" descr="assinatura marcas.png"/>
          <p:cNvPicPr>
            <a:picLocks noChangeAspect="1"/>
          </p:cNvPicPr>
          <p:nvPr/>
        </p:nvPicPr>
        <p:blipFill>
          <a:blip r:embed="rId5" cstate="print"/>
          <a:srcRect b="71124"/>
          <a:stretch>
            <a:fillRect/>
          </a:stretch>
        </p:blipFill>
        <p:spPr bwMode="auto">
          <a:xfrm>
            <a:off x="3068092" y="4761135"/>
            <a:ext cx="101758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CaixaDeTexto 76"/>
          <p:cNvSpPr txBox="1"/>
          <p:nvPr/>
        </p:nvSpPr>
        <p:spPr>
          <a:xfrm>
            <a:off x="1608384" y="5867129"/>
            <a:ext cx="777716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50" dirty="0"/>
              <a:t>Fonte: </a:t>
            </a:r>
            <a:r>
              <a:rPr lang="pt-BR" sz="1050" dirty="0" err="1"/>
              <a:t>GT-STCFed</a:t>
            </a:r>
            <a:r>
              <a:rPr lang="pt-BR" sz="1050" dirty="0"/>
              <a:t> </a:t>
            </a:r>
            <a:r>
              <a:rPr lang="pt-BR" sz="1050" dirty="0" smtClean="0"/>
              <a:t>– Serviços para transposição de credenciais e autenticação federadas UFSC</a:t>
            </a:r>
            <a:r>
              <a:rPr lang="pt-BR" sz="1050" dirty="0"/>
              <a:t>, IFSC e </a:t>
            </a:r>
            <a:r>
              <a:rPr lang="pt-BR" sz="1050" dirty="0" smtClean="0"/>
              <a:t>UNIVALI  &lt;http</a:t>
            </a:r>
            <a:r>
              <a:rPr lang="pt-BR" sz="1050" dirty="0"/>
              <a:t>://www.rnp.br/_arquivo/gt/2010/GT-STCFed_fase2.pdf&gt;</a:t>
            </a:r>
          </a:p>
        </p:txBody>
      </p:sp>
    </p:spTree>
    <p:extLst>
      <p:ext uri="{BB962C8B-B14F-4D97-AF65-F5344CB8AC3E}">
        <p14:creationId xmlns:p14="http://schemas.microsoft.com/office/powerpoint/2010/main" val="15471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ugenedvorkin.com/wp-content/uploads/2012/02/draft-saml-log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34574"/>
            <a:ext cx="3651268" cy="87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www.internet2.edu/trademarks/shibboleth/image_shibboleth_logo+wordmark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757" y="3789040"/>
            <a:ext cx="3588091" cy="134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51" y="1052736"/>
            <a:ext cx="1809061" cy="68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social.technet.microsoft.com/wiki/cfs-file.ashx/__key/communityserver-wikis-components-files/00-00-00-00-05/1524.Windows-Server-Active-Directory-v-black-logo_5F00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84" y="2334032"/>
            <a:ext cx="2448692" cy="10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OpenLD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62371"/>
            <a:ext cx="29051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11994" y="116632"/>
            <a:ext cx="6120680" cy="720080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latin typeface="Helvetica" panose="020B0604020202020204" pitchFamily="34" charset="0"/>
                <a:cs typeface="Helvetica" panose="020B0604020202020204" pitchFamily="34" charset="0"/>
              </a:rPr>
              <a:t>CAFe – </a:t>
            </a:r>
            <a:r>
              <a:rPr lang="pt-B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componentes</a:t>
            </a:r>
            <a:endParaRPr lang="pt-B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6922"/>
            <a:ext cx="3981850" cy="6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89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120079" y="188640"/>
            <a:ext cx="77724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CAFe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1654402" y="1007378"/>
            <a:ext cx="625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000" dirty="0"/>
              <a:t>Evolução do número de instituições clientes no último ano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8291" y="0"/>
            <a:ext cx="4241623" cy="72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áfico 6"/>
          <p:cNvGraphicFramePr/>
          <p:nvPr>
            <p:extLst/>
          </p:nvPr>
        </p:nvGraphicFramePr>
        <p:xfrm>
          <a:off x="1547664" y="1772816"/>
          <a:ext cx="7467539" cy="32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>
            <p:extLst/>
          </p:nvPr>
        </p:nvGraphicFramePr>
        <p:xfrm>
          <a:off x="1547664" y="1772816"/>
          <a:ext cx="74888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10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aixaDeTexto 125"/>
          <p:cNvSpPr txBox="1"/>
          <p:nvPr/>
        </p:nvSpPr>
        <p:spPr>
          <a:xfrm>
            <a:off x="2245869" y="5805264"/>
            <a:ext cx="48464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pt-BR" sz="2800" b="1" dirty="0" smtClean="0"/>
              <a:t>65 Provedores de Identidade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82955" y="76991"/>
            <a:ext cx="7810671" cy="7889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CAFe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status </a:t>
            </a:r>
            <a:r>
              <a:rPr lang="en-US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IdPs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8291" y="0"/>
            <a:ext cx="4241623" cy="72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r="2921" b="2498"/>
          <a:stretch/>
        </p:blipFill>
        <p:spPr bwMode="auto">
          <a:xfrm>
            <a:off x="2245870" y="1124744"/>
            <a:ext cx="5854700" cy="4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563548" y="6353141"/>
            <a:ext cx="5598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fonte</a:t>
            </a:r>
            <a:r>
              <a:rPr lang="en-US" sz="1200" dirty="0" smtClean="0"/>
              <a:t>: &lt;</a:t>
            </a:r>
            <a:r>
              <a:rPr lang="en-US" sz="1200" dirty="0" smtClean="0">
                <a:hlinkClick r:id="rId5" action="ppaction://hlinkfile"/>
              </a:rPr>
              <a:t>portal.rnp.br/web/</a:t>
            </a:r>
            <a:r>
              <a:rPr lang="en-US" sz="1200" dirty="0" err="1" smtClean="0">
                <a:hlinkClick r:id="rId5" action="ppaction://hlinkfile"/>
              </a:rPr>
              <a:t>servicos</a:t>
            </a:r>
            <a:r>
              <a:rPr lang="en-US" sz="1200" dirty="0" smtClean="0">
                <a:hlinkClick r:id="rId5" action="ppaction://hlinkfile"/>
              </a:rPr>
              <a:t>/</a:t>
            </a:r>
            <a:r>
              <a:rPr lang="en-US" sz="1200" dirty="0" err="1" smtClean="0">
                <a:hlinkClick r:id="rId5" action="ppaction://hlinkfile"/>
              </a:rPr>
              <a:t>instituicoes-clientes</a:t>
            </a:r>
            <a:r>
              <a:rPr lang="en-US" sz="12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958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Papel jornal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44624"/>
            <a:ext cx="2674640" cy="792088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Helvetica" pitchFamily="34" charset="0"/>
                <a:cs typeface="Helvetica" pitchFamily="34" charset="0"/>
              </a:rPr>
              <a:t>Histórico</a:t>
            </a:r>
          </a:p>
        </p:txBody>
      </p:sp>
      <p:sp>
        <p:nvSpPr>
          <p:cNvPr id="14339" name="Rectangle 3" descr="Papel jornal"/>
          <p:cNvSpPr>
            <a:spLocks noGrp="1" noChangeArrowheads="1"/>
          </p:cNvSpPr>
          <p:nvPr>
            <p:ph type="body" idx="1"/>
          </p:nvPr>
        </p:nvSpPr>
        <p:spPr>
          <a:xfrm>
            <a:off x="1481123" y="980728"/>
            <a:ext cx="7668344" cy="53276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1989: criação pelo MCT </a:t>
            </a:r>
          </a:p>
          <a:p>
            <a:pPr>
              <a:lnSpc>
                <a:spcPct val="80000"/>
              </a:lnSpc>
            </a:pP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1999: MCT e MEC assinaram o Programa Interministerial de Implantação e Manutenção da RNP (PIMM) </a:t>
            </a:r>
          </a:p>
          <a:p>
            <a:pPr>
              <a:lnSpc>
                <a:spcPct val="80000"/>
              </a:lnSpc>
            </a:pP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1999: institucionalização da RNP</a:t>
            </a:r>
          </a:p>
          <a:p>
            <a:pPr>
              <a:lnSpc>
                <a:spcPct val="80000"/>
              </a:lnSpc>
            </a:pP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2000: inauguração </a:t>
            </a:r>
            <a:r>
              <a:rPr lang="pt-BR" sz="1800" i="1" dirty="0" err="1" smtClean="0">
                <a:latin typeface="Helvetica" pitchFamily="34" charset="0"/>
                <a:cs typeface="Helvetica" pitchFamily="34" charset="0"/>
              </a:rPr>
              <a:t>backbone</a:t>
            </a: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 RNP2</a:t>
            </a:r>
          </a:p>
          <a:p>
            <a:pPr>
              <a:lnSpc>
                <a:spcPct val="80000"/>
              </a:lnSpc>
            </a:pP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2002: assinatura do Contrato de Gestão com o MCT</a:t>
            </a:r>
          </a:p>
          <a:p>
            <a:pPr>
              <a:lnSpc>
                <a:spcPct val="80000"/>
              </a:lnSpc>
            </a:pP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2006: início de um novo ciclo</a:t>
            </a:r>
          </a:p>
          <a:p>
            <a:pPr>
              <a:lnSpc>
                <a:spcPct val="80000"/>
              </a:lnSpc>
            </a:pP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2007: renovação do Contrato de Gestão até 2010</a:t>
            </a:r>
          </a:p>
          <a:p>
            <a:pPr>
              <a:lnSpc>
                <a:spcPct val="80000"/>
              </a:lnSpc>
            </a:pP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2010: renovação do Contrato de Gestão, agora por 06 anos </a:t>
            </a:r>
          </a:p>
          <a:p>
            <a:pPr>
              <a:lnSpc>
                <a:spcPct val="80000"/>
              </a:lnSpc>
            </a:pP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2011: mais um ciclo – </a:t>
            </a:r>
            <a:r>
              <a:rPr lang="pt-BR" sz="1800" i="1" dirty="0" err="1" smtClean="0">
                <a:latin typeface="Helvetica" pitchFamily="34" charset="0"/>
                <a:cs typeface="Helvetica" pitchFamily="34" charset="0"/>
              </a:rPr>
              <a:t>backbone</a:t>
            </a: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latin typeface="Helvetica" pitchFamily="34" charset="0"/>
                <a:cs typeface="Helvetica" pitchFamily="34" charset="0"/>
              </a:rPr>
              <a:t>multigigabit</a:t>
            </a: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endParaRPr lang="pt-BR" sz="1800" dirty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2011:  integram o Programa </a:t>
            </a:r>
            <a:r>
              <a:rPr lang="pt-BR" sz="1800" dirty="0">
                <a:latin typeface="Helvetica" pitchFamily="34" charset="0"/>
                <a:cs typeface="Helvetica" pitchFamily="34" charset="0"/>
              </a:rPr>
              <a:t>RNP </a:t>
            </a: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MinC </a:t>
            </a:r>
            <a:r>
              <a:rPr lang="pt-BR" sz="1800" dirty="0">
                <a:latin typeface="Helvetica" pitchFamily="34" charset="0"/>
                <a:cs typeface="Helvetica" pitchFamily="34" charset="0"/>
              </a:rPr>
              <a:t>e </a:t>
            </a: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MS</a:t>
            </a:r>
          </a:p>
          <a:p>
            <a:pPr>
              <a:lnSpc>
                <a:spcPct val="80000"/>
              </a:lnSpc>
            </a:pP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2012:  lançado o evento Fórum RNP</a:t>
            </a:r>
            <a:endParaRPr lang="pt-BR" sz="1800" dirty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endParaRPr lang="pt-BR" sz="1800" dirty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</a:pPr>
            <a:endParaRPr lang="pt-BR" sz="1900" dirty="0" smtClean="0"/>
          </a:p>
        </p:txBody>
      </p:sp>
    </p:spTree>
    <p:extLst>
      <p:ext uri="{BB962C8B-B14F-4D97-AF65-F5344CB8AC3E}">
        <p14:creationId xmlns:p14="http://schemas.microsoft.com/office/powerpoint/2010/main" val="1936311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eandro.guimaraes\AppData\Local\Microsoft\Windows\Temporary Internet Files\Content.IE5\PM3YITQ9\MC90031108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9531">
            <a:off x="2956888" y="2564508"/>
            <a:ext cx="3729352" cy="38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3"/>
          <p:cNvSpPr txBox="1">
            <a:spLocks/>
          </p:cNvSpPr>
          <p:nvPr/>
        </p:nvSpPr>
        <p:spPr>
          <a:xfrm>
            <a:off x="8231772" y="5980191"/>
            <a:ext cx="586408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1</a:t>
            </a:r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67" y="4429592"/>
            <a:ext cx="600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67" y="1601460"/>
            <a:ext cx="2604865" cy="4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6" y="1090639"/>
            <a:ext cx="3823174" cy="89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498686" y="5039192"/>
            <a:ext cx="86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hlinkClick r:id="rId6"/>
              </a:rPr>
              <a:t>Atlases</a:t>
            </a: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766" r="92969">
                        <a14:foregroundMark x1="62891" y1="51250" x2="62891" y2="51250"/>
                        <a14:foregroundMark x1="58984" y1="51250" x2="58984" y2="51250"/>
                        <a14:foregroundMark x1="51172" y1="48750" x2="51172" y2="48750"/>
                        <a14:foregroundMark x1="42578" y1="48750" x2="42578" y2="48750"/>
                        <a14:foregroundMark x1="35938" y1="51250" x2="35938" y2="51250"/>
                        <a14:foregroundMark x1="29297" y1="47500" x2="29297" y2="47500"/>
                        <a14:foregroundMark x1="21484" y1="35000" x2="21484" y2="35000"/>
                        <a14:foregroundMark x1="14063" y1="41250" x2="14063" y2="41250"/>
                        <a14:foregroundMark x1="16016" y1="45000" x2="16016" y2="45000"/>
                        <a14:foregroundMark x1="20703" y1="63750" x2="20703" y2="63750"/>
                        <a14:foregroundMark x1="19141" y1="48750" x2="19141" y2="48750"/>
                        <a14:foregroundMark x1="14453" y1="63750" x2="14453" y2="63750"/>
                        <a14:foregroundMark x1="11719" y1="85000" x2="11719" y2="85000"/>
                        <a14:foregroundMark x1="14453" y1="85000" x2="14453" y2="85000"/>
                        <a14:foregroundMark x1="16797" y1="86250" x2="16797" y2="86250"/>
                        <a14:foregroundMark x1="19922" y1="85000" x2="19922" y2="85000"/>
                        <a14:foregroundMark x1="24609" y1="85000" x2="24609" y2="85000"/>
                        <a14:foregroundMark x1="25781" y1="85000" x2="25781" y2="85000"/>
                        <a14:foregroundMark x1="29688" y1="86250" x2="29688" y2="86250"/>
                        <a14:foregroundMark x1="34375" y1="86250" x2="34375" y2="86250"/>
                        <a14:foregroundMark x1="39453" y1="87500" x2="39453" y2="87500"/>
                        <a14:foregroundMark x1="37109" y1="83750" x2="37109" y2="83750"/>
                        <a14:foregroundMark x1="40625" y1="83750" x2="40625" y2="83750"/>
                        <a14:foregroundMark x1="43359" y1="82500" x2="43359" y2="82500"/>
                        <a14:foregroundMark x1="45703" y1="83750" x2="45703" y2="83750"/>
                        <a14:foregroundMark x1="49219" y1="83750" x2="49219" y2="83750"/>
                        <a14:foregroundMark x1="52344" y1="86250" x2="52344" y2="86250"/>
                        <a14:foregroundMark x1="54688" y1="85000" x2="54688" y2="85000"/>
                        <a14:foregroundMark x1="57813" y1="86250" x2="57813" y2="86250"/>
                        <a14:foregroundMark x1="59766" y1="86250" x2="59766" y2="86250"/>
                        <a14:foregroundMark x1="61719" y1="86250" x2="61719" y2="86250"/>
                        <a14:foregroundMark x1="62891" y1="87500" x2="62891" y2="87500"/>
                        <a14:foregroundMark x1="63281" y1="82500" x2="63281" y2="82500"/>
                        <a14:foregroundMark x1="65625" y1="85000" x2="65625" y2="85000"/>
                        <a14:foregroundMark x1="67969" y1="85000" x2="67969" y2="85000"/>
                        <a14:foregroundMark x1="69141" y1="86250" x2="69141" y2="86250"/>
                        <a14:foregroundMark x1="68750" y1="83750" x2="68750" y2="83750"/>
                        <a14:foregroundMark x1="71094" y1="86250" x2="71094" y2="86250"/>
                        <a14:foregroundMark x1="75391" y1="87500" x2="75391" y2="87500"/>
                        <a14:foregroundMark x1="74609" y1="83750" x2="74609" y2="83750"/>
                        <a14:foregroundMark x1="72266" y1="87500" x2="72266" y2="87500"/>
                        <a14:foregroundMark x1="77734" y1="85000" x2="77734" y2="85000"/>
                        <a14:foregroundMark x1="78906" y1="87500" x2="78906" y2="87500"/>
                        <a14:foregroundMark x1="81250" y1="87500" x2="81250" y2="87500"/>
                        <a14:foregroundMark x1="80469" y1="86250" x2="80469" y2="86250"/>
                        <a14:foregroundMark x1="80078" y1="85000" x2="80078" y2="85000"/>
                        <a14:foregroundMark x1="82813" y1="86250" x2="82813" y2="86250"/>
                        <a14:foregroundMark x1="84766" y1="83750" x2="84766" y2="83750"/>
                        <a14:foregroundMark x1="86719" y1="87500" x2="86719" y2="87500"/>
                        <a14:foregroundMark x1="88281" y1="87500" x2="88281" y2="87500"/>
                        <a14:foregroundMark x1="89063" y1="86250" x2="89063" y2="86250"/>
                        <a14:foregroundMark x1="91016" y1="87500" x2="91016" y2="87500"/>
                        <a14:foregroundMark x1="91406" y1="83750" x2="91406" y2="83750"/>
                        <a14:foregroundMark x1="47656" y1="62500" x2="47656" y2="62500"/>
                        <a14:foregroundMark x1="18359" y1="55000" x2="18359" y2="55000"/>
                        <a14:foregroundMark x1="16406" y1="58750" x2="16406" y2="5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58" y="3099855"/>
            <a:ext cx="230425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ais 8"/>
          <p:cNvSpPr/>
          <p:nvPr/>
        </p:nvSpPr>
        <p:spPr>
          <a:xfrm>
            <a:off x="4116011" y="1826199"/>
            <a:ext cx="772280" cy="764615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39" y="4401762"/>
            <a:ext cx="9620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30" y="4937802"/>
            <a:ext cx="1365474" cy="32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72" y="5396372"/>
            <a:ext cx="771787" cy="72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64" y="5308864"/>
            <a:ext cx="1797707" cy="39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86" y="4401762"/>
            <a:ext cx="1531192" cy="51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48" y="5760626"/>
            <a:ext cx="1067222" cy="51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76" y="3879306"/>
            <a:ext cx="1038226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2" y="5090573"/>
            <a:ext cx="968167" cy="58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79" y="4454508"/>
            <a:ext cx="167164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1031822" y="69084"/>
            <a:ext cx="7810671" cy="7889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CAFe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status SPs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88291" y="0"/>
            <a:ext cx="4241623" cy="72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http://t1.gstatic.com/images?q=tbn:ANd9GcQ0qi9md632HFwZofl6CryzA1VRfmx2Ee8Siixc9zW_r-spwSgFN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67" y="3019702"/>
            <a:ext cx="570052" cy="28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1563548" y="6353141"/>
            <a:ext cx="5598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fonte</a:t>
            </a:r>
            <a:r>
              <a:rPr lang="en-US" sz="1200" dirty="0" smtClean="0"/>
              <a:t>: &lt;</a:t>
            </a:r>
            <a:r>
              <a:rPr lang="en-US" sz="1200" dirty="0" smtClean="0">
                <a:hlinkClick r:id="rId20" action="ppaction://hlinkfile"/>
              </a:rPr>
              <a:t>portal.rnp.br/web/</a:t>
            </a:r>
            <a:r>
              <a:rPr lang="en-US" sz="1200" dirty="0" err="1" smtClean="0">
                <a:hlinkClick r:id="rId20" action="ppaction://hlinkfile"/>
              </a:rPr>
              <a:t>servicos</a:t>
            </a:r>
            <a:r>
              <a:rPr lang="en-US" sz="1200" dirty="0" smtClean="0">
                <a:hlinkClick r:id="rId20" action="ppaction://hlinkfile"/>
              </a:rPr>
              <a:t>/</a:t>
            </a:r>
            <a:r>
              <a:rPr lang="en-US" sz="1200" dirty="0" err="1" smtClean="0">
                <a:hlinkClick r:id="rId20" action="ppaction://hlinkfile"/>
              </a:rPr>
              <a:t>servicos-disponiveis</a:t>
            </a:r>
            <a:r>
              <a:rPr lang="en-US" sz="1200" dirty="0" smtClean="0"/>
              <a:t>&gt;</a:t>
            </a:r>
            <a:endParaRPr lang="en-US" sz="12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18" y="969016"/>
            <a:ext cx="2791691" cy="5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208506"/>
            <a:ext cx="4219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razilian Computing Society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30" y="2499944"/>
            <a:ext cx="626544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portal.rnp.br/image/image_gallery?uuid=32e64264-82e1-4151-aa20-8fb62405e243&amp;groupId=797279&amp;t=138659505091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62" y="2850309"/>
            <a:ext cx="962591" cy="77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22" y="2219607"/>
            <a:ext cx="3131990" cy="47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9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366" y="1052736"/>
            <a:ext cx="7893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Comunidade Acadêmica Federada (CAFe) </a:t>
            </a:r>
            <a:r>
              <a:rPr lang="pt-BR" dirty="0" smtClean="0"/>
              <a:t>foi a primeira federação </a:t>
            </a:r>
            <a:r>
              <a:rPr lang="pt-BR" dirty="0"/>
              <a:t>de identidade (não </a:t>
            </a:r>
            <a:r>
              <a:rPr lang="pt-BR" dirty="0" err="1"/>
              <a:t>européia</a:t>
            </a:r>
            <a:r>
              <a:rPr lang="pt-BR" dirty="0"/>
              <a:t>) das </a:t>
            </a:r>
            <a:r>
              <a:rPr lang="pt-BR" dirty="0" smtClean="0"/>
              <a:t>Américas, à integrar, em dezembro </a:t>
            </a:r>
            <a:r>
              <a:rPr lang="pt-BR" dirty="0"/>
              <a:t>de </a:t>
            </a:r>
            <a:r>
              <a:rPr lang="pt-BR" dirty="0" smtClean="0"/>
              <a:t>2011, </a:t>
            </a:r>
            <a:r>
              <a:rPr lang="pt-BR" dirty="0"/>
              <a:t>o serviço </a:t>
            </a:r>
            <a:r>
              <a:rPr lang="pt-BR" dirty="0" err="1">
                <a:hlinkClick r:id="rId2"/>
              </a:rPr>
              <a:t>eduGAIN</a:t>
            </a:r>
            <a:r>
              <a:rPr lang="pt-BR" dirty="0"/>
              <a:t>, que reúne, em uma rede de confiança, as federações de gestão de identidade sócias da </a:t>
            </a:r>
            <a:r>
              <a:rPr lang="pt-BR" dirty="0">
                <a:hlinkClick r:id="rId3"/>
              </a:rPr>
              <a:t>GÉANT</a:t>
            </a:r>
            <a:r>
              <a:rPr lang="pt-BR" dirty="0"/>
              <a:t> (Rede de pesquisa </a:t>
            </a:r>
            <a:r>
              <a:rPr lang="pt-BR" dirty="0" err="1"/>
              <a:t>pan-européia</a:t>
            </a:r>
            <a:r>
              <a:rPr lang="pt-BR" dirty="0"/>
              <a:t>). A organização é uma rede de alta capacidade que engloba mais de três mil instituições de ensino e pesquisa em 32 países, através de 28 redes nacionais e regionais de ensino e pesquisa.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59398" y="116632"/>
            <a:ext cx="7380288" cy="539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9pPr>
          </a:lstStyle>
          <a:p>
            <a:r>
              <a:rPr lang="pt-BR" sz="2800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CAFe</a:t>
            </a:r>
            <a:r>
              <a:rPr lang="pt-BR" sz="2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integração internacional</a:t>
            </a:r>
            <a:endParaRPr lang="pt-BR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75856" y="6333861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&lt;http</a:t>
            </a:r>
            <a:r>
              <a:rPr lang="pt-BR" sz="1050" dirty="0"/>
              <a:t>://</a:t>
            </a:r>
            <a:r>
              <a:rPr lang="pt-BR" sz="1050" dirty="0" smtClean="0"/>
              <a:t>www.edugain.org/technical/status.php&gt;</a:t>
            </a:r>
            <a:endParaRPr lang="pt-BR" sz="1050" dirty="0"/>
          </a:p>
        </p:txBody>
      </p:sp>
      <p:pic>
        <p:nvPicPr>
          <p:cNvPr id="9" name="Picture 4" descr="REFE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46" y="4071274"/>
            <a:ext cx="2182970" cy="77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0" y="5744365"/>
            <a:ext cx="1868417" cy="67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t1.gstatic.com/images?q=tbn:ANd9GcQ0qi9md632HFwZofl6CryzA1VRfmx2Ee8Siixc9zW_r-spwSgF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0" y="5157192"/>
            <a:ext cx="1171963" cy="5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3.gstatic.com/images?q=tbn:ANd9GcT10PxibG6JWM0Qu0ncUpjKtrGT3FF53wCBKPHp8rqYvDiYokx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46" y="3123660"/>
            <a:ext cx="919613" cy="7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lick to enlar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58" y="2921886"/>
            <a:ext cx="5391842" cy="308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836712"/>
            <a:ext cx="7893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Universidade Estadual de Campinas (Unicamp</a:t>
            </a:r>
            <a:r>
              <a:rPr lang="pt-BR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Universidade </a:t>
            </a:r>
            <a:r>
              <a:rPr lang="pt-BR" dirty="0"/>
              <a:t>Estadual do Centro-Oeste (</a:t>
            </a:r>
            <a:r>
              <a:rPr lang="pt-BR" dirty="0" err="1"/>
              <a:t>Unicentro</a:t>
            </a:r>
            <a:r>
              <a:rPr lang="pt-BR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Universidade </a:t>
            </a:r>
            <a:r>
              <a:rPr lang="pt-BR" dirty="0"/>
              <a:t>Estadual da Paraíba (UEPB</a:t>
            </a:r>
            <a:r>
              <a:rPr lang="pt-BR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Universidade </a:t>
            </a:r>
            <a:r>
              <a:rPr lang="pt-BR" dirty="0"/>
              <a:t>Estadual de Maringá (UEM</a:t>
            </a:r>
            <a:r>
              <a:rPr lang="pt-BR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Universidade </a:t>
            </a:r>
            <a:r>
              <a:rPr lang="pt-BR" dirty="0"/>
              <a:t>Estadual de Ponta Grossa (UEPG</a:t>
            </a:r>
            <a:r>
              <a:rPr lang="pt-BR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Universidade </a:t>
            </a:r>
            <a:r>
              <a:rPr lang="pt-BR" dirty="0"/>
              <a:t>Estadual de Santa Cruz (UESC</a:t>
            </a:r>
            <a:r>
              <a:rPr lang="pt-BR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Universidade </a:t>
            </a:r>
            <a:r>
              <a:rPr lang="pt-BR" dirty="0"/>
              <a:t>Estadual do Sudoeste da Bahia (UESB</a:t>
            </a:r>
            <a:r>
              <a:rPr lang="pt-BR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Universidade </a:t>
            </a:r>
            <a:r>
              <a:rPr lang="pt-BR" dirty="0"/>
              <a:t>Estadual Paulista "Júlio de Mesquita Filho" (UNESP</a:t>
            </a:r>
            <a:r>
              <a:rPr lang="pt-BR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Universidade </a:t>
            </a:r>
            <a:r>
              <a:rPr lang="pt-BR" dirty="0"/>
              <a:t>Estadual Vale do Acaraú (UVA</a:t>
            </a:r>
            <a:r>
              <a:rPr lang="pt-BR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Universidade Municipal de São Caetano do Sul (USCS</a:t>
            </a:r>
            <a:r>
              <a:rPr lang="pt-BR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Universidade de São Paulo (USP).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59398" y="116632"/>
            <a:ext cx="7380288" cy="539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Universidades Estaduais clientes </a:t>
            </a:r>
            <a:endParaRPr lang="pt-BR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148171"/>
            <a:ext cx="3131840" cy="53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9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59398" y="116632"/>
            <a:ext cx="8084602" cy="539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9pPr>
          </a:lstStyle>
          <a:p>
            <a:r>
              <a:rPr lang="pt-BR" sz="2800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CAFe</a:t>
            </a:r>
            <a:r>
              <a:rPr lang="pt-BR" sz="2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como aderir como </a:t>
            </a:r>
            <a:r>
              <a:rPr lang="pt-BR" sz="2800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IdP</a:t>
            </a:r>
            <a:endParaRPr lang="pt-BR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74" name="Picture 2" descr="http://portal.rnp.br/image/image_gallery?uuid=b39871c1-ca56-4007-b2c5-dfc07820fb4b&amp;groupId=797279&amp;t=1349530774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96" y="1340768"/>
            <a:ext cx="7763341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547664" y="4581128"/>
            <a:ext cx="7568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Envio </a:t>
            </a:r>
            <a:r>
              <a:rPr lang="pt-BR" sz="2400" b="1" dirty="0"/>
              <a:t>de uma cópia da portaria (ou documento oficial) designando </a:t>
            </a:r>
            <a:r>
              <a:rPr lang="pt-BR" sz="2400" b="1" dirty="0" smtClean="0"/>
              <a:t>o representante institucional </a:t>
            </a:r>
            <a:r>
              <a:rPr lang="pt-BR" sz="2400" b="1" dirty="0"/>
              <a:t>junto à Federação, assinado pelo dirigente máximo da </a:t>
            </a:r>
            <a:r>
              <a:rPr lang="pt-BR" sz="2400" b="1" dirty="0" smtClean="0"/>
              <a:t>organização:</a:t>
            </a:r>
            <a:r>
              <a:rPr lang="pt-BR" sz="2400" dirty="0" smtClean="0"/>
              <a:t> &lt;</a:t>
            </a:r>
            <a:r>
              <a:rPr lang="pt-BR" sz="2400" dirty="0" smtClean="0">
                <a:hlinkClick r:id="rId3"/>
              </a:rPr>
              <a:t>atendimento@cafe.rnp.br</a:t>
            </a:r>
            <a:r>
              <a:rPr lang="pt-BR" sz="2400" dirty="0" smtClean="0"/>
              <a:t>&gt;.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210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Serviços de Gestão de Identidade</a:t>
            </a:r>
            <a:endParaRPr lang="pt-B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585"/>
            <a:ext cx="9144000" cy="534375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55576" y="1484784"/>
            <a:ext cx="3816424" cy="3960440"/>
          </a:xfrm>
          <a:prstGeom prst="ellipse">
            <a:avLst/>
          </a:prstGeom>
          <a:noFill/>
          <a:ln w="85725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2000">
                  <a:schemeClr val="tx1">
                    <a:lumMod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4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10985" y="908720"/>
            <a:ext cx="7778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 Infraestrutura de Chaves Públicas para Ensino e Pesquisa (ICPEdu) consiste na implantação de uma infraestrutura de criação de certificados digitais e chaves de segurança, aplicados em autenticação, assinatura digital e sigilo, dentro do ambiente das Instituições Federais de Ensino Superior (</a:t>
            </a:r>
            <a:r>
              <a:rPr lang="pt-BR" sz="2400" dirty="0" smtClean="0"/>
              <a:t>IFES), </a:t>
            </a:r>
            <a:r>
              <a:rPr lang="pt-BR" sz="2400" dirty="0"/>
              <a:t>Unidades de Pesquisa (</a:t>
            </a:r>
            <a:r>
              <a:rPr lang="pt-BR" sz="2400" dirty="0" err="1"/>
              <a:t>UPs</a:t>
            </a:r>
            <a:r>
              <a:rPr lang="pt-BR" sz="2400" dirty="0"/>
              <a:t>) e demais instituições de ensino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 smtClean="0"/>
              <a:t>Em revisão para lançamento de novos serviços de certificação a partir de 2014.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284"/>
            <a:ext cx="2697088" cy="66528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43608" y="-2284"/>
            <a:ext cx="7591605" cy="6629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Infraestrutura de Chaves Públicas </a:t>
            </a:r>
          </a:p>
          <a:p>
            <a:pPr algn="l"/>
            <a:r>
              <a:rPr lang="pt-B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para Ensino e Pesquisa - </a:t>
            </a:r>
            <a:r>
              <a:rPr lang="pt-BR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ICPEdu</a:t>
            </a:r>
            <a:r>
              <a:rPr lang="pt-BR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pt-B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218" name="Picture 2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91299"/>
            <a:ext cx="2376264" cy="190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1475656" y="1517384"/>
            <a:ext cx="7449616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 smtClean="0"/>
              <a:t>Foram </a:t>
            </a:r>
            <a:r>
              <a:rPr lang="pt-BR" sz="2000" dirty="0"/>
              <a:t>previstos 4 modelos de utilização ao serviço </a:t>
            </a:r>
            <a:r>
              <a:rPr lang="pt-BR" sz="2000" dirty="0" err="1" smtClean="0"/>
              <a:t>ICPEdu</a:t>
            </a:r>
            <a:r>
              <a:rPr lang="pt-BR" sz="2000" dirty="0" smtClean="0"/>
              <a:t>:</a:t>
            </a:r>
          </a:p>
          <a:p>
            <a:pPr marL="0" indent="0" algn="just">
              <a:buNone/>
            </a:pPr>
            <a:endParaRPr lang="pt-BR" sz="2000" dirty="0"/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Instituição adere como uma </a:t>
            </a:r>
            <a:r>
              <a:rPr lang="pt-BR" sz="2000" dirty="0" smtClean="0"/>
              <a:t>AC (legado).</a:t>
            </a:r>
          </a:p>
          <a:p>
            <a:pPr marL="514350" indent="-514350">
              <a:buFont typeface="+mj-lt"/>
              <a:buAutoNum type="arabicPeriod"/>
            </a:pPr>
            <a:endParaRPr lang="pt-BR" sz="2000" dirty="0"/>
          </a:p>
          <a:p>
            <a:pPr marL="514350" indent="-514350" algn="just">
              <a:buFont typeface="+mj-lt"/>
              <a:buAutoNum type="arabicPeriod"/>
            </a:pPr>
            <a:r>
              <a:rPr lang="pt-BR" sz="2000" dirty="0"/>
              <a:t>Instituições utilizam os serviços oferecidos pela </a:t>
            </a:r>
            <a:r>
              <a:rPr lang="pt-BR" sz="2000" dirty="0" err="1"/>
              <a:t>ICPEdu</a:t>
            </a:r>
            <a:r>
              <a:rPr lang="pt-BR" sz="2000" dirty="0"/>
              <a:t> ao aderir como </a:t>
            </a:r>
            <a:r>
              <a:rPr lang="pt-BR" sz="2000" dirty="0" smtClean="0"/>
              <a:t>AR.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000" dirty="0"/>
          </a:p>
          <a:p>
            <a:pPr marL="514350" indent="-514350" algn="just">
              <a:buFont typeface="+mj-lt"/>
              <a:buAutoNum type="arabicPeriod"/>
            </a:pPr>
            <a:r>
              <a:rPr lang="pt-BR" sz="2000" dirty="0"/>
              <a:t>Instituições utilizam os serviços oferecidos utilizando um sistema de emissão automática de certificados </a:t>
            </a:r>
            <a:r>
              <a:rPr lang="pt-BR" sz="2000" dirty="0" smtClean="0"/>
              <a:t>pessoais via </a:t>
            </a:r>
            <a:r>
              <a:rPr lang="pt-BR" sz="2000" dirty="0" err="1" smtClean="0"/>
              <a:t>CAFe</a:t>
            </a:r>
            <a:r>
              <a:rPr lang="pt-BR" sz="2000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000" dirty="0"/>
          </a:p>
          <a:p>
            <a:pPr marL="514350" indent="-514350" algn="just">
              <a:buFont typeface="+mj-lt"/>
              <a:buAutoNum type="arabicPeriod"/>
            </a:pPr>
            <a:r>
              <a:rPr lang="pt-BR" sz="2000" b="1" dirty="0"/>
              <a:t>Instituições recebem certificado SSL </a:t>
            </a:r>
            <a:r>
              <a:rPr lang="pt-BR" sz="2000" b="1" dirty="0" smtClean="0"/>
              <a:t>válido (reconhecido pelos </a:t>
            </a:r>
            <a:r>
              <a:rPr lang="pt-BR" sz="2000" b="1" i="1" dirty="0" smtClean="0"/>
              <a:t>browsers</a:t>
            </a:r>
            <a:r>
              <a:rPr lang="pt-BR" sz="2000" b="1" dirty="0" smtClean="0"/>
              <a:t>).</a:t>
            </a:r>
            <a:endParaRPr lang="pt-BR" sz="2000" b="1" dirty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043608" y="0"/>
            <a:ext cx="8071656" cy="778098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Serviços de certificação a serem oferecidos</a:t>
            </a:r>
            <a:endParaRPr lang="pt-B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08720"/>
            <a:ext cx="2409056" cy="5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9218" name="Picture 2" descr="http://www.lojasmartsec.com.br/arquivos_loja/345/Fotos/thumbs3/produto_Foto1_372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54543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23728" y="4365103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Módulo de Segurança Criptográfico com desenvolvimento 100% nacional. Possui certificado ICP-Brasil MCT7 NSH3 e NSF2 e é compatível com FIPS-140 nível 4, tendo sido desenvolvido para gestão do ciclo de vida de chaves criptográficos.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89179" y="-241143"/>
            <a:ext cx="3744416" cy="1143000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latin typeface="Helvetica" panose="020B0604020202020204" pitchFamily="34" charset="0"/>
                <a:cs typeface="Helvetica" panose="020B0604020202020204" pitchFamily="34" charset="0"/>
              </a:rPr>
              <a:t>Legado </a:t>
            </a:r>
            <a:r>
              <a:rPr lang="pt-B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ICPEdu</a:t>
            </a:r>
            <a:endParaRPr lang="pt-B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85810" y="1124744"/>
            <a:ext cx="574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ASI-HSM - O HSM padrão da ICP-Brasil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284"/>
            <a:ext cx="2697088" cy="6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-241143"/>
            <a:ext cx="5915000" cy="1143000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latin typeface="Helvetica" panose="020B0604020202020204" pitchFamily="34" charset="0"/>
                <a:cs typeface="Helvetica" panose="020B0604020202020204" pitchFamily="34" charset="0"/>
              </a:rPr>
              <a:t>Instituições usuárias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284"/>
            <a:ext cx="2697088" cy="66528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9"/>
            <a:ext cx="7668344" cy="238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5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Serviços de Gestão de Identidade</a:t>
            </a:r>
            <a:endParaRPr lang="pt-B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585"/>
            <a:ext cx="9144000" cy="534375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940152" y="1988840"/>
            <a:ext cx="3312368" cy="3960440"/>
          </a:xfrm>
          <a:prstGeom prst="ellipse">
            <a:avLst/>
          </a:prstGeom>
          <a:noFill/>
          <a:ln w="85725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2000">
                  <a:schemeClr val="tx1">
                    <a:lumMod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8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Papel jornal"/>
          <p:cNvSpPr>
            <a:spLocks noGrp="1" noChangeArrowheads="1"/>
          </p:cNvSpPr>
          <p:nvPr>
            <p:ph type="title" idx="4294967295"/>
          </p:nvPr>
        </p:nvSpPr>
        <p:spPr>
          <a:xfrm>
            <a:off x="673224" y="116632"/>
            <a:ext cx="2602632" cy="706090"/>
          </a:xfrm>
        </p:spPr>
        <p:txBody>
          <a:bodyPr/>
          <a:lstStyle/>
          <a:p>
            <a:r>
              <a:rPr lang="pt-BR" sz="2800" dirty="0" smtClean="0">
                <a:latin typeface="Helvetica" pitchFamily="34" charset="0"/>
                <a:cs typeface="Helvetica" pitchFamily="34" charset="0"/>
              </a:rPr>
              <a:t>Identidade</a:t>
            </a:r>
          </a:p>
        </p:txBody>
      </p:sp>
      <p:sp>
        <p:nvSpPr>
          <p:cNvPr id="16387" name="Rectangle 3" descr="Papel jornal"/>
          <p:cNvSpPr>
            <a:spLocks noGrp="1" noChangeArrowheads="1"/>
          </p:cNvSpPr>
          <p:nvPr>
            <p:ph type="body" idx="1"/>
          </p:nvPr>
        </p:nvSpPr>
        <p:spPr>
          <a:xfrm>
            <a:off x="1475656" y="1124744"/>
            <a:ext cx="7524328" cy="5040858"/>
          </a:xfrm>
        </p:spPr>
        <p:txBody>
          <a:bodyPr>
            <a:normAutofit fontScale="92500" lnSpcReduction="10000"/>
          </a:bodyPr>
          <a:lstStyle/>
          <a:p>
            <a:r>
              <a:rPr lang="pt-BR" sz="1800" b="1" dirty="0" smtClean="0">
                <a:latin typeface="Helvetica" pitchFamily="34" charset="0"/>
                <a:cs typeface="Helvetica" pitchFamily="34" charset="0"/>
              </a:rPr>
              <a:t>Essência</a:t>
            </a:r>
          </a:p>
          <a:p>
            <a:pPr marL="0" indent="0">
              <a:buFontTx/>
              <a:buNone/>
            </a:pPr>
            <a:r>
              <a:rPr lang="pt-BR" sz="1800" b="0" dirty="0" smtClean="0">
                <a:latin typeface="Helvetica" pitchFamily="34" charset="0"/>
                <a:cs typeface="Helvetica" pitchFamily="34" charset="0"/>
              </a:rPr>
              <a:t>Instituição de conhecimento e articulação, voltada para a viabilização e a gestão de soluções inovadoras de interesse público utilizando as TIC em redes avançadas de educação e pesquisa.</a:t>
            </a:r>
          </a:p>
          <a:p>
            <a:pPr marL="0" indent="0">
              <a:buFontTx/>
              <a:buNone/>
            </a:pP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pt-BR" sz="1800" b="1" dirty="0" smtClean="0">
                <a:latin typeface="Helvetica" pitchFamily="34" charset="0"/>
                <a:cs typeface="Helvetica" pitchFamily="34" charset="0"/>
              </a:rPr>
              <a:t>Missão</a:t>
            </a:r>
          </a:p>
          <a:p>
            <a:pPr marL="0" indent="0">
              <a:buFontTx/>
              <a:buNone/>
            </a:pPr>
            <a:r>
              <a:rPr lang="pt-BR" sz="1800" b="0" dirty="0" smtClean="0">
                <a:latin typeface="Helvetica" pitchFamily="34" charset="0"/>
                <a:cs typeface="Helvetica" pitchFamily="34" charset="0"/>
              </a:rPr>
              <a:t>Promover o uso inovador de redes avançadas.</a:t>
            </a:r>
          </a:p>
          <a:p>
            <a:pPr marL="0" indent="0">
              <a:buFontTx/>
              <a:buNone/>
            </a:pPr>
            <a:endParaRPr lang="pt-BR" sz="1800" dirty="0">
              <a:latin typeface="Helvetica" pitchFamily="34" charset="0"/>
              <a:cs typeface="Helvetica" pitchFamily="34" charset="0"/>
            </a:endParaRPr>
          </a:p>
          <a:p>
            <a:r>
              <a:rPr lang="pt-BR" sz="1800" b="1" dirty="0" smtClean="0">
                <a:latin typeface="Helvetica" pitchFamily="34" charset="0"/>
                <a:cs typeface="Helvetica" pitchFamily="34" charset="0"/>
              </a:rPr>
              <a:t>Visão</a:t>
            </a:r>
          </a:p>
          <a:p>
            <a:pPr marL="0" indent="0">
              <a:buFontTx/>
              <a:buNone/>
            </a:pPr>
            <a:r>
              <a:rPr lang="pt-BR" sz="1800" dirty="0">
                <a:latin typeface="Helvetica" pitchFamily="34" charset="0"/>
                <a:cs typeface="Helvetica" pitchFamily="34" charset="0"/>
              </a:rPr>
              <a:t>Ser reconhecida por prover a integração global e a colaboração apoiada em </a:t>
            </a:r>
            <a:r>
              <a:rPr lang="pt-BR" sz="1800" dirty="0" err="1" smtClean="0">
                <a:latin typeface="Helvetica" pitchFamily="34" charset="0"/>
                <a:cs typeface="Helvetica" pitchFamily="34" charset="0"/>
              </a:rPr>
              <a:t>TICs</a:t>
            </a: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  </a:t>
            </a:r>
            <a:r>
              <a:rPr lang="pt-BR" sz="1800" dirty="0">
                <a:latin typeface="Helvetica" pitchFamily="34" charset="0"/>
                <a:cs typeface="Helvetica" pitchFamily="34" charset="0"/>
              </a:rPr>
              <a:t>para a melhoria da qualidade da educação e </a:t>
            </a:r>
            <a:r>
              <a:rPr lang="pt-BR" sz="1800" dirty="0" smtClean="0">
                <a:latin typeface="Helvetica" pitchFamily="34" charset="0"/>
                <a:cs typeface="Helvetica" pitchFamily="34" charset="0"/>
              </a:rPr>
              <a:t>pesquisa.</a:t>
            </a:r>
            <a:endParaRPr lang="pt-BR" sz="1800" b="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FontTx/>
              <a:buNone/>
            </a:pPr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pt-BR" sz="1800" b="1" dirty="0" smtClean="0">
                <a:latin typeface="Helvetica" pitchFamily="34" charset="0"/>
                <a:cs typeface="Helvetica" pitchFamily="34" charset="0"/>
              </a:rPr>
              <a:t>Valores</a:t>
            </a:r>
          </a:p>
          <a:p>
            <a:pPr marL="0" indent="0">
              <a:buFontTx/>
              <a:buNone/>
            </a:pPr>
            <a:r>
              <a:rPr lang="pt-BR" sz="1800" b="0" dirty="0" smtClean="0">
                <a:latin typeface="Helvetica" pitchFamily="34" charset="0"/>
                <a:cs typeface="Helvetica" pitchFamily="34" charset="0"/>
              </a:rPr>
              <a:t>Inovação e Pioneirismo;</a:t>
            </a:r>
          </a:p>
          <a:p>
            <a:pPr marL="0" indent="0">
              <a:buFontTx/>
              <a:buNone/>
            </a:pPr>
            <a:r>
              <a:rPr lang="pt-BR" sz="1800" b="0" dirty="0" smtClean="0">
                <a:latin typeface="Helvetica" pitchFamily="34" charset="0"/>
                <a:cs typeface="Helvetica" pitchFamily="34" charset="0"/>
              </a:rPr>
              <a:t>Cooperação e Colaboração;</a:t>
            </a:r>
          </a:p>
          <a:p>
            <a:pPr marL="0" indent="0">
              <a:buFontTx/>
              <a:buNone/>
            </a:pPr>
            <a:r>
              <a:rPr lang="pt-BR" sz="1800" b="0" dirty="0" smtClean="0">
                <a:latin typeface="Helvetica" pitchFamily="34" charset="0"/>
                <a:cs typeface="Helvetica" pitchFamily="34" charset="0"/>
              </a:rPr>
              <a:t>Compromisso e Comprometimento;</a:t>
            </a:r>
          </a:p>
          <a:p>
            <a:pPr marL="0" indent="0">
              <a:buFontTx/>
              <a:buNone/>
            </a:pPr>
            <a:r>
              <a:rPr lang="pt-BR" sz="1800" b="0" dirty="0" smtClean="0">
                <a:latin typeface="Helvetica" pitchFamily="34" charset="0"/>
                <a:cs typeface="Helvetica" pitchFamily="34" charset="0"/>
              </a:rPr>
              <a:t>Ética e Transparência;</a:t>
            </a:r>
          </a:p>
          <a:p>
            <a:pPr marL="0" indent="0">
              <a:buFontTx/>
              <a:buNone/>
            </a:pPr>
            <a:r>
              <a:rPr lang="pt-BR" sz="1800" b="0" dirty="0" smtClean="0">
                <a:latin typeface="Helvetica" pitchFamily="34" charset="0"/>
                <a:cs typeface="Helvetica" pitchFamily="34" charset="0"/>
              </a:rPr>
              <a:t>Respeito.</a:t>
            </a:r>
          </a:p>
        </p:txBody>
      </p:sp>
    </p:spTree>
    <p:extLst>
      <p:ext uri="{BB962C8B-B14F-4D97-AF65-F5344CB8AC3E}">
        <p14:creationId xmlns:p14="http://schemas.microsoft.com/office/powerpoint/2010/main" val="3533957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96704" y="42862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latin typeface="Helvetica" panose="020B0604020202020204" pitchFamily="34" charset="0"/>
                <a:ea typeface="Helvetica Light Oblique" charset="0"/>
                <a:cs typeface="Helvetica" panose="020B0604020202020204" pitchFamily="34" charset="0"/>
                <a:sym typeface="Helvetica Light Oblique" charset="0"/>
              </a:rPr>
              <a:t>Problema...</a:t>
            </a:r>
            <a:endParaRPr lang="pt-B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AutoShape 2" descr="data:image/jpeg;base64,/9j/4AAQSkZJRgABAQAAAQABAAD/2wCEAAkGBhQSERQUEhQVFRUWFhcVFxQUFRUUFxQVFBQVFBUUFRQXHSceFxkjGRQUHy8gIycpLCwsFyAxNTAqNSYrLCkBCQoKDgwOGg8PGikcHxwpKSkpLCkpLCwpKSkpKSkpKSkpKSkpKSkpKSkpKSwsKSwpKSkpKSkpLCkpLCwpKSwpKf/AABEIAOEA4QMBIgACEQEDEQH/xAAcAAABBQEBAQAAAAAAAAAAAAAGAAMEBQcCCAH/xABQEAABAwIDBQQECQYLBwUBAAABAAIDBBEFEiEGBxMxQSJRYXEUMoGRIzVCUnKhsbPRCFOCk8HSFRckM1Ric9Ph8PEYJTSSorK0FkN1tcJ0/8QAGQEBAAMBAQAAAAAAAAAAAAAAAAIDBAEF/8QAIhEBAQACAgIDAQEBAQAAAAAAAAECEQMxEiETQVEEIhQy/9oADAMBAAIRAxEAPwDDUkkkCWnbH7pKatoTVHEBHkaXzs4OYQZcxOZ2cfJbfksxWx7pviLGv7Gb/wAWRBE2a3Kw1MZmdWnhSTyQUzo4r8XI57RI4E6AmN+ncAb62UfBNyuaWtFXUcOGjfkc+Nmd0l2CQEA+qMj2HrqbdLrQt1MZfg+G5BmyVUhfbXIA+o1d3es33hTqdwmOOxxdt/HaMjdTf0WBnL6THjzaUGG7b7vn4dXMpXSB7JchjlDbHK92U5mX0cCD11077A6qvydss8EYrCWycTM/gAZMjQ5thxNbk2TW/WdpxijaDctZFcd15nEXWyVuJBrpQTqw04ab8vSHiKw8yCgwvDtyjZcRq6M1Za2mjieZeCO1xWh1i3PpbXW55LnD9yZlxGsovSS30eNkjJOEDxeIARdufsgG45nktQbRj0nH5TKIA5kEPGIuIslHnMlutuM02/qqwfCYcXqpwNHYex30nRSy3+rIgx+h3Ltc+gjlqnRvrIZX2MIPDlhbG4xev2tHSa6ep4qi213eDDqWmlfPmmnc74HIG5WMvd2bMSebOnUrV95mKhtXgU9ORlfOXNI5OZMYQSLdC1596BPyhq1zsTZGT2Y4GZR0Be5znHzOg9gQWkP5PrXVDYxWHI6DjZ+AL3Lw0NtxO43uqw7lg2Olc+qIdUVZpg3g3ygPmAfcvFzliva3XnpdbDhONNZhtHVu0zxUcR6240kUZ1/S+pVm3EoirMFpx8qskluOXYGvvM/1FBnkO4yLi1rZK4xx0mQukMAsWui4rnEcTQD9iocV3Zxx4XLiEVVxWMndEwCKwka2fgtkDs2lx2uX4raamrETsdkdG2UMZG8xSC7JA2juWOB5tNrHzQHiFUJdkpZAxsYfUueI2CzIw6tzBjR0aL2HkgHdlt0Dayhp6o1JjM03CycIOy/COjvmzi/q35dVKpty7BU14nqiyloQwvlbFd8maATuysDjlygjvvpp3aHuirOHglF2Q7NUOZ2umaokGYeIT1ZGZf8A1HDGM8rmsDY26uOfD42ssPEgj2IM7duPjZiBo5q4Mzsa+ndwrumuXh7MufRzQwG99Q5Ox7joXVjqdlfnEMZkqLQ2fEbtyMDc51c0uN+mXkboz2vnadp8KaCC5schI7g5str+diqzC4J3bT4i6nnbE5jGOdE9nEbUR8OIOYQHAtIJaQ4Xt5XBAYbuVikrKeKKtzQVMD6iOThAvaGcMhrmZhzErTfTromsR3IETUraarbNHUTywF7onMMToM/E7OY57cKUcxqAOtxqNDgUEeLUVVHCKaappZ3TQiwIdaFxLmjTMC8gkDU6oZwneCajHoaIxRQRU9TVhuS95JSJml56AuLnkjqXIBraTcxBTxsmbWngNnbT1D5IrGI5+G6RoB7QD7C3tuUsd3LU8EcDmYiHvqXRtp2GHKJeI+NpcDnOgbIHcuSNd67DHglWHjKX1jiwO0Lg6pzgjvu0E+Spd5ETnQbOtZJwnHhBstr8NxZTBsliRfKbH2IB3bDc/DSUlRLDWGWWkLGzxOjyXdIInXYc3IMma75XXW+iy9ej942z/pGG1jq6NnpFIG8KsYwRcfsMfo25Ibme6MtJIuLixsB5wQJJJJAkkkkCSSSQJSqbFZo2PjjlkYx4Iexj3Na8EWIe0GztNNVFSQT8Ox6opwRBUTQh3rCKV8Yd01DSLrihxmeF5fDNLE93rPjkexzrm+rmkE66qGkgenrZHvMj3vdITcvc4ueSORLjrfQKXJtHVOJLqmck5LkzSEnhuzx3JOuV2o7jqFXJILGTaKqcHh1TORJ/OAyyESaBvbBPa0AGvQBdu2oqybmqqCcuW5nk9U82+ty8FVpIJj8XncIwZpXCK3CBkeeFa1uGL9i1hy7gvldUzTPLpnSyPAALpC57gBqLl1yAntm/+Mpv7eL7xq9P7bYM1tPitQ215aB0bhpo6GOocD5lsoH6IQeYji1XwhGZqjhNsWs4kmRuUhzSG3sLEAjuSqsZq3OZJJNUOdGbse+SQmMm1yxxN2k2HLuW+b0ZKkYNEIHQiN0DGyxvBMsmbgtYIAOZBJv5hWO86nZJhVbTNtenggl0tcBryRcdBaE6+aDzlLj1X281RUfCiz80snwgAy2fc9oW016Jk4hUCHhGSYQHXh538K9818l8vPVes8QA4VpAx8Hoby+DJnle60eVzGjUtDc4I73NVRsM5ww3CQ10Ya5lpGPy5pmCnmcI4gR2nh4Y4gW7LHIPNFNjNVGxrY5qhkYddjWSSNYHXJu0A2Bvfl1XxmO1UczpRPOyZwAdIJZGyOFhYOffMRYDn3Bb9u1dHUGupXsyCkxI1Mcb2gcKMyOfG23IWcx562uPBYVtnjXpdfU1GlpJXFtvmNOWP/oa1BA/habi8bjS8a9+LxHcS9st+JfNe2nPkvrcYnEvGE0om/OiR/E5W/nL5uWnNQ0kFi7aSqMvGNTOZcuXimaQyZeeXPe9vC6hmpeX8QudnzZ89zmz3vmzc819bppJBOxHHaioDRPPNMG+qJZXyZfLMTZN1eKzSta2WWSRrBZjXvc8MFgLNDjZugHLuUVJBY1m0VVLGI5ameSMWtG+WR7BblZrjZVySSBJJJIEkkkgSStX0jPm/WVOGExhou3W2up/FQ84t+KhxJXk9BGOTfrK+U2GtLLlvM6c+S55x34apEkdbP4BTvPbjDva79hWkw7tsNyBxpwdPny8/wDmVd/oxl0s/wCXN58SWt7WYfhVI3Sna6Q+qwPk957WgWdQ0glecsfM6Nbew8OalOaWb05f5sv1UpInGx8rhdsV/AO19xUSbZ2VpsYXDz/1XZzY1y/z5xXYTViKeGRwJEcjHkDmQx4cQL9dFrWK77qeWLE4hFPlq2EQ5hH8G51K2B2ft6NzMB0vzKzRmHMt2m2PcSV9Zh8fVv1ld+SI/DWi41vSwuqjpONTVTpaXh8NwLA0EGIyaCTtXEelwp+Mb+aaoZWQvhnEM8HCjs2IPa9zJGyOec9rdqO3PkVln8Hx39X6z+Kb/g9t7Ec+WpXfOI/HWrnfpR+kRS8GosyklpyLRXLpH07gR2/V+BPvCj7N75aGCloYpoKl0lGLtLOHlLzFJCTq+5GWV3MLMX4UAfVuPP6irGhwyI2L49PM2+1POOeFEezW9WGGtxKpmiktWAhjY8pLNXWzlzh0I5eKzJaG3AqNpGeMC45Ev6czcHuF/em63ZynF8sYAPKzjp39dehCecPCgBJXlPhjGyiN4zdqx0Ivf2rVNkdjsOmuyWma5zTYnPIL+Ojly8khMKw9JeoBulwv+iN/WS/vrk7pML/ojf1kv76fJDxrzCkvTh3TYX/RW/rJf3l8O6bC/wCit/WS/vJ8kc8XmRJemjumwz+it/WS/vLn+KjDP6K39ZL+8nyR3wrzOkvTH8VGGf0Vv6yX95Dm8Ld5QU+HTyw04ZIwNLXB8htd7RyLrciuzOOeLCkkklNFf5LuaO8hWU51USnHbb4a/UnZXLK3I04zENHUqY9gFgOmij0YvJf5oT4dquVIXbI0Q5uNgiPanbCJlO+KB4MxFmEa5T3npyWa1OKODMoNh4Krp3kku71TcN3bRMppf4PsaKhxfLKXuJu63UnvJRnhexbWEBjdEObGSu4g7r6rYaWpYxoJFtFDPK26tS1MZ6Q6XZxrGguCgY7RwOYSbadVSbXbxQLxwEOdexd8lvf5lAVbjs0/Ze85fmjQe3vUZjs9/aDixDpX5Ddt7A+SrXtddXraLTkmJrBacctKMsNqQzOvcrqGtabteNOhHT/BWL42u5hQ34a29wSrJlKoy48p0saYB7CM2o694HL2qZh0gbb/AKtb27nDvaqSNuQhzTYjp0P4J6pxDUH1T9Q/w8F1CyzsS18YcyzdXRi9uV2qodXEjL/re1gfd+xR4MSNwCbOGgPLn08QVxO/XNax69B5+HkuyInGszTxvtyIufAImwbGDBV89CbX8zohuMdpttb/AOfxVjWstLlPOwLT5agKFTj0Hh9UJI2u8FJ6oO2BxniRNaTqBp+1GQXIhZpyVyQuyF8IXUTZXKcIXKJOUI71fimq+i37xqLihLesP901X0W/eNUse0a8zJJJLQqFdEPWd3C3v/0TL3c0/F2YwOp1Pt5fUoctybBZY3H6PRrnd5t7l01y6kGVoaOiYldYIkZqZMxspVNFyCiU5BHLtX530t3WVnhrLuCjbpbO5B/sXhOgNtSoG9PHZGTtpmnK0Ma8kHV2a4se4aI12PpbMB8Fi+3mN8fEJ3g3aHZG+TOz9uZU8ePldp55+KPTyqZT6kKopn8lbUg1CllNJ4XYvlw+1Pm8EEVUvbIWu0tO2WhsBqACsp2rojE4O152Ph4qPFd3Svk9e0QSJxjSeSrKeS6I8GZcjQEXV2X+VeH+1fJTOHMLiphGUI3q8HDmAgdOdkOV1CQOXVRnJsy49B8R306g6Hu8PJTZZjl/rciLc1FxM5CCNLkHxBXySQOZcgag6q+frJZ70foKztgcrEWHciHFJ7iGbnkIDvFvI3Q3h1PmeDf/ADzRPHTtILLgjUeIvqLqGTuIm2VqjFNmHIPHL5r9QfrWwRPzAEdVheyb7zCN17OjLPa3ULXtl6wuiDXeszsn2dVCdmS4XxOFq5spqzZC5K7IXJR1wUI71vimq+i37xqL7IR3rfFNV9Fv3jVLHtyvMqSSS0KhVPJdOU0NhmPsTUzDmspFQ6zWjwWRvRpHapiVhKduvhkXXYbjjtoES7NUOYhV+G0weizZ6nyP5dVRnl6X8ePsUY/i5ocMklAu4gMb4OecoJ8BdYFFGSbu1PPzXonbENdhNRcDSM6eIsQfesIipVLiy1ijlx3LLb7SwqzgjTdLTqSOaja14Y6absSc0eXw1VPtzgJLS5o8CLXv7FI3c1nay9+i0J2GCQajpZUTcy3EeXU7eY6jCnNN29nw/wAE/S174++46Zeul+vmtVx7d/ZznM5c7fgh+LCWRvBe3MLi9/P6vNaLzzXuMs4N+8ambLVUlS3LJZg0tb5X4IsbsjHIOShYbQxhwytFjax+zkjmgiAA0Wa3yvr0s94z28+bzcBNLKxvR1yPYhtp7C0nf468tKP6rz9bVnTIvg79xsVv4/8AxGHP3nTtHNkezzuiGpbllzt5OsfxQvK3VoPXVp8EW0vbitzcyx/FMnMatqAcKVr/AJr2n2P0P2rTcKqMkrSOTtD49QVnr6AyQukbzDRoPAXRFhddnjgk7yL+BVSdaYvhC5gfmaD4LshWqDbguCnCFwUHBCEd6/xTVfRb941F5QhvX+Kar6LfvGqWPZXmRJJJaFQ1qY9QfAKNObhT6kdkKBMFkjciPcmi5dyptoXSVZ4RUWcEa0dZYtss6ppMrrovwNxe5puqOSNGGTUZgJKCYOAsY3X7uSwyE6Bbf6EZKGaMGxdG6x9iwyMqGPS/D7TmyWC4MqjcS+gTmRdXz2Jti8RyTgd5W2U9SLLztg1VknafFbTWyPNC2WPUhua3eG3uPcoX0q5ZMtbObRYq1muh/wA/6oMrpQ/W3h5KsqNoeN1XcE+uvn7VC3Zjx+MGWy8Ac3xHTwHX7Peioy2CB9lavK9w5gjr4ka/UEYZ7pj0pzm8mO766kPradnzY7kd2Zx/BA4faMjxsrrb6v42KTm9wy0Y/QAv9ZKoHu+DPmvQwmsZGDL3laflp88LXDUsP/SfwKvMIrcsjAflAAjvFlUbPvvmae6/s5FfaoOD7DUtsWnvAXb79Iz9a/hcPDhvzY64PhdUuzlUcz4L+rIS3xBJKut3eICogLHakcwhXF2mlxUsYLAkPB+lcW+pUaWdt0wx142+SkuCqMCrg9gt3cvFW7lZFNNuXBTjk2V1xyUH72Pimq+i37xqMChDewP901X0W/eNUsey9PMaSSS0Kh/O27PYPwVfUBTaeYPhDh1APkolUNAsn22xXyBcOCdKbeF0Nx80Y7KAghCDG6ou2VdZwsq+Tpbg2LCrGE6fJP2LzzUCzneDnD3OK9DYA68dvBYRtFRcOpnZ82R31nN+1U4NHH9uKGm0uU+6MHkQVVtri1paQfMJilhAN2kj/PVSuH3WmcnUiXI0tffxWtbGbQF1MGu9Vves5wnD/SHhhNvH/BH0+xvDZG1j3ZALlvz3dL+CqypddUH47Q8CpkDfULrt8A7tAey9k9S1CL3bO8bNnGpH+H1IXqcIdDJldy6HwVe/SNy96XGzzyH+fL3o5qKjJE955NaXe4X/AGIMwqHK5vkCNbq13g4lwsMnd1LQwebyG/tXcPd0o5LqbYNLU8R8sp5yPLv+Ylx+1cSP0suBo0DzK5JXq6eXtOwiXhyg+OvkeaIwwNnYbXF/eD09xQs3SxCLqGEywhzfWbZ3lbmq8+08OtLjZ+oNHibWX+Dktb9Icj7lcYzhgqMXHcYxf2E/ihPaVzvgp+oy/V1RxsPeap4ztTlaL+Q/xVTtWOFVDqKq4chJjfqx3cRzC0OOUOAI5FUuLYE2oFiNRyPcVXYJiclOeDNcgaNd4eK7PSN9isrhy4ZVB3JdqaD4g/ewP901X0W/eNRig/ez8UVX0W/eMUp25enmFJJJaFYm2XrLh0Z6C48uv+fFTqoaBD+AOtUM8bj/AKSiKq5LPnNVp47uK0pmVSSFGkUVjhrkV7LHtBCrWoq2WFyFXydLMGv7OT6BZfvFoAzEJbD1g1/tLbH7Fp2AEWGiB95kf8uuRoYmW8gXc/as0rVxT/WgGKS6epqDM6wU0s0TmD1DGTNLzp1UrlWnwfWSejvbbodVrOB4iJYWX52WSbSUhdKTGQWk6aov2YxcQxNa+9wOmtvNQqu4WwfxQge5VW1ODiSMuA7TRfztzCeocbheBZ4HnolU4s0mzdRqC7mL9RdLrSi45S+wzgNnWI5KHvhqbYfG385K0exoLv2Kw2IprhxtpmdbyvohnfhXjNTRDoHPP/aPtKfzzecR/ousay2Z34L43kPNcXXbV6jzEqnFxbxWibF0/wAIIydHN+0IEwmEulaAL3I0WiYBRPFQ0GzBr7lTyVbgrtpmBkTox8iTL32adR9qOt0kRdTl3Vri33ckGbR0oM00TDfMA+57xz/Yj7dA3LTvaeYdfzBA/BQjuXqD6KOyr6/D2vOoVmU05qnpUqqfDsnImysI05lXwhNBXQhvZ+KKr6LfvGIuQhvZ+KKr6LfvGKU7cvTzCkkktCtYYK+08fn9oIRPVhB0T8pa7uIPuRnUG4v3i6o5Gjh60rHFR5FJc1R5GqC07SR37kW7NUXaF1R4NRh/Ox80e4FgouCAPes3Jl9NGGOhrgVIMurh7Fn+92XhVcTtSHxadbZXH8QtMw6MNaARfwsgjfDC1xptBft+7sqvHX2u47fP0zR2MNt8r3KM6uae8exTXYf4JrJl6KyXFu1l+u8LmObk4i/dp9aJqWOV5ysYBc2ufwH4qmpKpvu1KL9lsSjDr8zqoWwt1Fvg+yT8t5n+waIhqaFrYcrRaw0HdolDW5zf/I81KlOZqhnZ9MWeVvas2epBGwBYlvNxb0jEZiNWx2iH6PP6yfctp2ixVtJSSSn5LTl8XHQD3rzg6Quc5ztS4lxPiTc/ar/5cO6x/wBOXUN2X0r6Uui3Ma82fBzAtF3DQeZOi0bAMLkkqmCQ5ezc99uqFd2tM01LS/1WjMfZyWj0tcwS1dQLZWMDG+Z/yFmz7Xz1Ajj0QdWPDBoG5RbrrYlHu7aHLJKLfIZ5dUGYdTOdI6QC45X6FzrXA960vY+gyOmd9Fn/ACi/7VydmXQmsvhXS5crVJsrldlcIPiD97HxTVfRb94xGBQhvY+Kar6LfvGLs7cvTzCkkktCs6Qi6kN4Iz/VH1aISRbhp/k8fl+0qnk6XcXZkxpl0eqnluiiE6qitWMEmytNcrT8GoQANB7kA7KECy1HCgC0LJl20dRNc4Nasm3hYu2WrDWm4iblv/WJu79i1/KLarz/AF8dp5h3Syf97lzSzh0+CVQ6p6mBqjuh1RptrijpCWm19dCr3Z3DHtcOikYRE0NGgRrhFGx1rDl5dyjbtTldJuFUtgNbq24VguqanAQzvF2zbQwaEGZ4IjZ4/OI+aNF3HG26jPllJ7oC3ybQ55GUrT2WfCP+kbho91z7lm7WJ6WqfK9z5HFz3G7nHmSvuTRelhj4Y6YM8vO7RnBKMarqUap2ihzPAU6hJ7aZu9oRGx5eB8JHoT4HT7UxK90bDFmuJJSdPlAXt9i+YTII6WR7yQWgBoVnu/wn0l4lkFw2+W/IWOpWVovoUYZhbYoomEahpmkPd1H129yMtnqctgBPN13n9LX7FQcLiPLW/wDuuA8omc/YeXtRhGLAD2KeKnKvtkivpXwqxFw5crsrkhcHBQhvY+Kar6LfvGIwKD97PxTVfRb941dnbl6eYUkkloVnginCDeBnt+pxQpxFc4bjjI4wxwdcE8gLam/UqrOWxbx5SX2tZpOihOdqo8uOMPR/uH4pk4uzud7h+Kq8Ml85Mf0bbO1OoWt7Oz3AXn3DNqI4jqH28A38UdYNvipIhZ0dQfosjP2yBZ8uHPfqL/mw122grEdsKER107QLAuDx+mA4/XdEjd/tB+aq/wBXD/eoE203hU9VUtmgZMBkDXCRrGm4JsRleehS8Of4cXNhjezzWplzFVt2wi6tk9zf3lxJtXEfkye5v7yj8Of41f8ATx/oow+psi/Aa7qsl/8AVUfQP9zf3lcYVvEhi5tlJ8Ay3/cuXgz/ABXf6OO/baarF2QwulkcA1oufwHivOW1m0L62qfLJcC9mN+Ywch59SrbG94Jqj284YPVYALDxOupQtWTtc67b+0AfYVp4OO433GLn5Mcp6r7Tv1VnwuxdUrJLKwpcVa1pa4E35Wt+K0ZSqMcoZl1KtdnqW8lzyCp3VTe4qywfHY4vWDz5AftKjlLpLGzfsR4wbUw8TeyM9isQ4FKG9XAAeZ5/tWZ4ntNFIGhoeACCbhvTu7Ss8J25gjmjMjZTEweq1rCSfa8BU/Hl+LLnj+t/wBnMPyjOeZAA8Ar3osqp/ygKBoA4VXb+zh/vk8fyhsP/M1n6uH++Vkwqm2NOK+LMf8AaFw/81Wfq4f75fP9oTD/AM1Wfq4f75S8a5uNOcuCFmh/KEw/81Wfq4f75cn8oLD/AM1Wfq4f75PGm40woP3sj/dFV9Fv3jVRf7QOH/mqv9XD/fKh243x0dZQzU8UdSHyAAF7Ig0We12pbITyHckxu3LWNpJJK5AklIw6jMs0cQ5yPYweb3Bo+1afvE3Lx4dRPqY6h8hY9jXNc1oFnnLe4PO5b70GUJLSttN1MdDUYfC2d7xWSBjiWtGQF8Tbi3P+c+pUm87YhmF1bIGSOlDoWy5nANILnyMtYdOwPegEElrGyW5iGekpp6qqfG+rdlgZGwOF8kkgD3G+pZG53QC1r3XWzm5BksldHU1JjNJIGl7Ggtcx0fFDzc9nskG2tkGSpIwp9laJ2LGk9NHovyaoZbOPCDwB09clqMdpNytJSOgjNc7izzQRMjc1gc5ss8cT3tF9coeT7EGPJLa5dwUIdUj0qX4CNrx2G9oua91jrp6n1qs/iho2YbDW1Fc6IzQtka1zWBpkfFxBG0k68j7kGTpLWn7k4/4OpqttQ8unFHdmRtm+lyQxmx5mxl08lVb0910eExwPjmfLxXuaQ5rW2ygG4t5oM6SWr0G5RstNh04mktVOjEoyt+BEkbnBzdde0Gt/SUvCdx8Estc19VIxtJKGZ8jdW8Fkpc7utmPuQY6ktbwDc/RVLKuYVxEFPKWCYNYWOjbDHK6Qm9hYvcP0V1s/uco6mCaoNa8QxzyxNkaxrmuZG8NbJ7b3QZEkizeNsE7CqlsRkErXs4jH5chtmc0tLbnUW59brQqj8nyDsRsrnCeSN0kbHxAhwjyZ+RGgMjBz+VyKDEUlrO7/AHKR4hRtqJZ3xOc+RgYGtI+DcW8yedw73KJshuiinhqZ6yofDFDO6nGRgc5zmPawvPOwzOAtbvQZiktbptxN8TlpnVPwEcLZzIGjiFsj3sYzLewdeN9z4ctdHP4k6d89Hwat7qarY4seWASBwj4rOybXDmg8wCLIMgSWsz7kmMpK+oM770rqgMblbaRsDMwJPS5BGncnazcS0VNHTsqHXnjkllc5g+DZEIrhgB7RLpQNfNBkKS1baXc3DFFFPS1L5IjUill4jA1zXcc0znM5XtICLW153Vpi/wCT9E0Ssp6xzqiOITcKSMAOY7iBlyD2czo3C+trckGKpLYsD3HU89HSzvrHxvqmNyN4Yc3iPjc8N5i4s1x5jks02t2cdQVk1K9weYiBnAsHBzWvabdNHDRBUJJJICfdnRcXFqJhF/hmv/V3k/8Ayt+3i4U6XDMWD3sI7M0YabuY2GKB+V46EuiefJwXmjBcalpJ2T07skrL5XWDrZmlh0cCDo4jUdVdfxmYh/KP5R/xP88OHF2/gxF83s9gAaW5INi3s0cjq3BHtY9zGTtzvDSWszTUobncNG3OgvzQh+UXQSHEI5RG/hCmjYZMrsgdxZzlL7WzWI0v1QnV72cTlYGSVOZodG8DhwjtQyNljNwy+j2NPsUbH949fWwmGqn4keYOy8OJureRuxoPVBumzwvQbP2GgmZe2vKhqwSfb9qsMElDavHHOaHAPiJaeTgKJhLT58lgOzm9HEKGHgQTWj1ytexr8l73yFw01N7clGw/eFXwifh1Dh6Q4umLmseZHOBaSS5pI0PRAzVYlHUYi2WKBtPG+aMthYQWxgFgsCAOZBPIc1s+9r45wL/+hn/kwLz9DKWua5uhaQ4HuINwr7Ftv62pmgnnmzyU7g+J2SMZHBzXg2a0A9prTrdB6nxCqDhWsDACyAEv6vzxyWB06WPXqgPHKkM2coP5D6bmghaGZS7gk0rvh7BjvV5dPW5rI3b2sTJkJqbmVoa/4KHtNAIA9TTRx5d65pN6+JRQtgZU5YmRiJrOHEbMDcoFyy/LrdB6E2Rqm+jYXA7UPw6OWx74G0dj7DJf2LPt/wDVcShw+T57nO/5o2n9qzWn3lYgzgZKi3o8Rgi+Di7EThG0s1brpFHqbnsqBi21tTUwQwTyZ4oAGxNytGQBoYBcC50A53Qemtg6tgw/DIXj+cpmvbf50LY3Aeet/wBFMYA602Nks4gE4PD+f/I4uxyPPly6rzzDvGr2CmDJy0UoIgAZH2AWcMj1e12dO1dSKTeriUT5Xx1GV0zxJIeHEczgxrAbFth2WjlZBsW7+rH8G4rJ6BkHGld/B+Ui49FgPBy5Ae19H5XIr7saxzsErLQOgLqmdwpspvEHytc2INsD2QQOQ5clj1NvZxON0rmVJDpXiSQ8OE5nhjIwdWadmNg07l1Tb3cUjz5KnLneZHfBQm7yACdWachyQF/5SX/GUv8AYH7xyPd5G37MK9Dl9GE8skUzI3mQx8MfAF4tlOYOOQ9PU8V50x/aOorZeLVSmWQNDA4hos0EkNAaAALuJ5dVJ2j2zq68Riql4nCzCPssblD8uYdkC/qN59yD0XsBh724bhRa5rRndPKHGxkE0NS6zBbV2eVjraaNPdZU2CMqaOoxUlsU1B6a/iwuzcVpqGxSF0bbFrm5Z2gtNr5SbjrjDd5NeG0zBPZtKWmACOP4PLGYh8ntdhxHavzU7Bt6uIR1T5fSNZ3MEpcyPIcobGH5bZQ4NAFx3C/JBrEGyU1BjMhwvhCJ9M2WWmnc8NtxXNyROa1xZq240IGYixFgOcRw2lZV4PilPGYPSp2sfHYNBNVDJZxYNA+5sSOd0EDalxrxVtxB/GJdGSZIMrommqyRhuXK1pdBEdR/77eup52k2pNUWSy15MtPeWANMLY2ys4zmO4TQczrwRjmf54W09YNzrw1pNJpmqmVTxpztkDvvQqmprQdooIurMPld5cSeMD6oysuqdo6qWd07a98jqWN/DlaKU8MSxzueXZY8rw70aHs+sM57rmur8czVoqjiLjUMaI45g6nFmhlU4EtY3K5pLIxlIBHFsSdLhpOKfFJ/wDln/8A3L0U4pLxKirgYOFJ6DG70loaX2fJVNayzgQQ0sLh9M8li+0+1j6t8Qmr7hksLow11OyMODpSZ3loNwGsbYOHZLxe99XztlKZ3yDEiXuY2F7y6ibmiaY3taLx5Rk9JqDf5XDIFugaPs1ETh2B2BNnQk2BNh6LPqbchqNfFYlvp+O6vzi+4iVzQ7f1NOyOGHEDwIaYEWFKCXiNzmQsD4y4assb5iMwB150+L0VPLK+aaqNRJI6cF5mhZmLI5+FfTT+bhAPqniDlaxAHSSSQJJJJAkkkkCSSSQJJJJAkkkkCSSSQJJJJAkkkkCSSSQJJJJAkkkkFxgv8zVf2Y/7lTpJIEkkkgSSSSBJJJIP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46" name="Picture 6" descr="http://www.mandoubem.com.br/b/135094963004/apocalipse-zumb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47625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dn.memegenerator.net/instances/400x/27802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170040" cy="41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49624" y="162880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O </a:t>
            </a:r>
            <a:r>
              <a:rPr lang="pt-BR" sz="2000" dirty="0">
                <a:hlinkClick r:id="rId2"/>
              </a:rPr>
              <a:t>eduroam (</a:t>
            </a:r>
            <a:r>
              <a:rPr lang="pt-BR" sz="2000" dirty="0" err="1">
                <a:hlinkClick r:id="rId2"/>
              </a:rPr>
              <a:t>education</a:t>
            </a:r>
            <a:r>
              <a:rPr lang="pt-BR" sz="2000" dirty="0">
                <a:hlinkClick r:id="rId2"/>
              </a:rPr>
              <a:t> roaming)</a:t>
            </a:r>
            <a:r>
              <a:rPr lang="pt-BR" sz="2000" dirty="0"/>
              <a:t> é um serviço de acesso sem fio seguro, desenvolvido para a comunidade internacional de educação e pesquisa. </a:t>
            </a:r>
            <a:endParaRPr lang="pt-BR" sz="2000" dirty="0" smtClean="0"/>
          </a:p>
          <a:p>
            <a:r>
              <a:rPr lang="pt-BR" sz="2000" dirty="0" smtClean="0"/>
              <a:t>A </a:t>
            </a:r>
            <a:r>
              <a:rPr lang="pt-BR" sz="2000" dirty="0"/>
              <a:t>iniciativa permite que os estudantes, os pesquisadores e as equipes das instituições participantes obtenham conectividade à Internet, através de conexão sem fio (</a:t>
            </a:r>
            <a:r>
              <a:rPr lang="pt-BR" sz="2000" dirty="0" err="1"/>
              <a:t>wi-fi</a:t>
            </a:r>
            <a:r>
              <a:rPr lang="pt-BR" sz="2000" dirty="0"/>
              <a:t>), dentro de seus campi e em qualquer localidade que ofereça essa facilidade como provedora de serviço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 </a:t>
            </a:r>
            <a:r>
              <a:rPr lang="pt-BR" sz="2000" dirty="0" smtClean="0"/>
              <a:t>  </a:t>
            </a:r>
            <a:r>
              <a:rPr lang="pt-BR" sz="2000" b="1" dirty="0" smtClean="0"/>
              <a:t> Premissa para um </a:t>
            </a:r>
            <a:r>
              <a:rPr lang="pt-BR" sz="2000" b="1" dirty="0" err="1" smtClean="0"/>
              <a:t>IdP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eduroam</a:t>
            </a:r>
            <a:r>
              <a:rPr lang="pt-BR" sz="2000" b="1" dirty="0" smtClean="0"/>
              <a:t>:  </a:t>
            </a:r>
            <a:endParaRPr lang="pt-BR" sz="2000" b="1" dirty="0"/>
          </a:p>
        </p:txBody>
      </p:sp>
      <p:pic>
        <p:nvPicPr>
          <p:cNvPr id="4100" name="Picture 4" descr="http://www.eduroam.org/downloads/logo/PNG/eduroam_450pi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315727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1445" y="3987004"/>
            <a:ext cx="3737567" cy="63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05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27189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Helvetica" panose="020B0604020202020204" pitchFamily="34" charset="0"/>
                <a:ea typeface="Helvetica Light Oblique" charset="0"/>
                <a:cs typeface="Helvetica" panose="020B0604020202020204" pitchFamily="34" charset="0"/>
                <a:sym typeface="Helvetica Light Oblique" charset="0"/>
              </a:rPr>
              <a:t>Benefícios</a:t>
            </a:r>
            <a:endParaRPr lang="pt-B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5656" y="916292"/>
            <a:ext cx="7345759" cy="6336704"/>
          </a:xfrm>
          <a:prstGeom prst="rect">
            <a:avLst/>
          </a:prstGeom>
        </p:spPr>
        <p:txBody>
          <a:bodyPr lIns="89294" tIns="53576" rIns="89294" bIns="53576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PT" sz="2400" dirty="0" smtClean="0"/>
              <a:t>Acesso à rede em todas as organizações participantes - em todo o mundo;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  <a:p>
            <a:pPr>
              <a:spcBef>
                <a:spcPts val="0"/>
              </a:spcBef>
            </a:pPr>
            <a:r>
              <a:rPr lang="pt-PT" sz="2400" dirty="0" smtClean="0"/>
              <a:t>Não há necessidade de obter uma conta de convidado criada em cada organização visitada;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  <a:p>
            <a:pPr>
              <a:spcBef>
                <a:spcPts val="0"/>
              </a:spcBef>
            </a:pPr>
            <a:r>
              <a:rPr lang="pt-PT" sz="2400" dirty="0" smtClean="0"/>
              <a:t>Mesmo nome de usuário e senha, independentemente da localização;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  <a:p>
            <a:pPr>
              <a:spcBef>
                <a:spcPts val="0"/>
              </a:spcBef>
            </a:pPr>
            <a:r>
              <a:rPr lang="pt-PT" sz="2400" dirty="0" smtClean="0"/>
              <a:t>Tecnologia amplamente difundida;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  <a:p>
            <a:pPr>
              <a:spcBef>
                <a:spcPts val="0"/>
              </a:spcBef>
            </a:pPr>
            <a:r>
              <a:rPr lang="pt-PT" sz="2400" dirty="0" smtClean="0"/>
              <a:t>Reduz horas de suporte local para                  configuração dos dispositivos</a:t>
            </a:r>
            <a:r>
              <a:rPr lang="pt-PT" sz="2400" b="1" dirty="0" smtClean="0"/>
              <a:t>.</a:t>
            </a:r>
          </a:p>
          <a:p>
            <a:pPr>
              <a:spcBef>
                <a:spcPts val="0"/>
              </a:spcBef>
            </a:pPr>
            <a:endParaRPr lang="pt-PT" sz="2400" b="1" dirty="0" smtClean="0"/>
          </a:p>
        </p:txBody>
      </p:sp>
      <p:pic>
        <p:nvPicPr>
          <p:cNvPr id="7" name="Picture 4" descr="http://www.eduroam.org/downloads/logo/PNG/eduroam_450p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94" y="8481"/>
            <a:ext cx="2399414" cy="10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echnology.pitt.edu/images/2012-06_eduroam_tech-annou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98091"/>
            <a:ext cx="2641048" cy="109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eduroam.gr/static/img/keep_calm_eduroam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57" y="4644967"/>
            <a:ext cx="1672012" cy="2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0783" y="-2024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Onde acessar no Brasil</a:t>
            </a:r>
            <a:endParaRPr lang="pt-B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7" name="CaixaDeTexto 90"/>
          <p:cNvSpPr txBox="1">
            <a:spLocks noChangeArrowheads="1"/>
          </p:cNvSpPr>
          <p:nvPr/>
        </p:nvSpPr>
        <p:spPr bwMode="auto">
          <a:xfrm>
            <a:off x="2124201" y="6131872"/>
            <a:ext cx="4828684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1040 pontos </a:t>
            </a:r>
            <a:r>
              <a:rPr lang="pt-BR" sz="2800" b="1" dirty="0" err="1" smtClean="0">
                <a:solidFill>
                  <a:srgbClr val="FF0000"/>
                </a:solidFill>
                <a:latin typeface="+mn-lt"/>
              </a:rPr>
              <a:t>eduroam</a:t>
            </a:r>
            <a:r>
              <a:rPr lang="pt-BR" sz="2800" b="1" dirty="0" smtClean="0">
                <a:solidFill>
                  <a:srgbClr val="FF0000"/>
                </a:solidFill>
                <a:latin typeface="+mn-lt"/>
              </a:rPr>
              <a:t> no Brasil</a:t>
            </a:r>
            <a:endParaRPr lang="pt-BR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4" descr="http://www.eduroam.org/downloads/logo/PNG/eduroam_450p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94" y="8481"/>
            <a:ext cx="2399414" cy="10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660038" y="5900827"/>
            <a:ext cx="5055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&lt;http://</a:t>
            </a:r>
            <a:r>
              <a:rPr lang="pt-BR" sz="1100" dirty="0" smtClean="0"/>
              <a:t>monitor.eduroam.org/eduroam_map.php?type=br&gt;</a:t>
            </a:r>
            <a:endParaRPr lang="en-US" sz="1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40560"/>
            <a:ext cx="6912768" cy="49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7071" y="-947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Onde acessar no mundo</a:t>
            </a:r>
            <a:endParaRPr lang="pt-B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8" name="Picture 4" descr="http://www.eduroam.org/downloads/logo/PNG/eduroam_450p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94" y="8481"/>
            <a:ext cx="2399414" cy="10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90"/>
          <p:cNvSpPr txBox="1">
            <a:spLocks noChangeArrowheads="1"/>
          </p:cNvSpPr>
          <p:nvPr/>
        </p:nvSpPr>
        <p:spPr bwMode="auto">
          <a:xfrm>
            <a:off x="3191264" y="5612421"/>
            <a:ext cx="352743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rgbClr val="FF0000"/>
                </a:solidFill>
                <a:latin typeface="+mn-lt"/>
              </a:rPr>
              <a:t>67 países</a:t>
            </a:r>
          </a:p>
          <a:p>
            <a:pPr eaLnBrk="1" hangingPunct="1"/>
            <a:r>
              <a:rPr lang="pt-BR" sz="2400" b="1" dirty="0" smtClean="0">
                <a:solidFill>
                  <a:srgbClr val="FF0000"/>
                </a:solidFill>
                <a:latin typeface="+mn-lt"/>
              </a:rPr>
              <a:t>&gt; 11.400 pontos de acesso</a:t>
            </a:r>
            <a:endParaRPr lang="pt-BR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21" y="1315255"/>
            <a:ext cx="8067123" cy="42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8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3074" name="Picture 2" descr="C:\Users\LEANDR~1.GUI\AppData\Local\Temp\fo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0" y="1268760"/>
            <a:ext cx="1881009" cy="28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mail.rnp.br/service/home/%7E/?auth=co&amp;id=67292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https://mail.rnp.br/service/home/%7E/?auth=co&amp;id=67292&amp;part=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08298" y="82119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latin typeface="Helvetica" panose="020B0604020202020204" pitchFamily="34" charset="0"/>
                <a:ea typeface="Helvetica Light Oblique" charset="0"/>
                <a:cs typeface="Helvetica" panose="020B0604020202020204" pitchFamily="34" charset="0"/>
                <a:sym typeface="Helvetica Light Oblique" charset="0"/>
              </a:rPr>
              <a:t>Onde utilizar?</a:t>
            </a:r>
            <a:endParaRPr lang="pt-B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AutoShape 8" descr="https://mail.rnp.br/service/home/%7E/?auth=co&amp;id=67292&amp;part=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https://mail.rnp.br/service/home/%7E/?auth=co&amp;id=67292&amp;part=2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4" descr="https://mail.rnp.br/service/home/%7E/?auth=co&amp;id=67292&amp;part=2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7" name="Picture 15" descr="C:\Users\LEANDR~1.GUI\AppData\Local\Temp\foto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80" y="1048228"/>
            <a:ext cx="2090644" cy="31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LEANDR~1.GUI\AppData\Local\Temp\fot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3" t="29253" r="22431" b="55401"/>
          <a:stretch/>
        </p:blipFill>
        <p:spPr bwMode="auto">
          <a:xfrm>
            <a:off x="1936137" y="2204864"/>
            <a:ext cx="1453323" cy="124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09120"/>
            <a:ext cx="3449291" cy="21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48" y="4499226"/>
            <a:ext cx="2809677" cy="210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http://www.eduroam.org/downloads/logo/PNG/eduroam_450pi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94" y="8481"/>
            <a:ext cx="2399414" cy="10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16" y="1069188"/>
            <a:ext cx="3399201" cy="509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4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3735" y="-947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Universidades estaduais clientes</a:t>
            </a:r>
            <a:endParaRPr lang="pt-B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46</a:t>
            </a:fld>
            <a:endParaRPr lang="pt-BR"/>
          </a:p>
        </p:txBody>
      </p:sp>
      <p:pic>
        <p:nvPicPr>
          <p:cNvPr id="8" name="Picture 4" descr="http://www.eduroam.org/downloads/logo/PNG/eduroam_450pi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94" y="8481"/>
            <a:ext cx="2399414" cy="10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5656" y="916292"/>
            <a:ext cx="7345759" cy="6336704"/>
          </a:xfrm>
          <a:prstGeom prst="rect">
            <a:avLst/>
          </a:prstGeom>
        </p:spPr>
        <p:txBody>
          <a:bodyPr lIns="89294" tIns="53576" rIns="89294" bIns="53576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t-PT" sz="2400" b="1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619672" y="1048228"/>
            <a:ext cx="7345759" cy="6336704"/>
          </a:xfrm>
          <a:prstGeom prst="rect">
            <a:avLst/>
          </a:prstGeom>
        </p:spPr>
        <p:txBody>
          <a:bodyPr lIns="89294" tIns="53576" rIns="89294" bIns="53576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t-BR" sz="2400" dirty="0" smtClean="0"/>
          </a:p>
          <a:p>
            <a:pPr>
              <a:spcBef>
                <a:spcPts val="0"/>
              </a:spcBef>
            </a:pPr>
            <a:r>
              <a:rPr lang="pt-BR" sz="2400" dirty="0" smtClean="0"/>
              <a:t>Universidade </a:t>
            </a:r>
            <a:r>
              <a:rPr lang="pt-BR" sz="2400" dirty="0"/>
              <a:t>Estadual da Paraíba (UEPB</a:t>
            </a:r>
            <a:r>
              <a:rPr lang="pt-BR" sz="2400" dirty="0" smtClean="0"/>
              <a:t>);</a:t>
            </a:r>
          </a:p>
          <a:p>
            <a:pPr>
              <a:spcBef>
                <a:spcPts val="0"/>
              </a:spcBef>
            </a:pPr>
            <a:endParaRPr lang="pt-BR" sz="2400" b="1" dirty="0" smtClean="0"/>
          </a:p>
          <a:p>
            <a:pPr>
              <a:spcBef>
                <a:spcPts val="0"/>
              </a:spcBef>
            </a:pP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Universidade Estadual de Campinas (UNICAMP</a:t>
            </a:r>
            <a:r>
              <a:rPr lang="pt-BR" sz="2400" dirty="0" smtClean="0"/>
              <a:t>);</a:t>
            </a:r>
          </a:p>
          <a:p>
            <a:pPr>
              <a:spcBef>
                <a:spcPts val="0"/>
              </a:spcBef>
            </a:pPr>
            <a:endParaRPr lang="pt-BR" sz="2400" b="1" dirty="0" smtClean="0"/>
          </a:p>
          <a:p>
            <a:pPr>
              <a:spcBef>
                <a:spcPts val="0"/>
              </a:spcBef>
            </a:pP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Universidade Estadual Paulista "Júlio de Mesquita Filho" (UNESP</a:t>
            </a:r>
            <a:r>
              <a:rPr lang="pt-BR" sz="2400" dirty="0" smtClean="0"/>
              <a:t>);</a:t>
            </a:r>
          </a:p>
          <a:p>
            <a:pPr>
              <a:spcBef>
                <a:spcPts val="0"/>
              </a:spcBef>
            </a:pPr>
            <a:endParaRPr lang="pt-BR" sz="2400" dirty="0" smtClean="0"/>
          </a:p>
          <a:p>
            <a:pPr>
              <a:spcBef>
                <a:spcPts val="0"/>
              </a:spcBef>
            </a:pP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Universidade Municipal de São Caetano do Sul (USCS).</a:t>
            </a:r>
            <a:endParaRPr lang="pt-P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634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59398" y="116632"/>
            <a:ext cx="8084602" cy="539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E45"/>
                </a:solidFill>
                <a:latin typeface="Arial" charset="0"/>
              </a:defRPr>
            </a:lvl9pPr>
          </a:lstStyle>
          <a:p>
            <a:r>
              <a:rPr lang="pt-BR" sz="3200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eduroam</a:t>
            </a:r>
            <a:r>
              <a:rPr lang="pt-BR" sz="3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como aderir</a:t>
            </a:r>
            <a:endParaRPr lang="pt-BR" sz="3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50035" y="1772816"/>
            <a:ext cx="7568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pt-BR" sz="2400" dirty="0" smtClean="0"/>
              <a:t>Envio </a:t>
            </a:r>
            <a:r>
              <a:rPr lang="pt-BR" sz="2400" dirty="0"/>
              <a:t>de uma cópia da portaria (ou documento oficial) designando </a:t>
            </a:r>
            <a:r>
              <a:rPr lang="pt-BR" sz="2400" dirty="0" smtClean="0"/>
              <a:t>o representante </a:t>
            </a:r>
            <a:r>
              <a:rPr lang="pt-BR" sz="2400" dirty="0"/>
              <a:t>da organização </a:t>
            </a:r>
            <a:r>
              <a:rPr lang="pt-BR" sz="2400" dirty="0" smtClean="0"/>
              <a:t>pelo provedor de identidade, </a:t>
            </a:r>
            <a:r>
              <a:rPr lang="pt-BR" sz="2400" dirty="0"/>
              <a:t>assinado pelo dirigente máximo da </a:t>
            </a:r>
            <a:r>
              <a:rPr lang="pt-BR" sz="2400" dirty="0" smtClean="0"/>
              <a:t>organização para: &lt;</a:t>
            </a:r>
            <a:r>
              <a:rPr lang="pt-BR" sz="2400" dirty="0" smtClean="0">
                <a:hlinkClick r:id="rId2"/>
              </a:rPr>
              <a:t>atendimento@eduroam.org.br</a:t>
            </a:r>
            <a:r>
              <a:rPr lang="pt-BR" sz="2400" dirty="0" smtClean="0"/>
              <a:t>&gt;.</a:t>
            </a:r>
          </a:p>
          <a:p>
            <a:pPr marL="514350" indent="-514350">
              <a:buAutoNum type="arabicParenR"/>
            </a:pPr>
            <a:endParaRPr lang="pt-BR" sz="2400" dirty="0"/>
          </a:p>
          <a:p>
            <a:pPr marL="514350" indent="-514350">
              <a:buAutoNum type="arabicParenR"/>
            </a:pPr>
            <a:endParaRPr lang="pt-BR" sz="2400" dirty="0" smtClean="0"/>
          </a:p>
          <a:p>
            <a:pPr marL="514350" indent="-514350">
              <a:buAutoNum type="arabicParenR"/>
            </a:pPr>
            <a:endParaRPr lang="pt-BR" sz="2400" dirty="0"/>
          </a:p>
          <a:p>
            <a:pPr marL="514350" indent="-514350">
              <a:buAutoNum type="arabicParenR"/>
            </a:pPr>
            <a:r>
              <a:rPr lang="pt-BR" sz="2400" dirty="0" smtClean="0"/>
              <a:t>Assinatura do </a:t>
            </a:r>
            <a:r>
              <a:rPr lang="pt-BR" sz="2400" dirty="0" smtClean="0">
                <a:hlinkClick r:id="rId3"/>
              </a:rPr>
              <a:t>Termo de Adesão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6" name="Picture 4" descr="http://www.eduroam.org/downloads/logo/PNG/eduroam_450p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94" y="8481"/>
            <a:ext cx="2399414" cy="10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043608" y="213042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Estrutura de Atendimento e Suporte</a:t>
            </a:r>
          </a:p>
        </p:txBody>
      </p:sp>
    </p:spTree>
    <p:extLst>
      <p:ext uri="{BB962C8B-B14F-4D97-AF65-F5344CB8AC3E}">
        <p14:creationId xmlns:p14="http://schemas.microsoft.com/office/powerpoint/2010/main" val="15133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4196740" y="3115321"/>
            <a:ext cx="1368475" cy="945430"/>
            <a:chOff x="5061992" y="4588768"/>
            <a:chExt cx="1946275" cy="1344612"/>
          </a:xfrm>
        </p:grpSpPr>
        <p:sp>
          <p:nvSpPr>
            <p:cNvPr id="7" name="Elipse 6"/>
            <p:cNvSpPr/>
            <p:nvPr/>
          </p:nvSpPr>
          <p:spPr>
            <a:xfrm>
              <a:off x="5350917" y="4876105"/>
              <a:ext cx="1414462" cy="898525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120" y="4588768"/>
              <a:ext cx="4587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992" y="5092005"/>
              <a:ext cx="458787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717" y="5523805"/>
              <a:ext cx="395287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479" y="5101530"/>
              <a:ext cx="4587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Conector reto 11"/>
          <p:cNvCxnSpPr/>
          <p:nvPr/>
        </p:nvCxnSpPr>
        <p:spPr>
          <a:xfrm flipV="1">
            <a:off x="5292824" y="2912798"/>
            <a:ext cx="2194906" cy="497078"/>
          </a:xfrm>
          <a:prstGeom prst="lin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3" name="Picture 2" descr="http://www.marasantos.com.br/msn_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18" y="2305056"/>
            <a:ext cx="803672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4399710" y="4094236"/>
            <a:ext cx="2227957" cy="8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Atendimento de 1º nível</a:t>
            </a:r>
          </a:p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(ServiceDesk)</a:t>
            </a:r>
          </a:p>
        </p:txBody>
      </p:sp>
      <p:cxnSp>
        <p:nvCxnSpPr>
          <p:cNvPr id="20" name="Conector reto 19"/>
          <p:cNvCxnSpPr>
            <a:stCxn id="14" idx="7"/>
          </p:cNvCxnSpPr>
          <p:nvPr/>
        </p:nvCxnSpPr>
        <p:spPr>
          <a:xfrm flipV="1">
            <a:off x="2717092" y="3916759"/>
            <a:ext cx="1682624" cy="354954"/>
          </a:xfrm>
          <a:prstGeom prst="lin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0" name="Grupo 29"/>
          <p:cNvGrpSpPr/>
          <p:nvPr/>
        </p:nvGrpSpPr>
        <p:grpSpPr>
          <a:xfrm>
            <a:off x="1665209" y="3976040"/>
            <a:ext cx="2861171" cy="2190089"/>
            <a:chOff x="1461840" y="5812904"/>
            <a:chExt cx="4069221" cy="3114794"/>
          </a:xfrm>
        </p:grpSpPr>
        <p:grpSp>
          <p:nvGrpSpPr>
            <p:cNvPr id="26" name="Grupo 25"/>
            <p:cNvGrpSpPr/>
            <p:nvPr/>
          </p:nvGrpSpPr>
          <p:grpSpPr>
            <a:xfrm>
              <a:off x="1461840" y="5812904"/>
              <a:ext cx="1944688" cy="1346200"/>
              <a:chOff x="1461840" y="5812904"/>
              <a:chExt cx="1944688" cy="1346200"/>
            </a:xfrm>
          </p:grpSpPr>
          <p:sp>
            <p:nvSpPr>
              <p:cNvPr id="14" name="Elipse 13"/>
              <p:cNvSpPr/>
              <p:nvPr/>
            </p:nvSpPr>
            <p:spPr>
              <a:xfrm>
                <a:off x="1749178" y="6101829"/>
                <a:ext cx="1416050" cy="898525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4003" y="5812904"/>
                <a:ext cx="458787" cy="4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840" y="6317729"/>
                <a:ext cx="458788" cy="4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2565" y="6749529"/>
                <a:ext cx="395288" cy="409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7740" y="6325667"/>
                <a:ext cx="458788" cy="47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2565" y="6749529"/>
                <a:ext cx="395288" cy="409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1930611" y="7220563"/>
              <a:ext cx="3600450" cy="1707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+mn-cs"/>
                </a:rPr>
                <a:t>Atendimento de 2º nível e operação</a:t>
              </a:r>
            </a:p>
            <a:p>
              <a:pPr algn="ctr">
                <a:defRPr/>
              </a:pPr>
              <a:r>
                <a:rPr lang="pt-BR" b="1" dirty="0" smtClean="0">
                  <a:solidFill>
                    <a:srgbClr val="FF0000"/>
                  </a:solidFill>
                  <a:latin typeface="Calibri" pitchFamily="34" charset="0"/>
                  <a:cs typeface="+mn-cs"/>
                </a:rPr>
                <a:t>(Gerência de Tecnologia da Informação)</a:t>
              </a:r>
              <a:endParaRPr lang="pt-BR" b="1" dirty="0">
                <a:solidFill>
                  <a:srgbClr val="FF0000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879204" y="3215884"/>
            <a:ext cx="2127445" cy="61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Responsável  local pelo serviço</a:t>
            </a:r>
          </a:p>
        </p:txBody>
      </p:sp>
      <p:sp>
        <p:nvSpPr>
          <p:cNvPr id="27" name="Texto explicativo em elipse 26"/>
          <p:cNvSpPr/>
          <p:nvPr/>
        </p:nvSpPr>
        <p:spPr>
          <a:xfrm>
            <a:off x="1110681" y="1084512"/>
            <a:ext cx="5768523" cy="1389321"/>
          </a:xfrm>
          <a:prstGeom prst="wedgeEllipseCallout">
            <a:avLst>
              <a:gd name="adj1" fmla="val 13169"/>
              <a:gd name="adj2" fmla="val 10634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endParaRPr lang="pt-BR" sz="17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Service Desk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http://www. </a:t>
            </a:r>
            <a:r>
              <a:rPr lang="pt-BR" sz="2400" b="1" dirty="0" err="1" smtClean="0">
                <a:solidFill>
                  <a:schemeClr val="bg1"/>
                </a:solidFill>
              </a:rPr>
              <a:t>rnp.rbr</a:t>
            </a:r>
            <a:r>
              <a:rPr lang="pt-BR" sz="2400" b="1" dirty="0" smtClean="0">
                <a:solidFill>
                  <a:schemeClr val="bg1"/>
                </a:solidFill>
              </a:rPr>
              <a:t>/</a:t>
            </a:r>
            <a:r>
              <a:rPr lang="pt-BR" sz="2400" b="1" dirty="0" err="1" smtClean="0">
                <a:solidFill>
                  <a:schemeClr val="bg1"/>
                </a:solidFill>
              </a:rPr>
              <a:t>servicos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&lt;sd@rnp.br&gt;</a:t>
            </a:r>
            <a:endParaRPr lang="pt-BR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1700" b="1" dirty="0"/>
          </a:p>
        </p:txBody>
      </p:sp>
      <p:sp>
        <p:nvSpPr>
          <p:cNvPr id="29" name="Texto explicativo em elipse 28"/>
          <p:cNvSpPr/>
          <p:nvPr/>
        </p:nvSpPr>
        <p:spPr>
          <a:xfrm>
            <a:off x="5868145" y="5424517"/>
            <a:ext cx="3275856" cy="1012404"/>
          </a:xfrm>
          <a:prstGeom prst="wedgeEllipseCallout">
            <a:avLst>
              <a:gd name="adj1" fmla="val -57714"/>
              <a:gd name="adj2" fmla="val -920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endParaRPr lang="pt-BR" sz="1700" b="1" dirty="0">
              <a:solidFill>
                <a:schemeClr val="bg1"/>
              </a:solidFill>
            </a:endParaRPr>
          </a:p>
          <a:p>
            <a:r>
              <a:rPr lang="pt-BR" sz="2000" dirty="0"/>
              <a:t>das 8 às 22hs, todos os 7 dias da semana.</a:t>
            </a:r>
          </a:p>
          <a:p>
            <a:pPr algn="ctr">
              <a:defRPr/>
            </a:pPr>
            <a:endParaRPr lang="pt-BR" sz="1700" b="1" dirty="0"/>
          </a:p>
        </p:txBody>
      </p:sp>
      <p:sp>
        <p:nvSpPr>
          <p:cNvPr id="2" name="Retângulo 1"/>
          <p:cNvSpPr/>
          <p:nvPr/>
        </p:nvSpPr>
        <p:spPr>
          <a:xfrm>
            <a:off x="969091" y="100742"/>
            <a:ext cx="5902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92D050"/>
              </a:buClr>
            </a:pPr>
            <a:r>
              <a:rPr lang="pt-BR" sz="2800" dirty="0">
                <a:latin typeface="Helvetica" panose="020B0604020202020204" pitchFamily="34" charset="0"/>
                <a:cs typeface="Helvetica" panose="020B0604020202020204" pitchFamily="34" charset="0"/>
              </a:rPr>
              <a:t>Estrutura de Atendimento e Suporte</a:t>
            </a:r>
          </a:p>
        </p:txBody>
      </p:sp>
    </p:spTree>
    <p:extLst>
      <p:ext uri="{BB962C8B-B14F-4D97-AF65-F5344CB8AC3E}">
        <p14:creationId xmlns:p14="http://schemas.microsoft.com/office/powerpoint/2010/main" val="29955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Papel jornal"/>
          <p:cNvSpPr>
            <a:spLocks noGrp="1" noChangeArrowheads="1"/>
          </p:cNvSpPr>
          <p:nvPr>
            <p:ph type="title" idx="4294967295"/>
          </p:nvPr>
        </p:nvSpPr>
        <p:spPr>
          <a:xfrm>
            <a:off x="745232" y="116632"/>
            <a:ext cx="4114800" cy="778098"/>
          </a:xfrm>
        </p:spPr>
        <p:txBody>
          <a:bodyPr/>
          <a:lstStyle/>
          <a:p>
            <a:r>
              <a:rPr lang="pt-BR" sz="2800" dirty="0" smtClean="0">
                <a:latin typeface="Helvetica" pitchFamily="34" charset="0"/>
                <a:cs typeface="Helvetica" pitchFamily="34" charset="0"/>
              </a:rPr>
              <a:t>Origem dos recursos</a:t>
            </a:r>
          </a:p>
        </p:txBody>
      </p:sp>
      <p:sp>
        <p:nvSpPr>
          <p:cNvPr id="20483" name="Rectangle 3" descr="Papel jornal"/>
          <p:cNvSpPr>
            <a:spLocks noGrp="1" noChangeArrowheads="1"/>
          </p:cNvSpPr>
          <p:nvPr>
            <p:ph type="body" idx="1"/>
          </p:nvPr>
        </p:nvSpPr>
        <p:spPr>
          <a:xfrm>
            <a:off x="1763688" y="1268760"/>
            <a:ext cx="7273056" cy="2057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Recursos para infraestrutura da rede (ação 4172);</a:t>
            </a:r>
          </a:p>
          <a:p>
            <a:pPr>
              <a:lnSpc>
                <a:spcPct val="80000"/>
              </a:lnSpc>
            </a:pPr>
            <a:endParaRPr lang="pt-B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Recursos do contrato de gestão (ação 4655);</a:t>
            </a:r>
          </a:p>
          <a:p>
            <a:pPr>
              <a:lnSpc>
                <a:spcPct val="80000"/>
              </a:lnSpc>
            </a:pPr>
            <a:endParaRPr lang="pt-B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Recursos aditivados ao contrato de gestão;</a:t>
            </a:r>
          </a:p>
          <a:p>
            <a:pPr>
              <a:lnSpc>
                <a:spcPct val="80000"/>
              </a:lnSpc>
            </a:pPr>
            <a:endParaRPr lang="pt-B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Emenda parlamentar - Infraestrutura de rede de campus (ação 1E14);</a:t>
            </a:r>
          </a:p>
          <a:p>
            <a:pPr>
              <a:lnSpc>
                <a:spcPct val="80000"/>
              </a:lnSpc>
            </a:pPr>
            <a:endParaRPr lang="pt-B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Lei de Informática 8.248;</a:t>
            </a:r>
          </a:p>
          <a:p>
            <a:pPr>
              <a:lnSpc>
                <a:spcPct val="80000"/>
              </a:lnSpc>
            </a:pPr>
            <a:endParaRPr lang="pt-B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FINEP;</a:t>
            </a:r>
          </a:p>
          <a:p>
            <a:pPr>
              <a:lnSpc>
                <a:spcPct val="80000"/>
              </a:lnSpc>
            </a:pPr>
            <a:endParaRPr lang="pt-B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Contrato de serviços.</a:t>
            </a:r>
          </a:p>
        </p:txBody>
      </p:sp>
    </p:spTree>
    <p:extLst>
      <p:ext uri="{BB962C8B-B14F-4D97-AF65-F5344CB8AC3E}">
        <p14:creationId xmlns:p14="http://schemas.microsoft.com/office/powerpoint/2010/main" val="410315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729957" y="2843726"/>
            <a:ext cx="1368475" cy="945430"/>
            <a:chOff x="5061992" y="4588768"/>
            <a:chExt cx="1946275" cy="1344612"/>
          </a:xfrm>
        </p:grpSpPr>
        <p:sp>
          <p:nvSpPr>
            <p:cNvPr id="7" name="Elipse 6"/>
            <p:cNvSpPr/>
            <p:nvPr/>
          </p:nvSpPr>
          <p:spPr>
            <a:xfrm>
              <a:off x="5350917" y="4876105"/>
              <a:ext cx="1414462" cy="898525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120" y="4588768"/>
              <a:ext cx="4587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992" y="5092005"/>
              <a:ext cx="458787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717" y="5523805"/>
              <a:ext cx="395287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479" y="5101530"/>
              <a:ext cx="4587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Conector reto 11"/>
          <p:cNvCxnSpPr>
            <a:stCxn id="7" idx="7"/>
          </p:cNvCxnSpPr>
          <p:nvPr/>
        </p:nvCxnSpPr>
        <p:spPr>
          <a:xfrm flipV="1">
            <a:off x="5782004" y="2641203"/>
            <a:ext cx="2194906" cy="497078"/>
          </a:xfrm>
          <a:prstGeom prst="lin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3" name="Picture 2" descr="http://www.marasantos.com.br/msn_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10" y="2033461"/>
            <a:ext cx="803672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4426348" y="3732229"/>
            <a:ext cx="2227957" cy="8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Atendimento de 1º nível</a:t>
            </a:r>
          </a:p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(ServiceDesk)</a:t>
            </a:r>
          </a:p>
        </p:txBody>
      </p:sp>
      <p:cxnSp>
        <p:nvCxnSpPr>
          <p:cNvPr id="20" name="Conector reto 19"/>
          <p:cNvCxnSpPr>
            <a:stCxn id="14" idx="7"/>
          </p:cNvCxnSpPr>
          <p:nvPr/>
        </p:nvCxnSpPr>
        <p:spPr>
          <a:xfrm flipV="1">
            <a:off x="3250484" y="3645164"/>
            <a:ext cx="1682624" cy="354954"/>
          </a:xfrm>
          <a:prstGeom prst="lin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upo 1"/>
          <p:cNvGrpSpPr/>
          <p:nvPr/>
        </p:nvGrpSpPr>
        <p:grpSpPr>
          <a:xfrm>
            <a:off x="2198600" y="3704446"/>
            <a:ext cx="1367359" cy="946547"/>
            <a:chOff x="1461840" y="5812904"/>
            <a:chExt cx="1944688" cy="1346200"/>
          </a:xfrm>
        </p:grpSpPr>
        <p:sp>
          <p:nvSpPr>
            <p:cNvPr id="14" name="Elipse 13"/>
            <p:cNvSpPr/>
            <p:nvPr/>
          </p:nvSpPr>
          <p:spPr>
            <a:xfrm>
              <a:off x="1749178" y="6101829"/>
              <a:ext cx="1416050" cy="898525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003" y="5812904"/>
              <a:ext cx="458787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840" y="6317729"/>
              <a:ext cx="4587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65" y="6749529"/>
              <a:ext cx="395288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740" y="6325667"/>
              <a:ext cx="458788" cy="47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65" y="6749529"/>
              <a:ext cx="395288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641664" y="4767689"/>
            <a:ext cx="2531566" cy="117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Atendimento de 2º nível e operação</a:t>
            </a:r>
          </a:p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(Gerência de Tecnologia da Informação)</a:t>
            </a:r>
            <a:endParaRPr lang="pt-BR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7164288" y="2944289"/>
            <a:ext cx="2127445" cy="61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Responsável  local pelo serviço</a:t>
            </a:r>
          </a:p>
        </p:txBody>
      </p:sp>
      <p:sp>
        <p:nvSpPr>
          <p:cNvPr id="29" name="Texto explicativo em elipse 28"/>
          <p:cNvSpPr/>
          <p:nvPr/>
        </p:nvSpPr>
        <p:spPr>
          <a:xfrm>
            <a:off x="1464927" y="1628800"/>
            <a:ext cx="2819041" cy="1012404"/>
          </a:xfrm>
          <a:prstGeom prst="wedgeEllipseCallout">
            <a:avLst>
              <a:gd name="adj1" fmla="val -4250"/>
              <a:gd name="adj2" fmla="val 1712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dirty="0"/>
              <a:t>das 9 às 18hs, segunda à sexta.</a:t>
            </a:r>
          </a:p>
          <a:p>
            <a:pPr algn="ctr">
              <a:defRPr/>
            </a:pPr>
            <a:endParaRPr lang="pt-BR" sz="2000" b="1" dirty="0"/>
          </a:p>
        </p:txBody>
      </p:sp>
      <p:sp>
        <p:nvSpPr>
          <p:cNvPr id="26" name="Retângulo 25"/>
          <p:cNvSpPr/>
          <p:nvPr/>
        </p:nvSpPr>
        <p:spPr>
          <a:xfrm>
            <a:off x="1037592" y="116631"/>
            <a:ext cx="5902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92D050"/>
              </a:buClr>
            </a:pPr>
            <a:r>
              <a:rPr lang="pt-BR" sz="2800" dirty="0">
                <a:latin typeface="Helvetica" panose="020B0604020202020204" pitchFamily="34" charset="0"/>
                <a:cs typeface="Helvetica" panose="020B0604020202020204" pitchFamily="34" charset="0"/>
              </a:rPr>
              <a:t>Estrutura de Atendimento e Suporte</a:t>
            </a:r>
          </a:p>
        </p:txBody>
      </p:sp>
    </p:spTree>
    <p:extLst>
      <p:ext uri="{BB962C8B-B14F-4D97-AF65-F5344CB8AC3E}">
        <p14:creationId xmlns:p14="http://schemas.microsoft.com/office/powerpoint/2010/main" val="3339634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891680"/>
            <a:ext cx="7344816" cy="6336704"/>
          </a:xfrm>
          <a:prstGeom prst="rect">
            <a:avLst/>
          </a:prstGeom>
        </p:spPr>
        <p:txBody>
          <a:bodyPr lIns="89294" tIns="53576" rIns="89294" bIns="53576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t-PT" sz="2400" b="1" dirty="0" smtClean="0"/>
          </a:p>
          <a:p>
            <a:pPr>
              <a:spcBef>
                <a:spcPts val="0"/>
              </a:spcBef>
            </a:pPr>
            <a:r>
              <a:rPr lang="pt-PT" b="1" dirty="0" smtClean="0"/>
              <a:t>Questões e dúvidas relacionadas aos Serviços Avançados da RNP podem ser encaminhadas para o Service Desk:</a:t>
            </a:r>
          </a:p>
          <a:p>
            <a:pPr>
              <a:spcBef>
                <a:spcPts val="0"/>
              </a:spcBef>
            </a:pPr>
            <a:endParaRPr lang="pt-PT" sz="24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843808" y="3573016"/>
            <a:ext cx="432048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6C15-95EA-4473-B890-D7BC1D1667C7}" type="slidenum">
              <a:rPr lang="pt-BR" smtClean="0"/>
              <a:pPr/>
              <a:t>51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43608" y="-20094"/>
            <a:ext cx="5106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92D050"/>
              </a:buClr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Solicitações e dúvidas relacionadas aos </a:t>
            </a:r>
          </a:p>
          <a:p>
            <a:pPr>
              <a:buClr>
                <a:srgbClr val="92D050"/>
              </a:buClr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Serviços Avançados da RNP 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72093" y="3952498"/>
            <a:ext cx="3996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E-mail: sd@rnp.br</a:t>
            </a:r>
          </a:p>
          <a:p>
            <a:pPr algn="ctr"/>
            <a:r>
              <a:rPr lang="pt-BR" sz="3200" b="1" dirty="0" err="1" smtClean="0">
                <a:solidFill>
                  <a:schemeClr val="bg1"/>
                </a:solidFill>
              </a:rPr>
              <a:t>Tel</a:t>
            </a:r>
            <a:r>
              <a:rPr lang="pt-BR" sz="3200" b="1" dirty="0" smtClean="0">
                <a:solidFill>
                  <a:schemeClr val="bg1"/>
                </a:solidFill>
              </a:rPr>
              <a:t>: (61) 3243-4330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52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43608" y="56379"/>
            <a:ext cx="38635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4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pt-BR" sz="2800" b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Para mais informações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512234" y="883820"/>
            <a:ext cx="5472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latin typeface="Calibri" pitchFamily="34" charset="0"/>
                <a:cs typeface="Calibri" pitchFamily="34" charset="0"/>
                <a:hlinkClick r:id="rId3"/>
              </a:rPr>
              <a:t>www.rnp.br/servicos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7344816" cy="320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  <a:prstGeom prst="rect">
            <a:avLst/>
          </a:prstGeom>
        </p:spPr>
        <p:txBody>
          <a:bodyPr/>
          <a:lstStyle/>
          <a:p>
            <a:fld id="{48306C15-95EA-4473-B890-D7BC1D1667C7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995129" y="175570"/>
            <a:ext cx="62215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4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pt-BR" sz="2800" b="0" dirty="0" smtClean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Últimas novidades – Blog de Serviços</a:t>
            </a:r>
            <a:endParaRPr lang="pt-BR" sz="2800" b="0" dirty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497496" y="890034"/>
            <a:ext cx="7336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err="1" smtClean="0">
                <a:latin typeface="Calibri" pitchFamily="34" charset="0"/>
                <a:cs typeface="Calibri" pitchFamily="34" charset="0"/>
                <a:hlinkClick r:id="rId2"/>
              </a:rPr>
              <a:t>url.rnp.br?blogservicos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6053"/>
            <a:ext cx="8143747" cy="434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0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043608" y="3356992"/>
            <a:ext cx="6192688" cy="816496"/>
          </a:xfrm>
        </p:spPr>
        <p:txBody>
          <a:bodyPr/>
          <a:lstStyle/>
          <a:p>
            <a:r>
              <a:rPr lang="pt-BR" b="1" dirty="0"/>
              <a:t>Antônio Carlos Fernandes Nunes</a:t>
            </a:r>
          </a:p>
          <a:p>
            <a:r>
              <a:rPr lang="pt-BR" dirty="0"/>
              <a:t>Diretoria Adjunta de Gestão de Serviços</a:t>
            </a:r>
          </a:p>
          <a:p>
            <a:r>
              <a:rPr lang="pt-BR" dirty="0"/>
              <a:t>&lt;antonio@rnp.br&gt;</a:t>
            </a:r>
          </a:p>
          <a:p>
            <a:r>
              <a:rPr lang="pt-BR" b="1" dirty="0" smtClean="0"/>
              <a:t>Beatriz </a:t>
            </a:r>
            <a:r>
              <a:rPr lang="pt-BR" b="1" dirty="0" err="1" smtClean="0"/>
              <a:t>Zoss</a:t>
            </a:r>
            <a:endParaRPr lang="pt-BR" b="1" dirty="0" smtClean="0"/>
          </a:p>
          <a:p>
            <a:r>
              <a:rPr lang="pt-BR" dirty="0" smtClean="0"/>
              <a:t>Gerência de Relacionamento com Clientes</a:t>
            </a:r>
          </a:p>
          <a:p>
            <a:r>
              <a:rPr lang="pt-BR" dirty="0" smtClean="0"/>
              <a:t>&lt;bia@rnp.br&gt;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4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Papel jornal"/>
          <p:cNvSpPr>
            <a:spLocks noGrp="1" noChangeArrowheads="1"/>
          </p:cNvSpPr>
          <p:nvPr>
            <p:ph type="title" idx="4294967295"/>
          </p:nvPr>
        </p:nvSpPr>
        <p:spPr>
          <a:xfrm>
            <a:off x="817240" y="44624"/>
            <a:ext cx="3826768" cy="77809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Filiadas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ABRUEM</a:t>
            </a:r>
          </a:p>
        </p:txBody>
      </p:sp>
      <p:sp>
        <p:nvSpPr>
          <p:cNvPr id="23555" name="Rectangle 3" descr="Papel jornal"/>
          <p:cNvSpPr>
            <a:spLocks noGrp="1" noChangeArrowheads="1"/>
          </p:cNvSpPr>
          <p:nvPr>
            <p:ph type="body" idx="1"/>
          </p:nvPr>
        </p:nvSpPr>
        <p:spPr>
          <a:xfrm>
            <a:off x="1120080" y="1143000"/>
            <a:ext cx="7772400" cy="3744913"/>
          </a:xfrm>
        </p:spPr>
        <p:txBody>
          <a:bodyPr>
            <a:normAutofit/>
          </a:bodyPr>
          <a:lstStyle/>
          <a:p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 marL="457200" lvl="1" indent="0">
              <a:buNone/>
            </a:pPr>
            <a:endParaRPr lang="en-US" sz="1600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97260"/>
              </p:ext>
            </p:extLst>
          </p:nvPr>
        </p:nvGraphicFramePr>
        <p:xfrm>
          <a:off x="1524000" y="908720"/>
          <a:ext cx="60960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INSTITUIÇÕES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Cliente</a:t>
                      </a:r>
                      <a:r>
                        <a:rPr lang="pt-BR" baseline="0" dirty="0" smtClean="0"/>
                        <a:t> RNP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Cliente Gestão Identidade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UNEAL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ym typeface="Wingdings 2"/>
                        </a:rPr>
                        <a:t> 2011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UNCISAL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UEAP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UNEB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 panose="05020102010507070707" pitchFamily="18" charset="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UEFS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UESC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UESB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UECE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UVA</a:t>
                      </a:r>
                      <a:r>
                        <a:rPr lang="pt-BR" baseline="0" dirty="0" smtClean="0"/>
                        <a:t> / CE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URCA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FESURV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 2"/>
                        <a:buNone/>
                      </a:pP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130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Papel jornal"/>
          <p:cNvSpPr>
            <a:spLocks noGrp="1" noChangeArrowheads="1"/>
          </p:cNvSpPr>
          <p:nvPr>
            <p:ph type="title" idx="4294967295"/>
          </p:nvPr>
        </p:nvSpPr>
        <p:spPr>
          <a:xfrm>
            <a:off x="817240" y="44624"/>
            <a:ext cx="3826768" cy="778098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Helvetica" pitchFamily="34" charset="0"/>
                <a:cs typeface="Helvetica" pitchFamily="34" charset="0"/>
              </a:rPr>
              <a:t>Filiadas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ABRUEM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555" name="Rectangle 3" descr="Papel jornal"/>
          <p:cNvSpPr>
            <a:spLocks noGrp="1" noChangeArrowheads="1"/>
          </p:cNvSpPr>
          <p:nvPr>
            <p:ph type="body" idx="1"/>
          </p:nvPr>
        </p:nvSpPr>
        <p:spPr>
          <a:xfrm>
            <a:off x="1120080" y="1143000"/>
            <a:ext cx="7772400" cy="3744913"/>
          </a:xfrm>
        </p:spPr>
        <p:txBody>
          <a:bodyPr>
            <a:normAutofit/>
          </a:bodyPr>
          <a:lstStyle/>
          <a:p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 marL="457200" lvl="1" indent="0">
              <a:buNone/>
            </a:pPr>
            <a:endParaRPr lang="en-US" sz="1600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66193"/>
              </p:ext>
            </p:extLst>
          </p:nvPr>
        </p:nvGraphicFramePr>
        <p:xfrm>
          <a:off x="1524000" y="908720"/>
          <a:ext cx="60960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INSTITUIÇÕES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Cliente</a:t>
                      </a:r>
                      <a:r>
                        <a:rPr lang="pt-BR" baseline="0" dirty="0" smtClean="0"/>
                        <a:t> RNP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Cliente Gestão Identidade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ym typeface="Wingdings 2"/>
                        </a:rPr>
                        <a:t> 2008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UNEMAT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2005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UEMS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UEMG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UNIMONTES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 panose="05020102010507070707" pitchFamily="18" charset="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UEPA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UEPB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/>
                        <a:t>2014 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UEPG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UNICENTRO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ym typeface="Wingdings 2"/>
                        </a:rPr>
                        <a:t>  2003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UENP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UNIOSTE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109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Papel jornal"/>
          <p:cNvSpPr>
            <a:spLocks noGrp="1" noChangeArrowheads="1"/>
          </p:cNvSpPr>
          <p:nvPr>
            <p:ph type="title" idx="4294967295"/>
          </p:nvPr>
        </p:nvSpPr>
        <p:spPr>
          <a:xfrm>
            <a:off x="817240" y="44624"/>
            <a:ext cx="3826768" cy="778098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Helvetica" pitchFamily="34" charset="0"/>
                <a:cs typeface="Helvetica" pitchFamily="34" charset="0"/>
              </a:rPr>
              <a:t>Filiadas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ABRUEM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555" name="Rectangle 3" descr="Papel jornal"/>
          <p:cNvSpPr>
            <a:spLocks noGrp="1" noChangeArrowheads="1"/>
          </p:cNvSpPr>
          <p:nvPr>
            <p:ph type="body" idx="1"/>
          </p:nvPr>
        </p:nvSpPr>
        <p:spPr>
          <a:xfrm>
            <a:off x="1120080" y="1143000"/>
            <a:ext cx="7772400" cy="3744913"/>
          </a:xfrm>
        </p:spPr>
        <p:txBody>
          <a:bodyPr>
            <a:normAutofit/>
          </a:bodyPr>
          <a:lstStyle/>
          <a:p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 marL="457200" lvl="1" indent="0">
              <a:buNone/>
            </a:pPr>
            <a:endParaRPr lang="en-US" sz="1600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78459"/>
              </p:ext>
            </p:extLst>
          </p:nvPr>
        </p:nvGraphicFramePr>
        <p:xfrm>
          <a:off x="1524000" y="908720"/>
          <a:ext cx="60960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INSTITUIÇÕES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Cliente</a:t>
                      </a:r>
                      <a:r>
                        <a:rPr lang="pt-BR" baseline="0" dirty="0" smtClean="0"/>
                        <a:t> RNP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Cliente Gestão Identidade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UNESPAR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 panose="05020102010507070707" pitchFamily="18" charset="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2002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UESPI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UEMG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UERJ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 panose="05020102010507070707" pitchFamily="18" charset="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UENF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UERN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UERGS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UERR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UDESC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USP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ym typeface="Wingdings 2"/>
                        </a:rPr>
                        <a:t>  2005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piloto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UNITAU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UNICAMP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234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Papel jornal"/>
          <p:cNvSpPr>
            <a:spLocks noGrp="1" noChangeArrowheads="1"/>
          </p:cNvSpPr>
          <p:nvPr>
            <p:ph type="title" idx="4294967295"/>
          </p:nvPr>
        </p:nvSpPr>
        <p:spPr>
          <a:xfrm>
            <a:off x="817240" y="44624"/>
            <a:ext cx="3826768" cy="778098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Helvetica" pitchFamily="34" charset="0"/>
                <a:cs typeface="Helvetica" pitchFamily="34" charset="0"/>
              </a:rPr>
              <a:t>Filiadas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ABRUEM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555" name="Rectangle 3" descr="Papel jornal"/>
          <p:cNvSpPr>
            <a:spLocks noGrp="1" noChangeArrowheads="1"/>
          </p:cNvSpPr>
          <p:nvPr>
            <p:ph type="body" idx="1"/>
          </p:nvPr>
        </p:nvSpPr>
        <p:spPr>
          <a:xfrm>
            <a:off x="1120080" y="1143000"/>
            <a:ext cx="7772400" cy="3744913"/>
          </a:xfrm>
        </p:spPr>
        <p:txBody>
          <a:bodyPr>
            <a:normAutofit/>
          </a:bodyPr>
          <a:lstStyle/>
          <a:p>
            <a:endParaRPr lang="pt-BR" sz="1800" dirty="0" smtClean="0">
              <a:latin typeface="Helvetica" pitchFamily="34" charset="0"/>
              <a:cs typeface="Helvetica" pitchFamily="34" charset="0"/>
            </a:endParaRPr>
          </a:p>
          <a:p>
            <a:pPr marL="457200" lvl="1" indent="0">
              <a:buNone/>
            </a:pPr>
            <a:endParaRPr lang="en-US" sz="1600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666923"/>
              </p:ext>
            </p:extLst>
          </p:nvPr>
        </p:nvGraphicFramePr>
        <p:xfrm>
          <a:off x="1524000" y="90872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INSTITUIÇÕES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Cliente</a:t>
                      </a:r>
                      <a:r>
                        <a:rPr lang="pt-BR" baseline="0" dirty="0" smtClean="0"/>
                        <a:t> RNP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Cliente Gestão Identidade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UNESP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 panose="05020102010507070707" pitchFamily="18" charset="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USCS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UNITINS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r>
                        <a:rPr lang="pt-BR" dirty="0" smtClean="0">
                          <a:sym typeface="Wingdings 2"/>
                        </a:rPr>
                        <a:t>2002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2"/>
                        <a:buChar char="P"/>
                      </a:pP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88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763688" y="-99392"/>
            <a:ext cx="6984776" cy="1008112"/>
          </a:xfrm>
        </p:spPr>
        <p:txBody>
          <a:bodyPr/>
          <a:lstStyle/>
          <a:p>
            <a:r>
              <a:rPr lang="pt-BR" dirty="0" smtClean="0"/>
              <a:t>Membros da </a:t>
            </a:r>
            <a:r>
              <a:rPr lang="pt-BR" dirty="0" err="1" smtClean="0"/>
              <a:t>CAFe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875859"/>
              </p:ext>
            </p:extLst>
          </p:nvPr>
        </p:nvGraphicFramePr>
        <p:xfrm>
          <a:off x="1547664" y="1184963"/>
          <a:ext cx="7132320" cy="427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8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Rede Ipê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746813" y="1268760"/>
            <a:ext cx="6912174" cy="3240360"/>
          </a:xfrm>
        </p:spPr>
        <p:txBody>
          <a:bodyPr>
            <a:normAutofit/>
          </a:bodyPr>
          <a:lstStyle/>
          <a:p>
            <a:r>
              <a:rPr lang="pt-BR" sz="2000" dirty="0"/>
              <a:t>A rede Ipê é uma infraestrutura de rede Internet voltada para a comunidade brasileira de ensino e pesquisa. </a:t>
            </a:r>
          </a:p>
          <a:p>
            <a:endParaRPr lang="pt-BR" sz="2000" dirty="0" smtClean="0"/>
          </a:p>
          <a:p>
            <a:r>
              <a:rPr lang="pt-BR" sz="2000" dirty="0" smtClean="0"/>
              <a:t>Baseada </a:t>
            </a:r>
            <a:r>
              <a:rPr lang="pt-BR" sz="2000" dirty="0"/>
              <a:t>em tecnologia de transmissão óptica, a rede Ipê está entre as mais avançadas do </a:t>
            </a:r>
            <a:r>
              <a:rPr lang="pt-BR" sz="2000" dirty="0" smtClean="0"/>
              <a:t>mundo.</a:t>
            </a:r>
          </a:p>
          <a:p>
            <a:endParaRPr lang="pt-BR" sz="2000" dirty="0" smtClean="0"/>
          </a:p>
          <a:p>
            <a:r>
              <a:rPr lang="pt-BR" sz="2000" dirty="0" smtClean="0"/>
              <a:t>Possui </a:t>
            </a:r>
            <a:r>
              <a:rPr lang="pt-BR" sz="2000" dirty="0"/>
              <a:t>conexão com redes acadêmicas estrangeiras, tais como Clara (América Latina), Internet2 (Estados Unidos) e </a:t>
            </a:r>
            <a:r>
              <a:rPr lang="pt-BR" sz="2000" dirty="0" err="1"/>
              <a:t>Géant</a:t>
            </a:r>
            <a:r>
              <a:rPr lang="pt-BR" sz="2000" dirty="0"/>
              <a:t> (Europa).</a:t>
            </a:r>
          </a:p>
          <a:p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mtClean="0">
                <a:solidFill>
                  <a:prstClr val="black"/>
                </a:solidFill>
              </a:rPr>
              <a:t>1</a:t>
            </a:r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3" descr="ip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563" y="0"/>
            <a:ext cx="94900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9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3" descr="ip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975" y="-315913"/>
            <a:ext cx="9926638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1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4" descr="b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0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5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ersonalizar design">
  <a:themeElements>
    <a:clrScheme name="1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osto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Compost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omposto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95000"/>
              <a:satMod val="300000"/>
            </a:schemeClr>
          </a:gs>
          <a:gs pos="12000">
            <a:schemeClr val="phClr">
              <a:tint val="50000"/>
              <a:shade val="90000"/>
              <a:satMod val="250000"/>
            </a:schemeClr>
          </a:gs>
          <a:gs pos="100000">
            <a:schemeClr val="phClr">
              <a:tint val="85000"/>
              <a:shade val="75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75000"/>
              <a:shade val="95000"/>
              <a:satMod val="175000"/>
            </a:schemeClr>
          </a:gs>
          <a:gs pos="12000">
            <a:schemeClr val="phClr">
              <a:tint val="90000"/>
              <a:shade val="90000"/>
              <a:satMod val="150000"/>
            </a:schemeClr>
          </a:gs>
          <a:gs pos="100000">
            <a:schemeClr val="phClr">
              <a:tint val="100000"/>
              <a:shade val="75000"/>
              <a:satMod val="150000"/>
            </a:schemeClr>
          </a:gs>
        </a:gsLst>
        <a:lin ang="16200000" scaled="1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80000"/>
              <a:satMod val="110000"/>
              <a:lumMod val="80000"/>
            </a:schemeClr>
          </a:gs>
          <a:gs pos="79000">
            <a:schemeClr val="phClr">
              <a:tint val="100000"/>
              <a:shade val="90000"/>
              <a:satMod val="105000"/>
              <a:lumMod val="100000"/>
            </a:schemeClr>
          </a:gs>
          <a:gs pos="100000">
            <a:schemeClr val="phClr">
              <a:tint val="95000"/>
              <a:shade val="100000"/>
              <a:satMod val="110000"/>
              <a:lumMod val="115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hade val="100000"/>
              <a:satMod val="100000"/>
              <a:lumMod val="110000"/>
            </a:schemeClr>
          </a:gs>
          <a:gs pos="83000">
            <a:schemeClr val="phClr">
              <a:shade val="75000"/>
              <a:satMod val="200000"/>
            </a:schemeClr>
          </a:gs>
          <a:gs pos="100000">
            <a:schemeClr val="phClr">
              <a:shade val="90000"/>
              <a:satMod val="200000"/>
            </a:schemeClr>
          </a:gs>
        </a:gsLst>
        <a:path path="circle">
          <a:fillToRect l="75000" t="100000" b="3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mposto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Compost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omposto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95000"/>
              <a:satMod val="300000"/>
            </a:schemeClr>
          </a:gs>
          <a:gs pos="12000">
            <a:schemeClr val="phClr">
              <a:tint val="50000"/>
              <a:shade val="90000"/>
              <a:satMod val="250000"/>
            </a:schemeClr>
          </a:gs>
          <a:gs pos="100000">
            <a:schemeClr val="phClr">
              <a:tint val="85000"/>
              <a:shade val="75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75000"/>
              <a:shade val="95000"/>
              <a:satMod val="175000"/>
            </a:schemeClr>
          </a:gs>
          <a:gs pos="12000">
            <a:schemeClr val="phClr">
              <a:tint val="90000"/>
              <a:shade val="90000"/>
              <a:satMod val="150000"/>
            </a:schemeClr>
          </a:gs>
          <a:gs pos="100000">
            <a:schemeClr val="phClr">
              <a:tint val="100000"/>
              <a:shade val="75000"/>
              <a:satMod val="150000"/>
            </a:schemeClr>
          </a:gs>
        </a:gsLst>
        <a:lin ang="16200000" scaled="1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80000"/>
              <a:satMod val="110000"/>
              <a:lumMod val="80000"/>
            </a:schemeClr>
          </a:gs>
          <a:gs pos="79000">
            <a:schemeClr val="phClr">
              <a:tint val="100000"/>
              <a:shade val="90000"/>
              <a:satMod val="105000"/>
              <a:lumMod val="100000"/>
            </a:schemeClr>
          </a:gs>
          <a:gs pos="100000">
            <a:schemeClr val="phClr">
              <a:tint val="95000"/>
              <a:shade val="100000"/>
              <a:satMod val="110000"/>
              <a:lumMod val="115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hade val="100000"/>
              <a:satMod val="100000"/>
              <a:lumMod val="110000"/>
            </a:schemeClr>
          </a:gs>
          <a:gs pos="83000">
            <a:schemeClr val="phClr">
              <a:shade val="75000"/>
              <a:satMod val="200000"/>
            </a:schemeClr>
          </a:gs>
          <a:gs pos="100000">
            <a:schemeClr val="phClr">
              <a:shade val="90000"/>
              <a:satMod val="200000"/>
            </a:schemeClr>
          </a:gs>
        </a:gsLst>
        <a:path path="circle">
          <a:fillToRect l="75000" t="100000" b="3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4407</TotalTime>
  <Words>1870</Words>
  <Application>Microsoft Office PowerPoint</Application>
  <PresentationFormat>Apresentação na tela (4:3)</PresentationFormat>
  <Paragraphs>460</Paragraphs>
  <Slides>59</Slides>
  <Notes>15</Notes>
  <HiddenSlides>1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59</vt:i4>
      </vt:variant>
    </vt:vector>
  </HeadingPairs>
  <TitlesOfParts>
    <vt:vector size="72" baseType="lpstr">
      <vt:lpstr>Arial</vt:lpstr>
      <vt:lpstr>Arial Narrow</vt:lpstr>
      <vt:lpstr>Calibri</vt:lpstr>
      <vt:lpstr>Helvetica</vt:lpstr>
      <vt:lpstr>Helvetica Light Oblique</vt:lpstr>
      <vt:lpstr>Times New Roman</vt:lpstr>
      <vt:lpstr>Wingdings</vt:lpstr>
      <vt:lpstr>Wingdings 2</vt:lpstr>
      <vt:lpstr>1_Tema do Office</vt:lpstr>
      <vt:lpstr>Personalizar design</vt:lpstr>
      <vt:lpstr>2_Personalizar design</vt:lpstr>
      <vt:lpstr>1_Personalizar design</vt:lpstr>
      <vt:lpstr>3_Personalizar design</vt:lpstr>
      <vt:lpstr>54o Fórum Nacional de Reitores da ABRUEM</vt:lpstr>
      <vt:lpstr>Rede Nacional de Ensino e Pesquisa - RNP</vt:lpstr>
      <vt:lpstr>Histórico</vt:lpstr>
      <vt:lpstr>Identidade</vt:lpstr>
      <vt:lpstr>Origem dos recursos</vt:lpstr>
      <vt:lpstr>Rede Ipê</vt:lpstr>
      <vt:lpstr>Apresentação do PowerPoint</vt:lpstr>
      <vt:lpstr>Apresentação do PowerPoint</vt:lpstr>
      <vt:lpstr>Apresentação do PowerPoint</vt:lpstr>
      <vt:lpstr>Apresentação do PowerPoint</vt:lpstr>
      <vt:lpstr>Eventos</vt:lpstr>
      <vt:lpstr>Escola Superior de Redes</vt:lpstr>
      <vt:lpstr>Clientes da RNP</vt:lpstr>
      <vt:lpstr>Gestão de Serviços</vt:lpstr>
      <vt:lpstr>Gestão de Serviços</vt:lpstr>
      <vt:lpstr>Apresentação do PowerPoint</vt:lpstr>
      <vt:lpstr>Catálogo de Serviços da RNP</vt:lpstr>
      <vt:lpstr>Catálogo de Serviços da RNP</vt:lpstr>
      <vt:lpstr>Catálogo de Serviços da RNP</vt:lpstr>
      <vt:lpstr>Catálogo de Serviços da RNP</vt:lpstr>
      <vt:lpstr>Serviços de Gestão de Identidade</vt:lpstr>
      <vt:lpstr>Modelo de governança</vt:lpstr>
      <vt:lpstr>Apresentação do PowerPoint</vt:lpstr>
      <vt:lpstr>CAFe – O que é?</vt:lpstr>
      <vt:lpstr>Apresentação do PowerPoint</vt:lpstr>
      <vt:lpstr>CAFe – funcionamento </vt:lpstr>
      <vt:lpstr>CAFe – componentes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Serviços de Gestão de Identidade</vt:lpstr>
      <vt:lpstr>Apresentação do PowerPoint</vt:lpstr>
      <vt:lpstr>Serviços de certificação a serem oferecidos</vt:lpstr>
      <vt:lpstr>Legado ICPEdu</vt:lpstr>
      <vt:lpstr>Instituições usuárias</vt:lpstr>
      <vt:lpstr>Serviços de Gestão de Identidade</vt:lpstr>
      <vt:lpstr>Apresentação do PowerPoint</vt:lpstr>
      <vt:lpstr>Apresentação do PowerPoint</vt:lpstr>
      <vt:lpstr>Apresentação do PowerPoint</vt:lpstr>
      <vt:lpstr>Onde acessar no Brasil</vt:lpstr>
      <vt:lpstr>Onde acessar no mundo</vt:lpstr>
      <vt:lpstr>Apresentação do PowerPoint</vt:lpstr>
      <vt:lpstr>Universidades estaduais clientes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  <vt:lpstr>Filiadas ABRUEM</vt:lpstr>
      <vt:lpstr>Filiadas ABRUEM</vt:lpstr>
      <vt:lpstr>Filiadas ABRUEM</vt:lpstr>
      <vt:lpstr>Filiadas ABRUEM</vt:lpstr>
      <vt:lpstr>Membros da CAFe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54o Fórum Nacional de Reitores da ABRUEM</dc:title>
  <dc:creator>Bia</dc:creator>
  <cp:lastModifiedBy>Bia</cp:lastModifiedBy>
  <cp:revision>82</cp:revision>
  <dcterms:created xsi:type="dcterms:W3CDTF">2013-02-26T10:07:38Z</dcterms:created>
  <dcterms:modified xsi:type="dcterms:W3CDTF">2014-05-09T10:45:39Z</dcterms:modified>
</cp:coreProperties>
</file>