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518" r:id="rId3"/>
    <p:sldId id="531" r:id="rId4"/>
    <p:sldId id="476" r:id="rId5"/>
    <p:sldId id="523" r:id="rId6"/>
    <p:sldId id="527" r:id="rId7"/>
    <p:sldId id="526" r:id="rId8"/>
    <p:sldId id="479" r:id="rId9"/>
    <p:sldId id="528" r:id="rId10"/>
    <p:sldId id="529" r:id="rId11"/>
    <p:sldId id="492" r:id="rId12"/>
    <p:sldId id="496" r:id="rId13"/>
    <p:sldId id="494" r:id="rId14"/>
    <p:sldId id="408" r:id="rId15"/>
    <p:sldId id="502" r:id="rId16"/>
    <p:sldId id="463" r:id="rId17"/>
    <p:sldId id="530" r:id="rId18"/>
    <p:sldId id="503" r:id="rId19"/>
    <p:sldId id="504" r:id="rId20"/>
    <p:sldId id="506" r:id="rId21"/>
    <p:sldId id="507" r:id="rId22"/>
    <p:sldId id="508" r:id="rId23"/>
    <p:sldId id="509" r:id="rId24"/>
    <p:sldId id="510" r:id="rId25"/>
    <p:sldId id="511" r:id="rId26"/>
    <p:sldId id="513" r:id="rId27"/>
    <p:sldId id="519" r:id="rId28"/>
    <p:sldId id="532" r:id="rId29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CC0066"/>
    <a:srgbClr val="D60093"/>
    <a:srgbClr val="CC00CC"/>
    <a:srgbClr val="CCFF66"/>
    <a:srgbClr val="F4E9E9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94660"/>
  </p:normalViewPr>
  <p:slideViewPr>
    <p:cSldViewPr>
      <p:cViewPr>
        <p:scale>
          <a:sx n="66" d="100"/>
          <a:sy n="66" d="100"/>
        </p:scale>
        <p:origin x="-153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csrv02\SETEC\DIREPT\DIR%202013\APRESENTA&#199;&#213;ES%202013\Apresenta&#231;&#227;o_RS_PAIM_11Abril2013\Dados\Dados_RS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csrv02\SETEC\DIREPT\DIR%202013\APRESENTA&#199;&#213;ES%202013\Apresenta&#231;&#227;o_RS_PAIM_11Abril2013\Dados\Dados_RS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celoferes\AppData\Local\Temp\10Mais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L:\2013\DIR\C&#243;pia%20de%20C&#243;pia%20de%20Dados_BF_PAIM11Abril2013-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Evolução das Matrículas em Cursos Técnicos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Plan2!$B$1</c:f>
              <c:strCache>
                <c:ptCount val="1"/>
                <c:pt idx="0">
                  <c:v>Matrículas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numRef>
              <c:f>Plan2!$A$2:$A$7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Plan2!$B$2:$B$7</c:f>
              <c:numCache>
                <c:formatCode>#,##0</c:formatCode>
                <c:ptCount val="6"/>
                <c:pt idx="0">
                  <c:v>780162</c:v>
                </c:pt>
                <c:pt idx="1">
                  <c:v>927978</c:v>
                </c:pt>
                <c:pt idx="2">
                  <c:v>1036945</c:v>
                </c:pt>
                <c:pt idx="3">
                  <c:v>1140388</c:v>
                </c:pt>
                <c:pt idx="4">
                  <c:v>1250900</c:v>
                </c:pt>
                <c:pt idx="5">
                  <c:v>1362200</c:v>
                </c:pt>
              </c:numCache>
            </c:numRef>
          </c:val>
        </c:ser>
        <c:axId val="65081728"/>
        <c:axId val="91454848"/>
      </c:barChart>
      <c:catAx>
        <c:axId val="65081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1454848"/>
        <c:crosses val="autoZero"/>
        <c:auto val="1"/>
        <c:lblAlgn val="ctr"/>
        <c:lblOffset val="100"/>
      </c:catAx>
      <c:valAx>
        <c:axId val="91454848"/>
        <c:scaling>
          <c:orientation val="minMax"/>
        </c:scaling>
        <c:delete val="1"/>
        <c:axPos val="l"/>
        <c:numFmt formatCode="#,##0" sourceLinked="1"/>
        <c:tickLblPos val="nextTo"/>
        <c:crossAx val="6508172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pieChart>
        <c:varyColors val="1"/>
        <c:ser>
          <c:idx val="0"/>
          <c:order val="0"/>
          <c:cat>
            <c:strRef>
              <c:f>Escolaridade_Brasil!$B$37:$B$42</c:f>
              <c:strCache>
                <c:ptCount val="6"/>
                <c:pt idx="0">
                  <c:v>Fundamental I (1ª a 4ª série)</c:v>
                </c:pt>
                <c:pt idx="1">
                  <c:v>Fundamental II Incompleto (5ª a 8ª série) - </c:v>
                </c:pt>
                <c:pt idx="2">
                  <c:v>Fundamental II Completo (5ª a 8ª série) - </c:v>
                </c:pt>
                <c:pt idx="3">
                  <c:v>Médio Completo</c:v>
                </c:pt>
                <c:pt idx="4">
                  <c:v>Médio Incompleto</c:v>
                </c:pt>
                <c:pt idx="5">
                  <c:v>Superior</c:v>
                </c:pt>
              </c:strCache>
            </c:strRef>
          </c:cat>
          <c:val>
            <c:numRef>
              <c:f>Escolaridade_Brasil!$C$37:$C$42</c:f>
              <c:numCache>
                <c:formatCode>0</c:formatCode>
                <c:ptCount val="6"/>
                <c:pt idx="0">
                  <c:v>6949</c:v>
                </c:pt>
                <c:pt idx="1">
                  <c:v>42287</c:v>
                </c:pt>
                <c:pt idx="2">
                  <c:v>40649</c:v>
                </c:pt>
                <c:pt idx="3">
                  <c:v>206930</c:v>
                </c:pt>
                <c:pt idx="4">
                  <c:v>339117</c:v>
                </c:pt>
                <c:pt idx="5">
                  <c:v>9467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3333122034862144"/>
          <c:y val="4.6135068837641201E-2"/>
          <c:w val="0.34186211798152111"/>
          <c:h val="0.938411782405700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Rio Grande do </a:t>
            </a:r>
            <a:r>
              <a:rPr lang="pt-BR" dirty="0" smtClean="0"/>
              <a:t>Sul - </a:t>
            </a:r>
            <a:r>
              <a:rPr lang="en-US" sz="1800" b="1" i="0" u="none" strike="noStrike" baseline="0" dirty="0" smtClean="0">
                <a:effectLst/>
              </a:rPr>
              <a:t>50.323 </a:t>
            </a:r>
            <a:r>
              <a:rPr lang="en-US" sz="1800" b="1" i="0" u="none" strike="noStrike" baseline="0" dirty="0" err="1" smtClean="0">
                <a:effectLst/>
              </a:rPr>
              <a:t>matrículas</a:t>
            </a:r>
            <a:r>
              <a:rPr lang="en-US" sz="1800" b="1" i="0" u="none" strike="noStrike" baseline="0" dirty="0" smtClean="0">
                <a:effectLst/>
              </a:rPr>
              <a:t> </a:t>
            </a:r>
            <a:endParaRPr lang="pt-BR" dirty="0"/>
          </a:p>
        </c:rich>
      </c:tx>
      <c:layout>
        <c:manualLayout>
          <c:xMode val="edge"/>
          <c:yMode val="edge"/>
          <c:x val="0.21688580924883213"/>
          <c:y val="0.11458991247857078"/>
        </c:manualLayout>
      </c:layout>
    </c:title>
    <c:plotArea>
      <c:layout/>
      <c:pieChart>
        <c:varyColors val="1"/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3494275034931746"/>
          <c:y val="0.48937819827019513"/>
          <c:w val="0.24069793095509881"/>
          <c:h val="0.14800853301710476"/>
        </c:manualLayout>
      </c:layout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pieChart>
        <c:varyColors val="1"/>
        <c:ser>
          <c:idx val="0"/>
          <c:order val="0"/>
          <c:cat>
            <c:strRef>
              <c:f>RS_MAT2012_sexo!$C$24:$C$25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RS_MAT2012_sexo!$D$24:$D$25</c:f>
              <c:numCache>
                <c:formatCode>#,##0</c:formatCode>
                <c:ptCount val="2"/>
                <c:pt idx="0">
                  <c:v>382650</c:v>
                </c:pt>
                <c:pt idx="1">
                  <c:v>262831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9529303008345733"/>
          <c:y val="0.5217189118437574"/>
          <c:w val="0.27710646529470606"/>
          <c:h val="0.1483381691439969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pieChart>
        <c:varyColors val="1"/>
        <c:ser>
          <c:idx val="0"/>
          <c:order val="0"/>
          <c:cat>
            <c:strRef>
              <c:f>Plan2!$E$37:$E$42</c:f>
              <c:strCache>
                <c:ptCount val="6"/>
                <c:pt idx="0">
                  <c:v>15 a 18 anos</c:v>
                </c:pt>
                <c:pt idx="1">
                  <c:v>19 a 24 anos</c:v>
                </c:pt>
                <c:pt idx="2">
                  <c:v>25 a 29 anos</c:v>
                </c:pt>
                <c:pt idx="3">
                  <c:v>30 a 39 anos</c:v>
                </c:pt>
                <c:pt idx="4">
                  <c:v>40 a 49 anos</c:v>
                </c:pt>
                <c:pt idx="5">
                  <c:v>50 anos ou mais</c:v>
                </c:pt>
              </c:strCache>
            </c:strRef>
          </c:cat>
          <c:val>
            <c:numRef>
              <c:f>Plan2!$F$37:$F$42</c:f>
              <c:numCache>
                <c:formatCode>0</c:formatCode>
                <c:ptCount val="6"/>
                <c:pt idx="0">
                  <c:v>187272</c:v>
                </c:pt>
                <c:pt idx="1">
                  <c:v>187821</c:v>
                </c:pt>
                <c:pt idx="2">
                  <c:v>73009</c:v>
                </c:pt>
                <c:pt idx="3">
                  <c:v>118395</c:v>
                </c:pt>
                <c:pt idx="4">
                  <c:v>55825</c:v>
                </c:pt>
                <c:pt idx="5">
                  <c:v>22534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2675972948345657"/>
          <c:y val="0.30156314590178207"/>
          <c:w val="0.22958245844269476"/>
          <c:h val="0.5023031496062989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Plan2!$B$5</c:f>
              <c:strCache>
                <c:ptCount val="1"/>
                <c:pt idx="0">
                  <c:v>Cursos Técnicos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Plan2!$C$4:$D$4</c:f>
              <c:strCache>
                <c:ptCount val="2"/>
                <c:pt idx="0">
                  <c:v>2012 (Vagas ofertadas)</c:v>
                </c:pt>
                <c:pt idx="1">
                  <c:v>2013 (Vagas Pactuadas)</c:v>
                </c:pt>
              </c:strCache>
            </c:strRef>
          </c:cat>
          <c:val>
            <c:numRef>
              <c:f>Plan2!$C$5:$D$5</c:f>
              <c:numCache>
                <c:formatCode>#,##0</c:formatCode>
                <c:ptCount val="2"/>
                <c:pt idx="0">
                  <c:v>127441</c:v>
                </c:pt>
                <c:pt idx="1">
                  <c:v>182163</c:v>
                </c:pt>
              </c:numCache>
            </c:numRef>
          </c:val>
        </c:ser>
        <c:ser>
          <c:idx val="1"/>
          <c:order val="1"/>
          <c:tx>
            <c:strRef>
              <c:f>Plan2!$B$6</c:f>
              <c:strCache>
                <c:ptCount val="1"/>
                <c:pt idx="0">
                  <c:v>Formação Inicial e Continuada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Plan2!$C$4:$D$4</c:f>
              <c:strCache>
                <c:ptCount val="2"/>
                <c:pt idx="0">
                  <c:v>2012 (Vagas ofertadas)</c:v>
                </c:pt>
                <c:pt idx="1">
                  <c:v>2013 (Vagas Pactuadas)</c:v>
                </c:pt>
              </c:strCache>
            </c:strRef>
          </c:cat>
          <c:val>
            <c:numRef>
              <c:f>Plan2!$C$6:$D$6</c:f>
              <c:numCache>
                <c:formatCode>#,##0</c:formatCode>
                <c:ptCount val="2"/>
                <c:pt idx="0">
                  <c:v>741340</c:v>
                </c:pt>
                <c:pt idx="1">
                  <c:v>1714167</c:v>
                </c:pt>
              </c:numCache>
            </c:numRef>
          </c:val>
        </c:ser>
        <c:axId val="99468800"/>
        <c:axId val="99470336"/>
      </c:barChart>
      <c:catAx>
        <c:axId val="994688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9470336"/>
        <c:crosses val="autoZero"/>
        <c:auto val="1"/>
        <c:lblAlgn val="ctr"/>
        <c:lblOffset val="100"/>
      </c:catAx>
      <c:valAx>
        <c:axId val="99470336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9946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22392936732503"/>
          <c:y val="0.42550945375184324"/>
          <c:w val="0.29181188084610582"/>
          <c:h val="0.13702385234032383"/>
        </c:manualLayout>
      </c:layout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Evolução Mensal de Matrículas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'Ofertas-Matriculas'!$A$5</c:f>
              <c:strCache>
                <c:ptCount val="1"/>
                <c:pt idx="0">
                  <c:v>2012</c:v>
                </c:pt>
              </c:strCache>
            </c:strRef>
          </c:tx>
          <c:dLbls>
            <c:showVal val="1"/>
          </c:dLbls>
          <c:cat>
            <c:strRef>
              <c:f>'Ofertas-Matriculas'!$B$4:$E$4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'Ofertas-Matriculas'!$B$5:$E$5</c:f>
              <c:numCache>
                <c:formatCode>#,##0</c:formatCode>
                <c:ptCount val="4"/>
                <c:pt idx="0">
                  <c:v>10622</c:v>
                </c:pt>
                <c:pt idx="1">
                  <c:v>10558</c:v>
                </c:pt>
                <c:pt idx="2">
                  <c:v>30980</c:v>
                </c:pt>
                <c:pt idx="3">
                  <c:v>27060</c:v>
                </c:pt>
              </c:numCache>
            </c:numRef>
          </c:val>
        </c:ser>
        <c:ser>
          <c:idx val="1"/>
          <c:order val="1"/>
          <c:tx>
            <c:strRef>
              <c:f>'Ofertas-Matriculas'!$A$6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119.082</a:t>
                    </a:r>
                  </a:p>
                </c:rich>
              </c:tx>
              <c:showVal val="1"/>
            </c:dLbl>
            <c:showVal val="1"/>
          </c:dLbls>
          <c:cat>
            <c:strRef>
              <c:f>'Ofertas-Matriculas'!$B$4:$E$4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'Ofertas-Matriculas'!$B$6:$E$6</c:f>
              <c:numCache>
                <c:formatCode>#,##0</c:formatCode>
                <c:ptCount val="4"/>
                <c:pt idx="0">
                  <c:v>23584</c:v>
                </c:pt>
                <c:pt idx="1">
                  <c:v>30039</c:v>
                </c:pt>
                <c:pt idx="2">
                  <c:v>83465</c:v>
                </c:pt>
                <c:pt idx="3">
                  <c:v>105091</c:v>
                </c:pt>
              </c:numCache>
            </c:numRef>
          </c:val>
        </c:ser>
        <c:axId val="88425600"/>
        <c:axId val="88427520"/>
      </c:barChart>
      <c:catAx>
        <c:axId val="88425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88427520"/>
        <c:crosses val="autoZero"/>
        <c:auto val="1"/>
        <c:lblAlgn val="ctr"/>
        <c:lblOffset val="100"/>
      </c:catAx>
      <c:valAx>
        <c:axId val="88427520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88425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8"/>
  <c:chart>
    <c:title>
      <c:tx>
        <c:rich>
          <a:bodyPr/>
          <a:lstStyle/>
          <a:p>
            <a:pPr>
              <a:defRPr/>
            </a:pPr>
            <a:r>
              <a:rPr lang="pt-BR"/>
              <a:t>Laboratórios</a:t>
            </a:r>
          </a:p>
          <a:p>
            <a:pPr>
              <a:defRPr/>
            </a:pPr>
            <a:r>
              <a:rPr lang="pt-BR"/>
              <a:t>Estágio de Execução</a:t>
            </a:r>
          </a:p>
          <a:p>
            <a:pPr>
              <a:defRPr/>
            </a:pPr>
            <a:r>
              <a:rPr lang="pt-BR"/>
              <a:t>(2.641)</a:t>
            </a:r>
          </a:p>
          <a:p>
            <a:pPr>
              <a:defRPr/>
            </a:pPr>
            <a:endParaRPr lang="pt-BR"/>
          </a:p>
          <a:p>
            <a:pPr>
              <a:defRPr/>
            </a:pPr>
            <a:endParaRPr lang="pt-B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cat>
            <c:strRef>
              <c:f>LABORATÓRIOS!$A$2:$A$4</c:f>
              <c:strCache>
                <c:ptCount val="3"/>
                <c:pt idx="0">
                  <c:v>ENTREGUES</c:v>
                </c:pt>
                <c:pt idx="1">
                  <c:v>LICITADOS *</c:v>
                </c:pt>
                <c:pt idx="2">
                  <c:v>APROVADOS (A LICITAR)</c:v>
                </c:pt>
              </c:strCache>
            </c:strRef>
          </c:cat>
          <c:val>
            <c:numRef>
              <c:f>LABORATÓRIOS!$B$2:$B$4</c:f>
              <c:numCache>
                <c:formatCode>0</c:formatCode>
                <c:ptCount val="3"/>
                <c:pt idx="0" formatCode="#,##0">
                  <c:v>635</c:v>
                </c:pt>
                <c:pt idx="1">
                  <c:v>1088</c:v>
                </c:pt>
                <c:pt idx="2" formatCode="#,##0">
                  <c:v>918</c:v>
                </c:pt>
              </c:numCache>
            </c:numRef>
          </c:val>
        </c:ser>
        <c:axId val="104061568"/>
        <c:axId val="103956864"/>
      </c:barChart>
      <c:catAx>
        <c:axId val="1040615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03956864"/>
        <c:crosses val="autoZero"/>
        <c:auto val="1"/>
        <c:lblAlgn val="ctr"/>
        <c:lblOffset val="100"/>
      </c:catAx>
      <c:valAx>
        <c:axId val="103956864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104061568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D2C4B-7805-4FDC-8ABB-9ED1FE1A790A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9B3D6E15-D8F5-4403-801E-76B6D82C9680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solidFill>
                <a:schemeClr val="tx1"/>
              </a:solidFill>
            </a:rPr>
            <a:t>Mais 214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solidFill>
                <a:schemeClr val="tx1"/>
              </a:solidFill>
            </a:rPr>
            <a:t>unidades até 2010</a:t>
          </a:r>
          <a:endParaRPr lang="pt-BR" sz="1600" dirty="0">
            <a:solidFill>
              <a:schemeClr val="tx1"/>
            </a:solidFill>
          </a:endParaRPr>
        </a:p>
      </dgm:t>
    </dgm:pt>
    <dgm:pt modelId="{B1FB6201-1835-417B-AEDF-BAEB595A4381}" type="parTrans" cxnId="{4DE01EF6-CEB0-41C9-BC91-D93412C8F1B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106DB76-1465-4310-B049-7B11EF76D555}" type="sibTrans" cxnId="{4DE01EF6-CEB0-41C9-BC91-D93412C8F1B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8CB17CF-D80B-432F-8D2F-31F9163671A4}">
      <dgm:prSet phldrT="[Texto]" custT="1"/>
      <dgm:spPr/>
      <dgm:t>
        <a:bodyPr/>
        <a:lstStyle/>
        <a:p>
          <a:r>
            <a:rPr lang="pt-BR" sz="1600" u="none" dirty="0" smtClean="0">
              <a:solidFill>
                <a:schemeClr val="tx1"/>
              </a:solidFill>
            </a:rPr>
            <a:t>Mais 208 unidades até 2014</a:t>
          </a:r>
          <a:endParaRPr lang="pt-BR" sz="1600" u="none" dirty="0">
            <a:solidFill>
              <a:schemeClr val="tx1"/>
            </a:solidFill>
          </a:endParaRPr>
        </a:p>
      </dgm:t>
    </dgm:pt>
    <dgm:pt modelId="{7A699D74-842A-45B4-B226-9F4718628C57}" type="parTrans" cxnId="{DC310053-B21B-4C69-9041-D147547D7B2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6FD5509-DABB-426C-957E-BC6F69CE6A59}" type="sibTrans" cxnId="{DC310053-B21B-4C69-9041-D147547D7B2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7570EE5-F2F9-47E8-9CE5-84502F8A06B8}">
      <dgm:prSet phldrT="[Texto]" custT="1"/>
      <dgm:spPr/>
      <dgm:t>
        <a:bodyPr/>
        <a:lstStyle/>
        <a:p>
          <a:r>
            <a:rPr lang="pt-BR" sz="1600" i="0" u="none" dirty="0" smtClean="0">
              <a:solidFill>
                <a:schemeClr val="tx1"/>
              </a:solidFill>
            </a:rPr>
            <a:t>Total de 562 unidades até 2014</a:t>
          </a:r>
          <a:endParaRPr lang="pt-BR" sz="1600" i="0" u="none" dirty="0">
            <a:solidFill>
              <a:schemeClr val="tx1"/>
            </a:solidFill>
          </a:endParaRPr>
        </a:p>
      </dgm:t>
      <dgm:extLst/>
    </dgm:pt>
    <dgm:pt modelId="{F18F5CA9-8021-4B5E-B870-825993BD59CD}" type="parTrans" cxnId="{14C4A448-1992-45B3-8158-5A033962D5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78EBCA8-C2F5-4A82-9D8B-37EE326D002A}" type="sibTrans" cxnId="{14C4A448-1992-45B3-8158-5A033962D5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A34A1A8-C464-4CBF-A0CF-217861F0C30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solidFill>
                <a:schemeClr val="tx1"/>
              </a:solidFill>
            </a:rPr>
            <a:t>140 unidades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solidFill>
                <a:schemeClr val="tx1"/>
              </a:solidFill>
            </a:rPr>
            <a:t>até 2002</a:t>
          </a:r>
          <a:endParaRPr lang="pt-BR" sz="1600" dirty="0">
            <a:solidFill>
              <a:schemeClr val="tx1"/>
            </a:solidFill>
          </a:endParaRPr>
        </a:p>
      </dgm:t>
    </dgm:pt>
    <dgm:pt modelId="{70E0A2A3-10FF-43DA-A94C-6E83B19DFA58}" type="parTrans" cxnId="{6DE5F604-D77E-4921-B1A2-812AF12BA5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7C9CBF-F849-4B46-93E4-F7D829C62B7E}" type="sibTrans" cxnId="{6DE5F604-D77E-4921-B1A2-812AF12BA5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C3B4B29-03B8-4F96-B819-3364B1F7B69F}" type="pres">
      <dgm:prSet presAssocID="{9CDD2C4B-7805-4FDC-8ABB-9ED1FE1A790A}" presName="arrowDiagram" presStyleCnt="0">
        <dgm:presLayoutVars>
          <dgm:chMax val="5"/>
          <dgm:dir/>
          <dgm:resizeHandles val="exact"/>
        </dgm:presLayoutVars>
      </dgm:prSet>
      <dgm:spPr/>
    </dgm:pt>
    <dgm:pt modelId="{06A78654-773B-4813-966D-DE9A9547A82B}" type="pres">
      <dgm:prSet presAssocID="{9CDD2C4B-7805-4FDC-8ABB-9ED1FE1A790A}" presName="arrow" presStyleLbl="bgShp" presStyleIdx="0" presStyleCnt="1" custAng="13925045" custFlipHor="1" custLinFactNeighborX="-328" custLinFactNeighborY="949"/>
      <dgm:spPr/>
    </dgm:pt>
    <dgm:pt modelId="{B07E4A7E-C392-4B62-B0CD-97C62F8D2012}" type="pres">
      <dgm:prSet presAssocID="{9CDD2C4B-7805-4FDC-8ABB-9ED1FE1A790A}" presName="arrowDiagram4" presStyleCnt="0"/>
      <dgm:spPr/>
    </dgm:pt>
    <dgm:pt modelId="{2DEBDEB2-5387-4D3C-8839-23B6C7A54F9B}" type="pres">
      <dgm:prSet presAssocID="{BA34A1A8-C464-4CBF-A0CF-217861F0C30E}" presName="bullet4a" presStyleLbl="node1" presStyleIdx="0" presStyleCnt="4" custLinFactX="161444" custLinFactY="65076" custLinFactNeighborX="200000" custLinFactNeighborY="100000"/>
      <dgm:spPr/>
    </dgm:pt>
    <dgm:pt modelId="{4475A26D-5C8C-4694-81BF-0526C1F3D036}" type="pres">
      <dgm:prSet presAssocID="{BA34A1A8-C464-4CBF-A0CF-217861F0C30E}" presName="textBox4a" presStyleLbl="revTx" presStyleIdx="0" presStyleCnt="4" custScaleX="124719" custScaleY="40558" custLinFactNeighborX="54916" custLinFactNeighborY="145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382A19-01EE-4E69-84D8-3E28C30765B0}" type="pres">
      <dgm:prSet presAssocID="{9B3D6E15-D8F5-4403-801E-76B6D82C9680}" presName="bullet4b" presStyleLbl="node1" presStyleIdx="1" presStyleCnt="4" custScaleX="121215" custScaleY="121215" custLinFactX="100000" custLinFactY="100000" custLinFactNeighborX="137762" custLinFactNeighborY="190422"/>
      <dgm:spPr/>
    </dgm:pt>
    <dgm:pt modelId="{E5916439-CA89-4D41-B5C0-61A73DF589AF}" type="pres">
      <dgm:prSet presAssocID="{9B3D6E15-D8F5-4403-801E-76B6D82C9680}" presName="textBox4b" presStyleLbl="revTx" presStyleIdx="1" presStyleCnt="4" custScaleX="121512" custScaleY="33194" custLinFactNeighborX="58230" custLinFactNeighborY="19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E99C47-1E38-418B-8B17-104B780BB82A}" type="pres">
      <dgm:prSet presAssocID="{78CB17CF-D80B-432F-8D2F-31F9163671A4}" presName="bullet4c" presStyleLbl="node1" presStyleIdx="2" presStyleCnt="4" custScaleX="132142" custScaleY="132142" custLinFactX="28180" custLinFactY="100000" custLinFactNeighborX="100000" custLinFactNeighborY="114787"/>
      <dgm:spPr/>
    </dgm:pt>
    <dgm:pt modelId="{0F8CAF33-E4E9-4C10-9859-EA4B7D3404C8}" type="pres">
      <dgm:prSet presAssocID="{78CB17CF-D80B-432F-8D2F-31F9163671A4}" presName="textBox4c" presStyleLbl="revTx" presStyleIdx="2" presStyleCnt="4" custScaleX="137681" custScaleY="40706" custLinFactNeighborX="58230" custLinFactNeighborY="10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C9CD14-04D3-4501-8E62-B9AA7C35EEF3}" type="pres">
      <dgm:prSet presAssocID="{97570EE5-F2F9-47E8-9CE5-84502F8A06B8}" presName="bullet4d" presStyleLbl="node1" presStyleIdx="3" presStyleCnt="4" custScaleX="151513" custScaleY="151513" custLinFactNeighborY="64476"/>
      <dgm:spPr/>
    </dgm:pt>
    <dgm:pt modelId="{21C4212B-71E7-4EEF-B18C-B9DA8855A839}" type="pres">
      <dgm:prSet presAssocID="{97570EE5-F2F9-47E8-9CE5-84502F8A06B8}" presName="textBox4d" presStyleLbl="revTx" presStyleIdx="3" presStyleCnt="4" custScaleX="163239" custScaleY="17320" custLinFactNeighborX="42891" custLinFactNeighborY="-192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310053-B21B-4C69-9041-D147547D7B2C}" srcId="{9CDD2C4B-7805-4FDC-8ABB-9ED1FE1A790A}" destId="{78CB17CF-D80B-432F-8D2F-31F9163671A4}" srcOrd="2" destOrd="0" parTransId="{7A699D74-842A-45B4-B226-9F4718628C57}" sibTransId="{76FD5509-DABB-426C-957E-BC6F69CE6A59}"/>
    <dgm:cxn modelId="{5C71AF18-6AB4-482F-A8A0-46DA3D9F684D}" type="presOf" srcId="{78CB17CF-D80B-432F-8D2F-31F9163671A4}" destId="{0F8CAF33-E4E9-4C10-9859-EA4B7D3404C8}" srcOrd="0" destOrd="0" presId="urn:microsoft.com/office/officeart/2005/8/layout/arrow2"/>
    <dgm:cxn modelId="{2D58FA28-9D70-4247-A7A7-3C73FC5EB8CC}" type="presOf" srcId="{97570EE5-F2F9-47E8-9CE5-84502F8A06B8}" destId="{21C4212B-71E7-4EEF-B18C-B9DA8855A839}" srcOrd="0" destOrd="0" presId="urn:microsoft.com/office/officeart/2005/8/layout/arrow2"/>
    <dgm:cxn modelId="{A6C5F8D6-2ADA-42C3-B9DC-C2A82FDE4250}" type="presOf" srcId="{BA34A1A8-C464-4CBF-A0CF-217861F0C30E}" destId="{4475A26D-5C8C-4694-81BF-0526C1F3D036}" srcOrd="0" destOrd="0" presId="urn:microsoft.com/office/officeart/2005/8/layout/arrow2"/>
    <dgm:cxn modelId="{5536D783-4A51-4F04-92DB-9C3E30C0BA55}" type="presOf" srcId="{9B3D6E15-D8F5-4403-801E-76B6D82C9680}" destId="{E5916439-CA89-4D41-B5C0-61A73DF589AF}" srcOrd="0" destOrd="0" presId="urn:microsoft.com/office/officeart/2005/8/layout/arrow2"/>
    <dgm:cxn modelId="{4DE01EF6-CEB0-41C9-BC91-D93412C8F1B4}" srcId="{9CDD2C4B-7805-4FDC-8ABB-9ED1FE1A790A}" destId="{9B3D6E15-D8F5-4403-801E-76B6D82C9680}" srcOrd="1" destOrd="0" parTransId="{B1FB6201-1835-417B-AEDF-BAEB595A4381}" sibTransId="{9106DB76-1465-4310-B049-7B11EF76D555}"/>
    <dgm:cxn modelId="{DAF10E54-5E7D-4B63-9155-0F4B1B5AF78B}" type="presOf" srcId="{9CDD2C4B-7805-4FDC-8ABB-9ED1FE1A790A}" destId="{CC3B4B29-03B8-4F96-B819-3364B1F7B69F}" srcOrd="0" destOrd="0" presId="urn:microsoft.com/office/officeart/2005/8/layout/arrow2"/>
    <dgm:cxn modelId="{14C4A448-1992-45B3-8158-5A033962D509}" srcId="{9CDD2C4B-7805-4FDC-8ABB-9ED1FE1A790A}" destId="{97570EE5-F2F9-47E8-9CE5-84502F8A06B8}" srcOrd="3" destOrd="0" parTransId="{F18F5CA9-8021-4B5E-B870-825993BD59CD}" sibTransId="{478EBCA8-C2F5-4A82-9D8B-37EE326D002A}"/>
    <dgm:cxn modelId="{6DE5F604-D77E-4921-B1A2-812AF12BA592}" srcId="{9CDD2C4B-7805-4FDC-8ABB-9ED1FE1A790A}" destId="{BA34A1A8-C464-4CBF-A0CF-217861F0C30E}" srcOrd="0" destOrd="0" parTransId="{70E0A2A3-10FF-43DA-A94C-6E83B19DFA58}" sibTransId="{027C9CBF-F849-4B46-93E4-F7D829C62B7E}"/>
    <dgm:cxn modelId="{991301C7-33EE-48A3-BE90-6DDD5BDF5AAD}" type="presParOf" srcId="{CC3B4B29-03B8-4F96-B819-3364B1F7B69F}" destId="{06A78654-773B-4813-966D-DE9A9547A82B}" srcOrd="0" destOrd="0" presId="urn:microsoft.com/office/officeart/2005/8/layout/arrow2"/>
    <dgm:cxn modelId="{A9F2173A-A60A-43D3-959F-941A0546C77A}" type="presParOf" srcId="{CC3B4B29-03B8-4F96-B819-3364B1F7B69F}" destId="{B07E4A7E-C392-4B62-B0CD-97C62F8D2012}" srcOrd="1" destOrd="0" presId="urn:microsoft.com/office/officeart/2005/8/layout/arrow2"/>
    <dgm:cxn modelId="{F89B906E-3B49-44CA-9BB3-D4FBBA1D187A}" type="presParOf" srcId="{B07E4A7E-C392-4B62-B0CD-97C62F8D2012}" destId="{2DEBDEB2-5387-4D3C-8839-23B6C7A54F9B}" srcOrd="0" destOrd="0" presId="urn:microsoft.com/office/officeart/2005/8/layout/arrow2"/>
    <dgm:cxn modelId="{6852DF31-C16E-437D-9F35-DFBB143FAAFF}" type="presParOf" srcId="{B07E4A7E-C392-4B62-B0CD-97C62F8D2012}" destId="{4475A26D-5C8C-4694-81BF-0526C1F3D036}" srcOrd="1" destOrd="0" presId="urn:microsoft.com/office/officeart/2005/8/layout/arrow2"/>
    <dgm:cxn modelId="{88E4C593-7F7A-4737-87E8-A3824CBCAB35}" type="presParOf" srcId="{B07E4A7E-C392-4B62-B0CD-97C62F8D2012}" destId="{47382A19-01EE-4E69-84D8-3E28C30765B0}" srcOrd="2" destOrd="0" presId="urn:microsoft.com/office/officeart/2005/8/layout/arrow2"/>
    <dgm:cxn modelId="{FE06A016-8FF2-4AF8-8B82-BEA7FE14D103}" type="presParOf" srcId="{B07E4A7E-C392-4B62-B0CD-97C62F8D2012}" destId="{E5916439-CA89-4D41-B5C0-61A73DF589AF}" srcOrd="3" destOrd="0" presId="urn:microsoft.com/office/officeart/2005/8/layout/arrow2"/>
    <dgm:cxn modelId="{17C416E8-82FB-4AED-A088-20CBC6FB1A64}" type="presParOf" srcId="{B07E4A7E-C392-4B62-B0CD-97C62F8D2012}" destId="{40E99C47-1E38-418B-8B17-104B780BB82A}" srcOrd="4" destOrd="0" presId="urn:microsoft.com/office/officeart/2005/8/layout/arrow2"/>
    <dgm:cxn modelId="{002E41DC-3014-416D-B2CE-58F9479D304F}" type="presParOf" srcId="{B07E4A7E-C392-4B62-B0CD-97C62F8D2012}" destId="{0F8CAF33-E4E9-4C10-9859-EA4B7D3404C8}" srcOrd="5" destOrd="0" presId="urn:microsoft.com/office/officeart/2005/8/layout/arrow2"/>
    <dgm:cxn modelId="{D04EE73A-15E9-4F1F-B31B-5EE298981064}" type="presParOf" srcId="{B07E4A7E-C392-4B62-B0CD-97C62F8D2012}" destId="{B3C9CD14-04D3-4501-8E62-B9AA7C35EEF3}" srcOrd="6" destOrd="0" presId="urn:microsoft.com/office/officeart/2005/8/layout/arrow2"/>
    <dgm:cxn modelId="{C2D7345F-393B-4514-9006-97CBAFC1878C}" type="presParOf" srcId="{B07E4A7E-C392-4B62-B0CD-97C62F8D2012}" destId="{21C4212B-71E7-4EEF-B18C-B9DA8855A839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D74DD62A-BFD7-46A6-83EC-4A9689148B7D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BFFEE71-D2ED-4984-BDA2-34B91567F4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115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3BDF0F-2507-454E-BD7D-74289672D611}" type="datetimeFigureOut">
              <a:rPr lang="pt-BR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1F2566-B2CD-4908-A5C9-3CAAFE203C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78719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2566-B2CD-4908-A5C9-3CAAFE203C0D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14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A20739-B3F8-4949-90CD-510E8607883B}" type="slidenum">
              <a:rPr lang="pt-BR" smtClean="0"/>
              <a:pPr eaLnBrk="1" hangingPunct="1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7D8B-6BC2-49B3-A45E-A5EAA1C0E1AD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78B4-8AA2-4A81-93E6-4126E69596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220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2617-5D21-435D-A474-7C364D5BE950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2CED-B11A-4E9E-B737-1BDFFBAADF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8197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1356-D41E-49E9-B665-BC80B9B72A28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E62C-73F7-4C91-8044-D9A896ACC6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7892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134672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BF64-AD24-45CB-80B1-37F47331855C}" type="datetime1">
              <a:rPr kumimoji="0" lang="pt-BR" smtClean="0"/>
              <a:pPr/>
              <a:t>18/04/2013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  <p:extLst>
      <p:ext uri="{BB962C8B-B14F-4D97-AF65-F5344CB8AC3E}">
        <p14:creationId xmlns="" xmlns:p14="http://schemas.microsoft.com/office/powerpoint/2010/main" val="42168638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1D36-DB61-4BA3-AA46-0290ECE6C416}" type="datetime1">
              <a:rPr kumimoji="0" lang="pt-BR" smtClean="0"/>
              <a:pPr/>
              <a:t>18/04/2013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  <p:extLst>
      <p:ext uri="{BB962C8B-B14F-4D97-AF65-F5344CB8AC3E}">
        <p14:creationId xmlns="" xmlns:p14="http://schemas.microsoft.com/office/powerpoint/2010/main" val="9056641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5790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AE8C-EC9C-428E-8A53-37EB1A6EDE1F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0407-D63D-4EE5-88DC-11C6D11E84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274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EE3-65E8-4554-8C2E-43EDC1625803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4646-1AEA-4611-976F-8092BAF12B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8288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1EB1-DC57-45AC-9FF7-51F63538C9AB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2278-6377-48BF-B6ED-C298A74608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6452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0B5C-64C7-4323-BDCF-6B6C29FDE8F7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C6CB-4486-4BBB-962F-DB145E9F50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951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6244-0626-484B-8BAA-F338DA0B9BE9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6068-6D7B-4AE8-8852-B105808FC0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8828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75F-AC54-48CD-A0A7-76EE6881017F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3DF3-F0F4-4EDD-AE16-3F88867BFA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480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1598-8752-4B2C-B610-45E87A8669CA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6651-0950-48C4-BD72-7B9679E5E3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4147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04BE-3743-4810-8A3C-82BF44D1CB6E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7254-82D7-4766-A827-57963A2B81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1368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864096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B2049-DE52-4AFF-BEE9-B9A73F3EF03D}" type="datetime1">
              <a:rPr lang="pt-BR" smtClean="0"/>
              <a:pPr>
                <a:defRPr/>
              </a:pPr>
              <a:t>18/04/2013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B990F-516C-42FB-8367-9B17769287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0" y="620688"/>
            <a:ext cx="9144000" cy="108012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ronatec.mec.gov.b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2"/>
          <p:cNvSpPr txBox="1">
            <a:spLocks noChangeArrowheads="1"/>
          </p:cNvSpPr>
          <p:nvPr/>
        </p:nvSpPr>
        <p:spPr bwMode="auto">
          <a:xfrm>
            <a:off x="338364" y="1897811"/>
            <a:ext cx="4881708" cy="44935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4400" dirty="0" smtClean="0">
                <a:solidFill>
                  <a:schemeClr val="bg1"/>
                </a:solidFill>
                <a:latin typeface="Calibri" pitchFamily="34" charset="0"/>
              </a:rPr>
              <a:t>52º Fórum Nacional de Reitores da ABRUEM</a:t>
            </a:r>
            <a:endParaRPr lang="pt-BR" sz="4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dirty="0" smtClean="0">
                <a:solidFill>
                  <a:srgbClr val="CCFF66"/>
                </a:solidFill>
              </a:rPr>
              <a:t>As universidades estaduais  e municipais no contexto da formação de profissionais de nível técnico para inserção no mercado de trabalho</a:t>
            </a:r>
          </a:p>
          <a:p>
            <a:pPr algn="ctr" eaLnBrk="1" hangingPunct="1">
              <a:defRPr/>
            </a:pPr>
            <a:endParaRPr lang="pt-BR" sz="900" dirty="0" smtClean="0"/>
          </a:p>
          <a:p>
            <a:pPr algn="ctr" eaLnBrk="1" hangingPunct="1">
              <a:defRPr/>
            </a:pPr>
            <a:endParaRPr lang="pt-BR" sz="900" dirty="0"/>
          </a:p>
          <a:p>
            <a:pPr eaLnBrk="1" hangingPunct="1">
              <a:defRPr/>
            </a:pPr>
            <a:r>
              <a:rPr lang="pt-BR" sz="1600" i="1" dirty="0" smtClean="0"/>
              <a:t>São Luís, 18 de  abril de 2013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868144" y="69269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SETEC/MEC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82058" y="6251826"/>
            <a:ext cx="139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+mn-lt"/>
              </a:rPr>
              <a:t>Fonte: MEC/SETEC,</a:t>
            </a:r>
            <a:endParaRPr lang="pt-BR" sz="1200" i="1" dirty="0">
              <a:latin typeface="+mn-lt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5354785"/>
              </p:ext>
            </p:extLst>
          </p:nvPr>
        </p:nvGraphicFramePr>
        <p:xfrm>
          <a:off x="611560" y="1196752"/>
          <a:ext cx="7603778" cy="501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79462"/>
          </a:xfrm>
        </p:spPr>
        <p:txBody>
          <a:bodyPr/>
          <a:lstStyle/>
          <a:p>
            <a:r>
              <a:rPr lang="pt-BR" sz="3600" dirty="0" smtClean="0"/>
              <a:t>Bolsa-Formação </a:t>
            </a:r>
            <a:r>
              <a:rPr lang="en-US" sz="3600" dirty="0" smtClean="0"/>
              <a:t>–</a:t>
            </a:r>
            <a:r>
              <a:rPr lang="pt-BR" sz="3600" dirty="0" smtClean="0"/>
              <a:t> Matrículas 2012 por nível de escolaridade</a:t>
            </a:r>
          </a:p>
        </p:txBody>
      </p:sp>
    </p:spTree>
    <p:extLst>
      <p:ext uri="{BB962C8B-B14F-4D97-AF65-F5344CB8AC3E}">
        <p14:creationId xmlns:p14="http://schemas.microsoft.com/office/powerpoint/2010/main" xmlns="" val="39029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46068-6D7B-4AE8-8852-B105808FC066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78098"/>
          </a:xfrm>
        </p:spPr>
        <p:txBody>
          <a:bodyPr/>
          <a:lstStyle/>
          <a:p>
            <a:r>
              <a:rPr lang="pt-BR" sz="3600" dirty="0" smtClean="0"/>
              <a:t>Bolsa-Formação </a:t>
            </a:r>
            <a:r>
              <a:rPr lang="en-US" sz="3600" dirty="0" smtClean="0"/>
              <a:t>–</a:t>
            </a:r>
            <a:r>
              <a:rPr lang="pt-BR" sz="3600" dirty="0" smtClean="0"/>
              <a:t> Matrículas 2012 – por sexo</a:t>
            </a:r>
            <a:endParaRPr lang="pt-BR" sz="36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7857049"/>
              </p:ext>
            </p:extLst>
          </p:nvPr>
        </p:nvGraphicFramePr>
        <p:xfrm>
          <a:off x="3995936" y="3212976"/>
          <a:ext cx="5004048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7627988"/>
              </p:ext>
            </p:extLst>
          </p:nvPr>
        </p:nvGraphicFramePr>
        <p:xfrm>
          <a:off x="179512" y="1196752"/>
          <a:ext cx="7035694" cy="480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206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Matrículas por faixa etária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46068-6D7B-4AE8-8852-B105808FC066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5597794"/>
              </p:ext>
            </p:extLst>
          </p:nvPr>
        </p:nvGraphicFramePr>
        <p:xfrm>
          <a:off x="251520" y="764704"/>
          <a:ext cx="8178132" cy="53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75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777875"/>
          </a:xfrm>
        </p:spPr>
        <p:txBody>
          <a:bodyPr/>
          <a:lstStyle/>
          <a:p>
            <a:r>
              <a:rPr lang="pt-BR" dirty="0" smtClean="0"/>
              <a:t>Bolsa-Formação</a:t>
            </a:r>
          </a:p>
        </p:txBody>
      </p:sp>
      <p:sp>
        <p:nvSpPr>
          <p:cNvPr id="16387" name="Content Placeholder 8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0960" cy="3976473"/>
          </a:xfrm>
        </p:spPr>
        <p:txBody>
          <a:bodyPr wrap="square">
            <a:spAutoFit/>
          </a:bodyPr>
          <a:lstStyle/>
          <a:p>
            <a:pPr marL="285750" indent="-285750" algn="just"/>
            <a:r>
              <a:rPr lang="en-US" sz="2600" b="1" dirty="0" smtClean="0"/>
              <a:t>Oferta de vagas:</a:t>
            </a:r>
          </a:p>
          <a:p>
            <a:pPr marL="685800" lvl="1" algn="just"/>
            <a:r>
              <a:rPr lang="en-US" sz="2000" dirty="0" smtClean="0"/>
              <a:t>Cursos técnicos (Bolsa-formação estudante) </a:t>
            </a:r>
          </a:p>
          <a:p>
            <a:pPr marL="685800" lvl="1" algn="just"/>
            <a:r>
              <a:rPr lang="en-US" sz="2000" dirty="0" smtClean="0"/>
              <a:t>Cursos de formação inicial e continuada (Bolsa-formação trabalhador)</a:t>
            </a:r>
          </a:p>
          <a:p>
            <a:pPr marL="400050" lvl="1" indent="0" algn="just">
              <a:buNone/>
            </a:pPr>
            <a:r>
              <a:rPr lang="en-US" sz="2000" i="1" dirty="0" smtClean="0"/>
              <a:t>Elaborada mediante articulação entre ministérios demandantes e instituições de ensino</a:t>
            </a:r>
            <a:r>
              <a:rPr lang="en-US" sz="2000" i="1" dirty="0"/>
              <a:t> </a:t>
            </a:r>
            <a:r>
              <a:rPr lang="en-US" sz="2000" i="1" dirty="0" smtClean="0"/>
              <a:t>ofertantes</a:t>
            </a:r>
          </a:p>
          <a:p>
            <a:pPr marL="285750" indent="-285750" algn="just"/>
            <a:r>
              <a:rPr lang="en-US" sz="2600" b="1" dirty="0" smtClean="0"/>
              <a:t>Redes de ensino ofertantes</a:t>
            </a:r>
            <a:r>
              <a:rPr lang="en-US" sz="2400" b="1" dirty="0" smtClean="0"/>
              <a:t>: </a:t>
            </a:r>
            <a:r>
              <a:rPr lang="en-US" sz="2400" dirty="0" smtClean="0"/>
              <a:t>Rede Federal, redes estaduais, redes municipais, serviços nacionais</a:t>
            </a:r>
            <a:r>
              <a:rPr lang="en-US" sz="2400" dirty="0"/>
              <a:t> </a:t>
            </a:r>
            <a:r>
              <a:rPr lang="en-US" sz="2400" dirty="0" smtClean="0"/>
              <a:t>de aprendizagem e redes privadas habilitadas</a:t>
            </a:r>
          </a:p>
          <a:p>
            <a:pPr marL="285750" indent="-285750" algn="just"/>
            <a:r>
              <a:rPr lang="en-US" sz="2600" b="1" dirty="0" smtClean="0"/>
              <a:t>Meta 2013: 151.313</a:t>
            </a:r>
            <a:r>
              <a:rPr lang="en-US" sz="2600" dirty="0" smtClean="0"/>
              <a:t> </a:t>
            </a:r>
            <a:r>
              <a:rPr lang="en-US" sz="2400" dirty="0" smtClean="0"/>
              <a:t>vagas em cursos técnicos e </a:t>
            </a:r>
            <a:r>
              <a:rPr lang="en-US" sz="2400" b="1" dirty="0" smtClean="0"/>
              <a:t>743.717</a:t>
            </a:r>
            <a:r>
              <a:rPr lang="en-US" sz="2400" dirty="0" smtClean="0"/>
              <a:t> vagas em cursos de formação inicial e continuada</a:t>
            </a:r>
          </a:p>
        </p:txBody>
      </p:sp>
    </p:spTree>
    <p:extLst>
      <p:ext uri="{BB962C8B-B14F-4D97-AF65-F5344CB8AC3E}">
        <p14:creationId xmlns="" xmlns:p14="http://schemas.microsoft.com/office/powerpoint/2010/main" val="394141197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8614"/>
            <a:ext cx="9289032" cy="922114"/>
          </a:xfrm>
        </p:spPr>
        <p:txBody>
          <a:bodyPr/>
          <a:lstStyle/>
          <a:p>
            <a:r>
              <a:rPr lang="pt-BR" sz="3400" dirty="0" smtClean="0"/>
              <a:t>BOLSA-FORMAÇÃO</a:t>
            </a:r>
            <a:br>
              <a:rPr lang="pt-BR" sz="3400" dirty="0" smtClean="0"/>
            </a:br>
            <a:r>
              <a:rPr lang="pt-BR" sz="3400" dirty="0" smtClean="0"/>
              <a:t>Parceiros Demandantes e Ofertantes</a:t>
            </a:r>
            <a:endParaRPr lang="pt-BR" sz="3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891606"/>
              </p:ext>
            </p:extLst>
          </p:nvPr>
        </p:nvGraphicFramePr>
        <p:xfrm>
          <a:off x="327699" y="1800798"/>
          <a:ext cx="8564781" cy="420525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389156"/>
                <a:gridCol w="2027743"/>
                <a:gridCol w="2432180"/>
                <a:gridCol w="2715702"/>
              </a:tblGrid>
              <a:tr h="82832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PARCEIROS</a:t>
                      </a:r>
                    </a:p>
                  </a:txBody>
                  <a:tcPr marL="89996" marR="89996" marT="76882" marB="46793" anchor="ctr" horzOverflow="overflow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89996" marR="89996" marT="76882" marB="46793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(NOVOS)</a:t>
                      </a:r>
                    </a:p>
                  </a:txBody>
                  <a:tcPr marL="89996" marR="89996" marT="76882" marB="46793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2013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NOVOS)</a:t>
                      </a:r>
                    </a:p>
                  </a:txBody>
                  <a:tcPr marL="89996" marR="89996" marT="76882" marB="46793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4238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t-BR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DEMANDANTES</a:t>
                      </a:r>
                      <a:endParaRPr kumimoji="0" lang="pt-BR" sz="15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Secretarias Estaduais e Distrital de Educação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MDS - MTE - MTUR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MDA - SDH - MD</a:t>
                      </a:r>
                      <a:endParaRPr kumimoji="0" lang="pt-BR" sz="15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1600" dirty="0" smtClean="0"/>
                        <a:t>MC – MDIC- MJ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pt-BR" sz="1600" dirty="0" smtClean="0"/>
                        <a:t>MPS</a:t>
                      </a:r>
                      <a:r>
                        <a:rPr lang="pt-BR" sz="1600" baseline="0" dirty="0" smtClean="0"/>
                        <a:t> - </a:t>
                      </a:r>
                      <a:r>
                        <a:rPr lang="pt-BR" sz="1600" dirty="0" smtClean="0"/>
                        <a:t>MINC - MPA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423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OFERTANTES</a:t>
                      </a:r>
                    </a:p>
                    <a:p>
                      <a:pPr algn="ctr" rtl="0" fontAlgn="ctr"/>
                      <a:endParaRPr kumimoji="0" lang="pt-BR" sz="15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Rede Federal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SENAI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SENAC 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Redes Estaduais de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Educação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(AC, AP, PA, PI,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MG,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BA, GO, MS, MT)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SENAR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SENAT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Redes estaduais e distrital de</a:t>
                      </a:r>
                      <a:r>
                        <a:rPr lang="pt-BR" sz="1600" baseline="0" dirty="0" smtClean="0"/>
                        <a:t> Educação</a:t>
                      </a:r>
                    </a:p>
                    <a:p>
                      <a:pPr algn="ctr"/>
                      <a:r>
                        <a:rPr lang="pt-BR" sz="1600" baseline="0" dirty="0" smtClean="0"/>
                        <a:t>(</a:t>
                      </a:r>
                      <a:r>
                        <a:rPr lang="pt-BR" sz="1600" dirty="0" smtClean="0"/>
                        <a:t>AL, ES, DF, PR, SC, TO, SP)</a:t>
                      </a:r>
                    </a:p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Fundação Municipal </a:t>
                      </a:r>
                    </a:p>
                    <a:p>
                      <a:pPr algn="ctr"/>
                      <a:r>
                        <a:rPr lang="pt-BR" sz="1600" dirty="0" smtClean="0"/>
                        <a:t>(Indaiatuba / SP)</a:t>
                      </a:r>
                    </a:p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Instituições</a:t>
                      </a:r>
                      <a:r>
                        <a:rPr lang="pt-BR" sz="1600" baseline="0" dirty="0" smtClean="0"/>
                        <a:t> privadas de ensino superior e de ensino técnico</a:t>
                      </a:r>
                      <a:endParaRPr lang="pt-BR" sz="1600" dirty="0" smtClean="0"/>
                    </a:p>
                    <a:p>
                      <a:pPr algn="ctr" rtl="0" fontAlgn="ctr"/>
                      <a:endParaRPr kumimoji="0" lang="pt-BR" sz="15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92278-6377-48BF-B6ED-C298A746085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8717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640762" cy="779462"/>
          </a:xfrm>
        </p:spPr>
        <p:txBody>
          <a:bodyPr/>
          <a:lstStyle/>
          <a:p>
            <a:r>
              <a:rPr lang="pt-BR" sz="3600" dirty="0" smtClean="0"/>
              <a:t>Bolsa-Formação - Inscrição </a:t>
            </a:r>
            <a:r>
              <a:rPr lang="pt-BR" sz="3600" i="1" dirty="0" smtClean="0"/>
              <a:t>Online</a:t>
            </a:r>
            <a:r>
              <a:rPr lang="pt-BR" sz="3600" b="1" i="1" dirty="0" smtClean="0"/>
              <a:t/>
            </a:r>
            <a:br>
              <a:rPr lang="pt-BR" sz="3600" b="1" i="1" dirty="0" smtClean="0"/>
            </a:br>
            <a:r>
              <a:rPr lang="pt-BR" sz="1800" i="1" dirty="0" smtClean="0">
                <a:hlinkClick r:id="rId2"/>
              </a:rPr>
              <a:t>http://pronatec.mec.gov.br</a:t>
            </a:r>
            <a:r>
              <a:rPr lang="pt-BR" sz="1800" i="1" dirty="0" smtClean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628775"/>
            <a:ext cx="7742238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D901F-8AB5-40F4-A747-355E53A632A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25368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2114"/>
          </a:xfrm>
        </p:spPr>
        <p:txBody>
          <a:bodyPr/>
          <a:lstStyle/>
          <a:p>
            <a:r>
              <a:rPr lang="pt-BR" sz="3400" dirty="0" smtClean="0"/>
              <a:t>Bolsa-Formação –2012 - 2013</a:t>
            </a:r>
            <a:r>
              <a:rPr lang="pt-BR" sz="3400" b="1" dirty="0" smtClean="0"/>
              <a:t/>
            </a:r>
            <a:br>
              <a:rPr lang="pt-BR" sz="3400" b="1" dirty="0" smtClean="0"/>
            </a:br>
            <a:endParaRPr lang="pt-BR" sz="3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92278-6377-48BF-B6ED-C298A746085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6119336"/>
            <a:ext cx="702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*Em Abril serão pactuadas as ofertas de Cursos Técnicos na forma subsequente e </a:t>
            </a:r>
            <a:r>
              <a:rPr lang="pt-BR" sz="1200" dirty="0" err="1" smtClean="0"/>
              <a:t>Pronatec</a:t>
            </a:r>
            <a:r>
              <a:rPr lang="pt-BR" sz="1200" dirty="0" smtClean="0"/>
              <a:t> EJA.</a:t>
            </a:r>
            <a:endParaRPr lang="pt-BR" sz="12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40827480"/>
              </p:ext>
            </p:extLst>
          </p:nvPr>
        </p:nvGraphicFramePr>
        <p:xfrm>
          <a:off x="179512" y="1340768"/>
          <a:ext cx="85689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3619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63500" y="115888"/>
            <a:ext cx="9112250" cy="779462"/>
          </a:xfrm>
        </p:spPr>
        <p:txBody>
          <a:bodyPr/>
          <a:lstStyle/>
          <a:p>
            <a:r>
              <a:rPr lang="pt-BR" sz="3600" smtClean="0"/>
              <a:t>Bolsa-Formação </a:t>
            </a:r>
            <a:r>
              <a:rPr lang="en-US" sz="3600" smtClean="0"/>
              <a:t>– Matrículas </a:t>
            </a:r>
            <a:r>
              <a:rPr lang="pt-BR" sz="3600" smtClean="0"/>
              <a:t>2012-2013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9480A-045D-4938-9B37-980E7960FE09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5563921"/>
              </p:ext>
            </p:extLst>
          </p:nvPr>
        </p:nvGraphicFramePr>
        <p:xfrm>
          <a:off x="179512" y="1556792"/>
          <a:ext cx="8352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630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9144000" cy="922338"/>
          </a:xfrm>
        </p:spPr>
        <p:txBody>
          <a:bodyPr/>
          <a:lstStyle/>
          <a:p>
            <a:r>
              <a:rPr lang="pt-BR" sz="3600" dirty="0" smtClean="0"/>
              <a:t>Bolsa-Formação </a:t>
            </a:r>
            <a:r>
              <a:rPr lang="en-US" sz="3600" dirty="0" smtClean="0"/>
              <a:t>–</a:t>
            </a:r>
            <a:r>
              <a:rPr lang="pt-BR" sz="3600" dirty="0" smtClean="0"/>
              <a:t> Benefícios da MP 593/2012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" y="1773238"/>
            <a:ext cx="8856663" cy="4751387"/>
          </a:xfrm>
        </p:spPr>
        <p:txBody>
          <a:bodyPr/>
          <a:lstStyle/>
          <a:p>
            <a:pPr>
              <a:defRPr/>
            </a:pPr>
            <a:endParaRPr sz="2300" dirty="0" smtClean="0"/>
          </a:p>
          <a:p>
            <a:pPr>
              <a:defRPr/>
            </a:pPr>
            <a:r>
              <a:rPr sz="2400" dirty="0" smtClean="0"/>
              <a:t>Ampliação da Bolsa-Formação Estudante: </a:t>
            </a:r>
          </a:p>
          <a:p>
            <a:pPr lvl="1">
              <a:defRPr/>
            </a:pPr>
            <a:r>
              <a:rPr dirty="0" smtClean="0"/>
              <a:t>Cursos técnicos subsequentes para egressos do ensino médio público;</a:t>
            </a:r>
          </a:p>
          <a:p>
            <a:pPr lvl="1">
              <a:defRPr/>
            </a:pPr>
            <a:r>
              <a:rPr dirty="0" smtClean="0"/>
              <a:t>Cursos técnicos integrados para jovens e adultos/trabalhadores (PROEJA Técnico);</a:t>
            </a:r>
          </a:p>
          <a:p>
            <a:pPr lvl="1">
              <a:defRPr/>
            </a:pPr>
            <a:r>
              <a:rPr dirty="0" smtClean="0"/>
              <a:t>Inclusão de instituições privadas de ensino superior e de ensino técnico como ofertantes da Bolsa-Formação.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sz="23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7BE8-A017-4272-9641-F9A2EBDF6E9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834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777875"/>
          </a:xfrm>
        </p:spPr>
        <p:txBody>
          <a:bodyPr/>
          <a:lstStyle/>
          <a:p>
            <a:r>
              <a:rPr lang="pt-BR" dirty="0" smtClean="0"/>
              <a:t>Metas Expansão da Rede Federal</a:t>
            </a:r>
          </a:p>
        </p:txBody>
      </p:sp>
      <p:graphicFrame>
        <p:nvGraphicFramePr>
          <p:cNvPr id="16" name="Diagrama 15"/>
          <p:cNvGraphicFramePr/>
          <p:nvPr/>
        </p:nvGraphicFramePr>
        <p:xfrm>
          <a:off x="-17843" y="1678557"/>
          <a:ext cx="873963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340" name="Grupo 13"/>
          <p:cNvGrpSpPr>
            <a:grpSpLocks/>
          </p:cNvGrpSpPr>
          <p:nvPr/>
        </p:nvGrpSpPr>
        <p:grpSpPr bwMode="auto">
          <a:xfrm>
            <a:off x="6318250" y="1989138"/>
            <a:ext cx="2454275" cy="1346200"/>
            <a:chOff x="5904658" y="-120441"/>
            <a:chExt cx="2069656" cy="1344573"/>
          </a:xfrm>
        </p:grpSpPr>
        <p:sp>
          <p:nvSpPr>
            <p:cNvPr id="15" name="Retângulo 14"/>
            <p:cNvSpPr/>
            <p:nvPr/>
          </p:nvSpPr>
          <p:spPr>
            <a:xfrm>
              <a:off x="5904658" y="61900"/>
              <a:ext cx="1060264" cy="11622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6678436" y="-120441"/>
              <a:ext cx="1295878" cy="1162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1852" tIns="0" rIns="0" bIns="0" spcCol="1270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</a:rPr>
                <a:t>Potencial de atendimento de 600 mil estudantes em todo país até 2014</a:t>
              </a:r>
            </a:p>
          </p:txBody>
        </p:sp>
      </p:grp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4275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44546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EDUCAÇÃO PROFISSIONAL - CENÁRIO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PRONATEC </a:t>
            </a:r>
            <a:r>
              <a:rPr lang="pt-BR" dirty="0" smtClean="0"/>
              <a:t>– PROGRAMA NACIONAL DE ACESSO AO ENSINO TÉCNICO E EMPREGO -POLÍTICA DE EPT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AUTONOMIA E </a:t>
            </a:r>
            <a:r>
              <a:rPr lang="pt-BR" dirty="0" smtClean="0"/>
              <a:t>REDES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MODELOS DE IRRADIAÇÃO x RECOMPOSIÇÃO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0407-D63D-4EE5-88DC-11C6D11E84BF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082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777875"/>
          </a:xfrm>
        </p:spPr>
        <p:txBody>
          <a:bodyPr/>
          <a:lstStyle/>
          <a:p>
            <a:r>
              <a:rPr lang="pt-BR" dirty="0" smtClean="0"/>
              <a:t>Rede </a:t>
            </a:r>
            <a:r>
              <a:rPr lang="pt-BR" dirty="0" err="1" smtClean="0"/>
              <a:t>e-Tec</a:t>
            </a:r>
            <a:r>
              <a:rPr lang="pt-BR" dirty="0" smtClean="0"/>
              <a:t> Brasil</a:t>
            </a:r>
          </a:p>
        </p:txBody>
      </p:sp>
      <p:sp>
        <p:nvSpPr>
          <p:cNvPr id="16387" name="Content Placeholder 8"/>
          <p:cNvSpPr>
            <a:spLocks noGrp="1"/>
          </p:cNvSpPr>
          <p:nvPr>
            <p:ph sz="half" idx="1"/>
          </p:nvPr>
        </p:nvSpPr>
        <p:spPr>
          <a:xfrm>
            <a:off x="323850" y="2060575"/>
            <a:ext cx="8424863" cy="2973388"/>
          </a:xfrm>
        </p:spPr>
        <p:txBody>
          <a:bodyPr>
            <a:spAutoFit/>
          </a:bodyPr>
          <a:lstStyle/>
          <a:p>
            <a:pPr marL="285750" indent="-285750" algn="just"/>
            <a:r>
              <a:rPr lang="en-US" sz="2400" smtClean="0"/>
              <a:t>Expansão da oferta de vagas de educação profissional na modalidade a distância;</a:t>
            </a:r>
          </a:p>
          <a:p>
            <a:pPr marL="285750" indent="-285750" algn="just"/>
            <a:endParaRPr lang="en-US" sz="1000" smtClean="0"/>
          </a:p>
          <a:p>
            <a:pPr marL="285750" indent="-285750"/>
            <a:r>
              <a:rPr lang="en-US" sz="2400" smtClean="0"/>
              <a:t>Avanços em 2013: </a:t>
            </a:r>
          </a:p>
          <a:p>
            <a:pPr marL="285750" indent="-285750"/>
            <a:endParaRPr lang="en-US" sz="1000" smtClean="0"/>
          </a:p>
          <a:p>
            <a:pPr marL="685800" lvl="1">
              <a:buFont typeface="Arial" pitchFamily="34" charset="0"/>
              <a:buChar char="•"/>
            </a:pPr>
            <a:r>
              <a:rPr lang="en-US" sz="2400" smtClean="0"/>
              <a:t>Participação dos Serviços Nacionais de Aprendizagem;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2400" smtClean="0"/>
              <a:t>Financiamento de cursos de Formação Inicial e Continuada;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2400" smtClean="0"/>
              <a:t>Ampliação da oferta de vagas pelas Redes Públicas. </a:t>
            </a:r>
          </a:p>
        </p:txBody>
      </p:sp>
    </p:spTree>
    <p:extLst>
      <p:ext uri="{BB962C8B-B14F-4D97-AF65-F5344CB8AC3E}">
        <p14:creationId xmlns="" xmlns:p14="http://schemas.microsoft.com/office/powerpoint/2010/main" val="23755085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79388" y="0"/>
            <a:ext cx="8640762" cy="922338"/>
          </a:xfrm>
        </p:spPr>
        <p:txBody>
          <a:bodyPr/>
          <a:lstStyle/>
          <a:p>
            <a:r>
              <a:rPr lang="pt-BR" sz="3600" dirty="0" smtClean="0"/>
              <a:t>Rede </a:t>
            </a:r>
            <a:r>
              <a:rPr lang="pt-BR" sz="3600" dirty="0" err="1" smtClean="0"/>
              <a:t>e-Tec</a:t>
            </a:r>
            <a:r>
              <a:rPr lang="pt-BR" sz="3600" dirty="0" smtClean="0"/>
              <a:t> Brasil - Instituições </a:t>
            </a:r>
            <a:r>
              <a:rPr lang="pt-BR" sz="3600" dirty="0" err="1" smtClean="0"/>
              <a:t>Ofertantes</a:t>
            </a:r>
            <a:endParaRPr lang="pt-BR" sz="36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88E8-3DB0-473F-AD28-C422AA32B416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graphicFrame>
        <p:nvGraphicFramePr>
          <p:cNvPr id="17412" name="Gráfico 5"/>
          <p:cNvGraphicFramePr>
            <a:graphicFrameLocks/>
          </p:cNvGraphicFramePr>
          <p:nvPr/>
        </p:nvGraphicFramePr>
        <p:xfrm>
          <a:off x="1117600" y="1422400"/>
          <a:ext cx="6835775" cy="3948113"/>
        </p:xfrm>
        <a:graphic>
          <a:graphicData uri="http://schemas.openxmlformats.org/presentationml/2006/ole">
            <p:oleObj spid="_x0000_s1032" name="Worksheet" r:id="rId3" imgW="6896179" imgH="398152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80400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79388" y="0"/>
            <a:ext cx="8640762" cy="922338"/>
          </a:xfrm>
        </p:spPr>
        <p:txBody>
          <a:bodyPr/>
          <a:lstStyle/>
          <a:p>
            <a:r>
              <a:rPr lang="pt-BR" sz="3600" dirty="0" smtClean="0"/>
              <a:t>Rede </a:t>
            </a:r>
            <a:r>
              <a:rPr lang="pt-BR" sz="3600" dirty="0" err="1" smtClean="0"/>
              <a:t>e-Tec</a:t>
            </a:r>
            <a:r>
              <a:rPr lang="pt-BR" sz="3600" dirty="0" smtClean="0"/>
              <a:t> Brasil – </a:t>
            </a:r>
            <a:r>
              <a:rPr lang="pt-BR" sz="3600" dirty="0" err="1" smtClean="0"/>
              <a:t>Polos</a:t>
            </a:r>
            <a:r>
              <a:rPr lang="pt-BR" sz="3600" dirty="0" smtClean="0"/>
              <a:t> por Região*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54D49-C145-441C-A8A8-129DAF70CD91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sp>
        <p:nvSpPr>
          <p:cNvPr id="18436" name="CaixaDeTexto 2"/>
          <p:cNvSpPr txBox="1">
            <a:spLocks noChangeArrowheads="1"/>
          </p:cNvSpPr>
          <p:nvPr/>
        </p:nvSpPr>
        <p:spPr bwMode="auto">
          <a:xfrm>
            <a:off x="736600" y="6030913"/>
            <a:ext cx="304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1400"/>
              <a:t>*841 polos em 2012</a:t>
            </a:r>
          </a:p>
        </p:txBody>
      </p:sp>
      <p:graphicFrame>
        <p:nvGraphicFramePr>
          <p:cNvPr id="18437" name="Gráfico 5"/>
          <p:cNvGraphicFramePr>
            <a:graphicFrameLocks/>
          </p:cNvGraphicFramePr>
          <p:nvPr/>
        </p:nvGraphicFramePr>
        <p:xfrm>
          <a:off x="685800" y="1577975"/>
          <a:ext cx="7753350" cy="4205288"/>
        </p:xfrm>
        <a:graphic>
          <a:graphicData uri="http://schemas.openxmlformats.org/presentationml/2006/ole">
            <p:oleObj spid="_x0000_s2056" r:id="rId3" imgW="7748688" imgH="4206605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44750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719137"/>
          </a:xfrm>
        </p:spPr>
        <p:txBody>
          <a:bodyPr/>
          <a:lstStyle/>
          <a:p>
            <a:r>
              <a:rPr lang="pt-BR" sz="3600" dirty="0" smtClean="0"/>
              <a:t>Brasil </a:t>
            </a:r>
            <a:r>
              <a:rPr lang="pt-BR" sz="3600" dirty="0" smtClean="0"/>
              <a:t>Profissionalizado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DCB71-8478-4835-9FCC-F51A416323A4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19460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2449512"/>
          </a:xfrm>
        </p:spPr>
        <p:txBody>
          <a:bodyPr/>
          <a:lstStyle/>
          <a:p>
            <a:pPr algn="just"/>
            <a:r>
              <a:rPr sz="2400" smtClean="0"/>
              <a:t>Apoiar as redes estaduais de educação profissional visando:</a:t>
            </a:r>
          </a:p>
          <a:p>
            <a:pPr algn="just"/>
            <a:endParaRPr sz="1000" smtClean="0"/>
          </a:p>
          <a:p>
            <a:pPr lvl="1" algn="just"/>
            <a:r>
              <a:rPr smtClean="0"/>
              <a:t>Construir, ampliar e reformar escolas;</a:t>
            </a:r>
          </a:p>
          <a:p>
            <a:pPr lvl="1" algn="just"/>
            <a:r>
              <a:rPr smtClean="0"/>
              <a:t>Mobiliar, equipar e instalar laboratórios;</a:t>
            </a:r>
          </a:p>
          <a:p>
            <a:pPr lvl="1" algn="just"/>
            <a:r>
              <a:rPr smtClean="0"/>
              <a:t>Formar técnicos, professores e gestores em cursos de formação pedagógica e pós-graduação.</a:t>
            </a:r>
          </a:p>
        </p:txBody>
      </p:sp>
    </p:spTree>
    <p:extLst>
      <p:ext uri="{BB962C8B-B14F-4D97-AF65-F5344CB8AC3E}">
        <p14:creationId xmlns="" xmlns:p14="http://schemas.microsoft.com/office/powerpoint/2010/main" val="3419608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719137"/>
          </a:xfrm>
        </p:spPr>
        <p:txBody>
          <a:bodyPr/>
          <a:lstStyle/>
          <a:p>
            <a:r>
              <a:rPr lang="pt-BR" sz="3600" dirty="0" smtClean="0"/>
              <a:t>Brasil </a:t>
            </a:r>
            <a:r>
              <a:rPr lang="pt-BR" sz="3600" dirty="0" smtClean="0"/>
              <a:t>Profissionalizado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1CD1C-AA17-4375-9293-15710C88761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20484" name="Picture 4" descr="1 - VISTA AÉREA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276475"/>
            <a:ext cx="39941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3887787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/>
          <p:cNvSpPr>
            <a:spLocks noGrp="1" noChangeArrowheads="1"/>
          </p:cNvSpPr>
          <p:nvPr/>
        </p:nvSpPr>
        <p:spPr bwMode="auto">
          <a:xfrm>
            <a:off x="477838" y="1538288"/>
            <a:ext cx="39941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>
                <a:latin typeface="Calibri" pitchFamily="34" charset="0"/>
              </a:rPr>
              <a:t>Escola padrão 1 – 12 salas / 1200 alunos</a:t>
            </a:r>
          </a:p>
        </p:txBody>
      </p:sp>
      <p:sp>
        <p:nvSpPr>
          <p:cNvPr id="20487" name="Rectangle 2"/>
          <p:cNvSpPr>
            <a:spLocks noGrp="1" noChangeArrowheads="1"/>
          </p:cNvSpPr>
          <p:nvPr/>
        </p:nvSpPr>
        <p:spPr bwMode="auto">
          <a:xfrm>
            <a:off x="4716463" y="2740025"/>
            <a:ext cx="3887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>
                <a:latin typeface="Calibri" pitchFamily="34" charset="0"/>
              </a:rPr>
              <a:t>Escola Padrão 2 – 06 salas / 600 alunos</a:t>
            </a:r>
          </a:p>
        </p:txBody>
      </p:sp>
    </p:spTree>
    <p:extLst>
      <p:ext uri="{BB962C8B-B14F-4D97-AF65-F5344CB8AC3E}">
        <p14:creationId xmlns="" xmlns:p14="http://schemas.microsoft.com/office/powerpoint/2010/main" val="3487654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719137"/>
          </a:xfrm>
        </p:spPr>
        <p:txBody>
          <a:bodyPr/>
          <a:lstStyle/>
          <a:p>
            <a:r>
              <a:rPr lang="pt-BR" sz="3600" dirty="0" smtClean="0"/>
              <a:t>Brasil </a:t>
            </a:r>
            <a:r>
              <a:rPr lang="pt-BR" sz="3600" dirty="0" smtClean="0"/>
              <a:t>Profissionalizado - Obras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252DD-A8D8-440E-9D4B-E3AD49C7B070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graphicFrame>
        <p:nvGraphicFramePr>
          <p:cNvPr id="21508" name="Gráfico 4"/>
          <p:cNvGraphicFramePr>
            <a:graphicFrameLocks/>
          </p:cNvGraphicFramePr>
          <p:nvPr/>
        </p:nvGraphicFramePr>
        <p:xfrm>
          <a:off x="452438" y="1433513"/>
          <a:ext cx="7950200" cy="4714875"/>
        </p:xfrm>
        <a:graphic>
          <a:graphicData uri="http://schemas.openxmlformats.org/presentationml/2006/ole">
            <p:oleObj spid="_x0000_s3080" r:id="rId3" imgW="7949873" imgH="4712616" progId="Excel.Sheet.8">
              <p:embed/>
            </p:oleObj>
          </a:graphicData>
        </a:graphic>
      </p:graphicFrame>
      <p:sp>
        <p:nvSpPr>
          <p:cNvPr id="21509" name="CaixaDeTexto 2"/>
          <p:cNvSpPr txBox="1">
            <a:spLocks noChangeArrowheads="1"/>
          </p:cNvSpPr>
          <p:nvPr/>
        </p:nvSpPr>
        <p:spPr bwMode="auto">
          <a:xfrm>
            <a:off x="3924300" y="1700213"/>
            <a:ext cx="45354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/>
              <a:t>Total de Obras Conveniadas: 744</a:t>
            </a:r>
          </a:p>
        </p:txBody>
      </p:sp>
    </p:spTree>
    <p:extLst>
      <p:ext uri="{BB962C8B-B14F-4D97-AF65-F5344CB8AC3E}">
        <p14:creationId xmlns="" xmlns:p14="http://schemas.microsoft.com/office/powerpoint/2010/main" val="150912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r>
              <a:rPr lang="pt-BR" sz="3600" dirty="0" smtClean="0"/>
              <a:t>Brasil </a:t>
            </a:r>
            <a:r>
              <a:rPr lang="pt-BR" sz="3600" dirty="0" smtClean="0"/>
              <a:t>Profissionalizado </a:t>
            </a:r>
            <a:r>
              <a:rPr lang="en-US" sz="3600" dirty="0" smtClean="0"/>
              <a:t>–</a:t>
            </a:r>
            <a:r>
              <a:rPr lang="pt-BR" sz="3600" dirty="0" smtClean="0"/>
              <a:t> Laboratórios Padrão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t-BR" smtClean="0"/>
              <a:pPr/>
              <a:t>26</a:t>
            </a:fld>
            <a:endParaRPr kumimoji="0"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09204101"/>
              </p:ext>
            </p:extLst>
          </p:nvPr>
        </p:nvGraphicFramePr>
        <p:xfrm>
          <a:off x="1403648" y="1612043"/>
          <a:ext cx="5688632" cy="319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56176" y="1628800"/>
            <a:ext cx="280831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Municípios</a:t>
            </a:r>
            <a:r>
              <a:rPr lang="en-US" sz="1600" b="1" dirty="0"/>
              <a:t> </a:t>
            </a:r>
            <a:r>
              <a:rPr lang="en-US" sz="1600" b="1" dirty="0" err="1"/>
              <a:t>atendidos</a:t>
            </a:r>
            <a:r>
              <a:rPr lang="en-US" sz="1600" b="1" dirty="0"/>
              <a:t> 701</a:t>
            </a:r>
          </a:p>
          <a:p>
            <a:r>
              <a:rPr lang="en-US" sz="1600" b="1" dirty="0" err="1"/>
              <a:t>Escolas</a:t>
            </a:r>
            <a:r>
              <a:rPr lang="en-US" sz="1600" b="1" dirty="0"/>
              <a:t> </a:t>
            </a:r>
            <a:r>
              <a:rPr lang="en-US" sz="1600" b="1" dirty="0" err="1"/>
              <a:t>atendidas</a:t>
            </a:r>
            <a:r>
              <a:rPr lang="en-US" sz="1600" b="1" dirty="0"/>
              <a:t> 899</a:t>
            </a:r>
          </a:p>
        </p:txBody>
      </p:sp>
    </p:spTree>
    <p:extLst>
      <p:ext uri="{BB962C8B-B14F-4D97-AF65-F5344CB8AC3E}">
        <p14:creationId xmlns="" xmlns:p14="http://schemas.microsoft.com/office/powerpoint/2010/main" val="4033964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EPT – PRONATEC E UNIVERSIDADES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pt-BR" dirty="0" smtClean="0"/>
              <a:t>AÇÕES DIRETAS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BOLSA FORMAÇÃO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REDE E-TEC BRASIL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BRASIL PROFISSIONALIZADO</a:t>
            </a:r>
            <a:endParaRPr lang="pt-BR" dirty="0" smtClean="0"/>
          </a:p>
          <a:p>
            <a:r>
              <a:rPr lang="pt-BR" dirty="0" smtClean="0"/>
              <a:t>AÇÕES INDIRETAS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PESQUISAS, AVALIAÇÃO (SOCIAIS, TECNOLÓGICOS,ECONÔMICOS: </a:t>
            </a:r>
            <a:r>
              <a:rPr lang="pt-BR" dirty="0" smtClean="0"/>
              <a:t>QUALIDADE </a:t>
            </a:r>
            <a:r>
              <a:rPr lang="pt-BR" dirty="0" smtClean="0"/>
              <a:t>DO </a:t>
            </a:r>
            <a:r>
              <a:rPr lang="pt-BR" dirty="0" smtClean="0"/>
              <a:t>EMPREGO, DESENVILVIMENTO LOCAL)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POLÍTICAS REGIONAIS-ESTADUAIS DE EDUCAÇÃO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0407-D63D-4EE5-88DC-11C6D11E84B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576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Carlos Artur de Carvalho </a:t>
            </a:r>
            <a:r>
              <a:rPr lang="pt-BR" dirty="0" err="1" smtClean="0"/>
              <a:t>Arêas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c</a:t>
            </a:r>
            <a:r>
              <a:rPr lang="pt-BR" dirty="0" smtClean="0"/>
              <a:t>arlos.areas@mec.gov.br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0407-D63D-4EE5-88DC-11C6D11E84B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PRONATEC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</a:p>
          <a:p>
            <a:r>
              <a:rPr lang="pt-BR" dirty="0" smtClean="0"/>
              <a:t>ARTICULAÇÃO - MEDIAÇÃO – INDUÇÃO: CURSOS E VAGAS</a:t>
            </a:r>
          </a:p>
          <a:p>
            <a:r>
              <a:rPr lang="pt-BR" dirty="0" smtClean="0"/>
              <a:t>ARTICULAÇÃO COM MUNDO DO TRABALHO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0407-D63D-4EE5-88DC-11C6D11E84BF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547552" y="1828258"/>
            <a:ext cx="6120680" cy="4193030"/>
          </a:xfrm>
          <a:prstGeom prst="ellipse">
            <a:avLst/>
          </a:prstGeom>
          <a:noFill/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" name="Picture 2" descr="PRONAT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8395" b="28119"/>
          <a:stretch/>
        </p:blipFill>
        <p:spPr bwMode="auto">
          <a:xfrm>
            <a:off x="2711332" y="3095167"/>
            <a:ext cx="3687016" cy="1541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6516216" y="4636570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Brasil Profissionalizado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516216" y="2551759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Rede </a:t>
            </a:r>
            <a:r>
              <a:rPr lang="pt-BR" b="1" dirty="0" err="1" smtClean="0">
                <a:solidFill>
                  <a:prstClr val="black"/>
                </a:solidFill>
              </a:rPr>
              <a:t>e-TEC</a:t>
            </a:r>
            <a:r>
              <a:rPr lang="pt-BR" b="1" dirty="0" smtClean="0">
                <a:solidFill>
                  <a:prstClr val="black"/>
                </a:solidFill>
              </a:rPr>
              <a:t> </a:t>
            </a:r>
            <a:r>
              <a:rPr lang="pt-BR" b="1" dirty="0">
                <a:solidFill>
                  <a:prstClr val="black"/>
                </a:solidFill>
              </a:rPr>
              <a:t>Brasil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55576" y="4520275"/>
            <a:ext cx="2016000" cy="10966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Financiamento Estudantil </a:t>
            </a:r>
            <a:endParaRPr lang="pt-BR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(FIES Técnico e Empresa)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599892" y="5589240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Bolsa Formação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(Cursos FIC e Técnicos)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95024" y="1396210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Fortalecimento e Expansão da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Rede Federal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55576" y="2551759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Acordo de Gratuidade do Sistema S</a:t>
            </a:r>
          </a:p>
        </p:txBody>
      </p:sp>
      <p:sp>
        <p:nvSpPr>
          <p:cNvPr id="15" name="Espaço Reservado para Conteúdo 4"/>
          <p:cNvSpPr txBox="1">
            <a:spLocks/>
          </p:cNvSpPr>
          <p:nvPr/>
        </p:nvSpPr>
        <p:spPr>
          <a:xfrm>
            <a:off x="179512" y="260648"/>
            <a:ext cx="8784976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3600" dirty="0" smtClean="0">
                <a:solidFill>
                  <a:prstClr val="black"/>
                </a:solidFill>
                <a:latin typeface="+mj-lt"/>
              </a:rPr>
              <a:t>Programa Nacional de Acesso ao Ensino Técnico e Emprego</a:t>
            </a:r>
            <a:endParaRPr lang="pt-BR" sz="36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2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403252"/>
            <a:ext cx="8937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+mn-lt"/>
              </a:rPr>
              <a:t>População por frequência escolar, </a:t>
            </a:r>
            <a:r>
              <a:rPr lang="pt-BR" sz="2400" b="1" dirty="0">
                <a:latin typeface="+mn-lt"/>
              </a:rPr>
              <a:t>segundo a </a:t>
            </a:r>
            <a:r>
              <a:rPr lang="pt-BR" sz="2400" b="1" dirty="0" smtClean="0">
                <a:latin typeface="+mn-lt"/>
              </a:rPr>
              <a:t>idade – </a:t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Brasil </a:t>
            </a:r>
            <a:r>
              <a:rPr lang="pt-BR" sz="2400" b="1" dirty="0">
                <a:latin typeface="+mn-lt"/>
              </a:rPr>
              <a:t>2011</a:t>
            </a:r>
            <a:endParaRPr lang="pt-BR" sz="24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8072" y="6021288"/>
            <a:ext cx="392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 smtClean="0">
                <a:latin typeface="+mn-lt"/>
              </a:rPr>
              <a:t>Fonte</a:t>
            </a:r>
            <a:r>
              <a:rPr lang="pt-BR" sz="1600" i="1" dirty="0">
                <a:latin typeface="+mn-lt"/>
              </a:rPr>
              <a:t>: </a:t>
            </a:r>
            <a:r>
              <a:rPr lang="pt-BR" sz="1600" i="1" dirty="0" smtClean="0">
                <a:latin typeface="+mn-lt"/>
              </a:rPr>
              <a:t>PNAD/IBGE</a:t>
            </a:r>
            <a:endParaRPr lang="pt-BR" sz="1600" i="1" dirty="0">
              <a:latin typeface="+mn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0079132"/>
              </p:ext>
            </p:extLst>
          </p:nvPr>
        </p:nvGraphicFramePr>
        <p:xfrm>
          <a:off x="755576" y="2348880"/>
          <a:ext cx="7560840" cy="32061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43351"/>
                <a:gridCol w="2449225"/>
                <a:gridCol w="2668264"/>
              </a:tblGrid>
              <a:tr h="617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 smtClean="0">
                          <a:effectLst/>
                        </a:rPr>
                        <a:t>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 smtClean="0"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effectLst/>
                        </a:rPr>
                        <a:t>Ensino Médio </a:t>
                      </a:r>
                      <a:r>
                        <a:rPr lang="pt-BR" sz="2000" b="1" u="none" strike="noStrike" dirty="0" smtClean="0">
                          <a:effectLst/>
                        </a:rPr>
                        <a:t>concluído  e não</a:t>
                      </a:r>
                      <a:r>
                        <a:rPr lang="pt-BR" sz="2000" b="1" u="none" strike="noStrike" baseline="0" dirty="0" smtClean="0">
                          <a:effectLst/>
                        </a:rPr>
                        <a:t> frequenta escola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effectLst/>
                        </a:rPr>
                        <a:t>18 a 24 anos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u="none" strike="noStrike" dirty="0">
                          <a:effectLst/>
                        </a:rPr>
                        <a:t>22.497.453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7.625.457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18 anos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3.315.464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757.779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19 anos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3.155.105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981.062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20 anos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3.089.962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1.067.454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21 anos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3.123.754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1.151.799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22 anos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3.260.583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1.234.833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23 anos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3.302.554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1.210.324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24 anos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3.250.031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1.222.206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174" y="260648"/>
            <a:ext cx="8640960" cy="778098"/>
          </a:xfrm>
        </p:spPr>
        <p:txBody>
          <a:bodyPr/>
          <a:lstStyle/>
          <a:p>
            <a:r>
              <a:rPr lang="pt-BR" sz="4000" dirty="0" smtClean="0"/>
              <a:t>Indicadores educacionais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39473155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8520" y="6237312"/>
            <a:ext cx="3849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latin typeface="+mn-lt"/>
              </a:rPr>
              <a:t>Fonte: INEP/Censo da Educação Básica 2012</a:t>
            </a:r>
            <a:endParaRPr lang="pt-BR" sz="1600" i="1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79512" y="274638"/>
            <a:ext cx="864096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dirty="0" smtClean="0"/>
              <a:t>Indicadores educacionais</a:t>
            </a:r>
            <a:endParaRPr lang="pt-BR" sz="40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5250640"/>
              </p:ext>
            </p:extLst>
          </p:nvPr>
        </p:nvGraphicFramePr>
        <p:xfrm>
          <a:off x="395536" y="1556792"/>
          <a:ext cx="794971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78545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1" y="1988840"/>
            <a:ext cx="8064896" cy="423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323528" y="274638"/>
            <a:ext cx="864096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dirty="0" smtClean="0"/>
              <a:t>Indicadores educacionais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2058" y="6251826"/>
            <a:ext cx="1802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+mn-lt"/>
              </a:rPr>
              <a:t>Fonte: MEC/SETEC, SISTEC</a:t>
            </a:r>
            <a:endParaRPr lang="pt-BR" sz="1200" i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631" y="152717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n-lt"/>
              </a:rPr>
              <a:t>Evolução de Matrículas 2008-2012 da Rede Federal 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7614361"/>
              </p:ext>
            </p:extLst>
          </p:nvPr>
        </p:nvGraphicFramePr>
        <p:xfrm>
          <a:off x="565150" y="1657350"/>
          <a:ext cx="7751763" cy="4369412"/>
        </p:xfrm>
        <a:graphic>
          <a:graphicData uri="http://schemas.openxmlformats.org/drawingml/2006/table">
            <a:tbl>
              <a:tblPr/>
              <a:tblGrid>
                <a:gridCol w="2782888"/>
                <a:gridCol w="865187"/>
                <a:gridCol w="863600"/>
                <a:gridCol w="863600"/>
                <a:gridCol w="863600"/>
                <a:gridCol w="1512888"/>
              </a:tblGrid>
              <a:tr h="30478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CURSOS TÉCNICOS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 2011-2014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31431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Bolsa Formação Estudante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9.415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99.149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151.313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151.313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411.190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Brasil Profissionalizado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33.295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90.563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172.321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233.781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529.960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E-TEC Brasil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74.000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150.000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200.000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250.000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674.000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Acordo de Gratuidade Sistema S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56.416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76.119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110.545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161.389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404.469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Rede Federal de EPCT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72.000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79.560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90.360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101.160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343.080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245.126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495.391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724.539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897.643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2.362.699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032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74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74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74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74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74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74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CURSOS FORMAÇÂO INICIAL E CONTINUADA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 2011-2014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30478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Bolsa Formação Trabalhador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226.421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590.937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743.717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1.013.027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2.574.102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Acordo de Gratuidade Sistema S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421.723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570.020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821.965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1.194.266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3.007.974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648.144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1.160.957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1.565.682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2.207.293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5.582.076</a:t>
                      </a:r>
                    </a:p>
                  </a:txBody>
                  <a:tcPr marL="89995" marR="89995" marT="76874" marB="4678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04907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95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95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95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95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95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95" marB="46785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9995" marR="89995" marT="73095" marB="467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893.270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1.656.348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2.290.221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3.104.936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7.944.775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3095" marB="467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t-BR" smtClean="0"/>
              <a:pPr/>
              <a:t>8</a:t>
            </a:fld>
            <a:endParaRPr kumimoji="0"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872" cy="778098"/>
          </a:xfrm>
        </p:spPr>
        <p:txBody>
          <a:bodyPr/>
          <a:lstStyle/>
          <a:p>
            <a:r>
              <a:rPr lang="pt-BR" sz="3600" dirty="0" smtClean="0"/>
              <a:t>PRONATEC - METAS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1489162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50825" y="115987"/>
            <a:ext cx="8893175" cy="936749"/>
          </a:xfrm>
        </p:spPr>
        <p:txBody>
          <a:bodyPr/>
          <a:lstStyle/>
          <a:p>
            <a:r>
              <a:rPr lang="pt-BR" sz="4000" dirty="0" smtClean="0"/>
              <a:t>Pronatec – Execução 2011-2012</a:t>
            </a:r>
            <a:br>
              <a:rPr lang="pt-BR" sz="4000" dirty="0" smtClean="0"/>
            </a:br>
            <a:r>
              <a:rPr lang="pt-BR" sz="2800" b="1" dirty="0" smtClean="0"/>
              <a:t>Total de Matrículas: 2.583.868</a:t>
            </a:r>
            <a:endParaRPr lang="pt-BR" sz="1800" b="1" dirty="0" smtClean="0"/>
          </a:p>
        </p:txBody>
      </p:sp>
      <p:graphicFrame>
        <p:nvGraphicFramePr>
          <p:cNvPr id="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220378"/>
              </p:ext>
            </p:extLst>
          </p:nvPr>
        </p:nvGraphicFramePr>
        <p:xfrm>
          <a:off x="337107" y="1353340"/>
          <a:ext cx="8569325" cy="533011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764014"/>
                <a:gridCol w="1584245"/>
                <a:gridCol w="1872290"/>
                <a:gridCol w="1636784"/>
                <a:gridCol w="1711992"/>
              </a:tblGrid>
              <a:tr h="474512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INICIATIVAS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VAGAS PREVISTAS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MATRÍCULAS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REALIZADAS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2011 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VAGAS PREVISTAS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MATRÍCULAS REALIZADAS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2012 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1408">
                <a:tc gridSpan="5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CURSOS  TÉCNICOS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</a:tr>
              <a:tr h="34796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Bolsa -Formação Estudante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9.415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99.149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104.832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34796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Brasil Profissionalizado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33.295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33.295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90.563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85.214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E-Tec</a:t>
                      </a: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Brasil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74.000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75.364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150.000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134.121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Acordo Sistema 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56.416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66.385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76.119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58.950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Rede Federal de EPCT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72.000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132.850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79.560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119.866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245.126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307.894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495.391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502.983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636">
                <a:tc gridSpan="5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CURSOS FORMAÇÃO INICIAL E CONTINUADA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76886" marB="46796" anchor="ctr" horzOverflow="overflow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09" marR="8409" marT="8409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6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6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6" marB="0">
                    <a:noFill/>
                  </a:tcPr>
                </a:tc>
              </a:tr>
              <a:tr h="34796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Bolsa -Formação Trabalhador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226.421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23.633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590.937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565.545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Acordo Sistema 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421.723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556.957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570.020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626.856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648.144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580.590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1.160.957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1.192.401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Geral</a:t>
                      </a:r>
                      <a:endParaRPr kumimoji="0" lang="pt-B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893.270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888.484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1.656.348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1.695.384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5858</TotalTime>
  <Words>932</Words>
  <Application>Microsoft Office PowerPoint</Application>
  <PresentationFormat>Apresentação na tela (4:3)</PresentationFormat>
  <Paragraphs>320</Paragraphs>
  <Slides>28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Planilha do Microsoft Office Excel 97-2003</vt:lpstr>
      <vt:lpstr>Slide 1</vt:lpstr>
      <vt:lpstr>Slide 2</vt:lpstr>
      <vt:lpstr>PRONATEC</vt:lpstr>
      <vt:lpstr>Slide 4</vt:lpstr>
      <vt:lpstr>Indicadores educacionais</vt:lpstr>
      <vt:lpstr>Slide 6</vt:lpstr>
      <vt:lpstr>Slide 7</vt:lpstr>
      <vt:lpstr>PRONATEC - METAS</vt:lpstr>
      <vt:lpstr>Pronatec – Execução 2011-2012 Total de Matrículas: 2.583.868</vt:lpstr>
      <vt:lpstr>Bolsa-Formação – Matrículas 2012 por nível de escolaridade</vt:lpstr>
      <vt:lpstr>Bolsa-Formação – Matrículas 2012 – por sexo</vt:lpstr>
      <vt:lpstr>Matrículas por faixa etária</vt:lpstr>
      <vt:lpstr>Bolsa-Formação</vt:lpstr>
      <vt:lpstr>BOLSA-FORMAÇÃO Parceiros Demandantes e Ofertantes</vt:lpstr>
      <vt:lpstr>Bolsa-Formação - Inscrição Online http://pronatec.mec.gov.br </vt:lpstr>
      <vt:lpstr>Bolsa-Formação –2012 - 2013 </vt:lpstr>
      <vt:lpstr>Bolsa-Formação – Matrículas 2012-2013</vt:lpstr>
      <vt:lpstr>Bolsa-Formação – Benefícios da MP 593/2012</vt:lpstr>
      <vt:lpstr>Metas Expansão da Rede Federal</vt:lpstr>
      <vt:lpstr>Rede e-Tec Brasil</vt:lpstr>
      <vt:lpstr>Rede e-Tec Brasil - Instituições Ofertantes</vt:lpstr>
      <vt:lpstr>Rede e-Tec Brasil – Polos por Região*</vt:lpstr>
      <vt:lpstr>Brasil Profissionalizado</vt:lpstr>
      <vt:lpstr>Brasil Profissionalizado</vt:lpstr>
      <vt:lpstr>Brasil Profissionalizado - Obras</vt:lpstr>
      <vt:lpstr>Brasil Profissionalizado – Laboratórios Padrão</vt:lpstr>
      <vt:lpstr>EPT – PRONATEC E UNIVERSIDADES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 marialva marinho dos reis</dc:creator>
  <cp:lastModifiedBy>ASUS</cp:lastModifiedBy>
  <cp:revision>938</cp:revision>
  <cp:lastPrinted>2013-03-25T17:13:25Z</cp:lastPrinted>
  <dcterms:created xsi:type="dcterms:W3CDTF">2012-01-26T15:56:03Z</dcterms:created>
  <dcterms:modified xsi:type="dcterms:W3CDTF">2013-04-18T14:59:01Z</dcterms:modified>
</cp:coreProperties>
</file>